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60" d="100"/>
          <a:sy n="60" d="100"/>
        </p:scale>
        <p:origin x="102" y="5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15138-47FF-46B2-AE55-2CCB0AD7B6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03A8D62-E564-4169-9869-2F2909FEE4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50DF5D-1ED6-44BA-B2B8-CB237CE7C5BD}"/>
              </a:ext>
            </a:extLst>
          </p:cNvPr>
          <p:cNvSpPr>
            <a:spLocks noGrp="1"/>
          </p:cNvSpPr>
          <p:nvPr>
            <p:ph type="dt" sz="half" idx="10"/>
          </p:nvPr>
        </p:nvSpPr>
        <p:spPr/>
        <p:txBody>
          <a:bodyPr/>
          <a:lstStyle/>
          <a:p>
            <a:fld id="{BA642CF5-354C-47E5-8980-2530242C583E}" type="datetimeFigureOut">
              <a:rPr lang="en-US" smtClean="0"/>
              <a:t>2/17/2020</a:t>
            </a:fld>
            <a:endParaRPr lang="en-US"/>
          </a:p>
        </p:txBody>
      </p:sp>
      <p:sp>
        <p:nvSpPr>
          <p:cNvPr id="5" name="Footer Placeholder 4">
            <a:extLst>
              <a:ext uri="{FF2B5EF4-FFF2-40B4-BE49-F238E27FC236}">
                <a16:creationId xmlns:a16="http://schemas.microsoft.com/office/drawing/2014/main" id="{2767C54C-2C23-4CB7-8EA6-E5C692E47A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0E3ECB-77DD-4AD3-A7DF-9F98A5458A15}"/>
              </a:ext>
            </a:extLst>
          </p:cNvPr>
          <p:cNvSpPr>
            <a:spLocks noGrp="1"/>
          </p:cNvSpPr>
          <p:nvPr>
            <p:ph type="sldNum" sz="quarter" idx="12"/>
          </p:nvPr>
        </p:nvSpPr>
        <p:spPr/>
        <p:txBody>
          <a:bodyPr/>
          <a:lstStyle/>
          <a:p>
            <a:fld id="{94EE889A-0F4E-4267-B848-32023631EF71}" type="slidenum">
              <a:rPr lang="en-US" smtClean="0"/>
              <a:t>‹#›</a:t>
            </a:fld>
            <a:endParaRPr lang="en-US"/>
          </a:p>
        </p:txBody>
      </p:sp>
    </p:spTree>
    <p:extLst>
      <p:ext uri="{BB962C8B-B14F-4D97-AF65-F5344CB8AC3E}">
        <p14:creationId xmlns:p14="http://schemas.microsoft.com/office/powerpoint/2010/main" val="2390456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7D642-477C-489A-8B54-0B1F1282D3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AF43BD-43C7-4176-956F-9BAB1C9658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E6B476-55B1-449A-AA51-DAA18F9D99BC}"/>
              </a:ext>
            </a:extLst>
          </p:cNvPr>
          <p:cNvSpPr>
            <a:spLocks noGrp="1"/>
          </p:cNvSpPr>
          <p:nvPr>
            <p:ph type="dt" sz="half" idx="10"/>
          </p:nvPr>
        </p:nvSpPr>
        <p:spPr/>
        <p:txBody>
          <a:bodyPr/>
          <a:lstStyle/>
          <a:p>
            <a:fld id="{BA642CF5-354C-47E5-8980-2530242C583E}" type="datetimeFigureOut">
              <a:rPr lang="en-US" smtClean="0"/>
              <a:t>2/17/2020</a:t>
            </a:fld>
            <a:endParaRPr lang="en-US"/>
          </a:p>
        </p:txBody>
      </p:sp>
      <p:sp>
        <p:nvSpPr>
          <p:cNvPr id="5" name="Footer Placeholder 4">
            <a:extLst>
              <a:ext uri="{FF2B5EF4-FFF2-40B4-BE49-F238E27FC236}">
                <a16:creationId xmlns:a16="http://schemas.microsoft.com/office/drawing/2014/main" id="{E65F8137-6F5B-496B-B81C-5C23233940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2FC9B3-9F7B-445D-8D99-B68B5EB3E553}"/>
              </a:ext>
            </a:extLst>
          </p:cNvPr>
          <p:cNvSpPr>
            <a:spLocks noGrp="1"/>
          </p:cNvSpPr>
          <p:nvPr>
            <p:ph type="sldNum" sz="quarter" idx="12"/>
          </p:nvPr>
        </p:nvSpPr>
        <p:spPr/>
        <p:txBody>
          <a:bodyPr/>
          <a:lstStyle/>
          <a:p>
            <a:fld id="{94EE889A-0F4E-4267-B848-32023631EF71}" type="slidenum">
              <a:rPr lang="en-US" smtClean="0"/>
              <a:t>‹#›</a:t>
            </a:fld>
            <a:endParaRPr lang="en-US"/>
          </a:p>
        </p:txBody>
      </p:sp>
    </p:spTree>
    <p:extLst>
      <p:ext uri="{BB962C8B-B14F-4D97-AF65-F5344CB8AC3E}">
        <p14:creationId xmlns:p14="http://schemas.microsoft.com/office/powerpoint/2010/main" val="27225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C09CF6-DC1C-436C-B5D6-F7AF6C9C584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2723EE-9B09-43EE-AE6E-F3B6320843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C59E15-014E-41FE-BFCB-64758054EEF5}"/>
              </a:ext>
            </a:extLst>
          </p:cNvPr>
          <p:cNvSpPr>
            <a:spLocks noGrp="1"/>
          </p:cNvSpPr>
          <p:nvPr>
            <p:ph type="dt" sz="half" idx="10"/>
          </p:nvPr>
        </p:nvSpPr>
        <p:spPr/>
        <p:txBody>
          <a:bodyPr/>
          <a:lstStyle/>
          <a:p>
            <a:fld id="{BA642CF5-354C-47E5-8980-2530242C583E}" type="datetimeFigureOut">
              <a:rPr lang="en-US" smtClean="0"/>
              <a:t>2/17/2020</a:t>
            </a:fld>
            <a:endParaRPr lang="en-US"/>
          </a:p>
        </p:txBody>
      </p:sp>
      <p:sp>
        <p:nvSpPr>
          <p:cNvPr id="5" name="Footer Placeholder 4">
            <a:extLst>
              <a:ext uri="{FF2B5EF4-FFF2-40B4-BE49-F238E27FC236}">
                <a16:creationId xmlns:a16="http://schemas.microsoft.com/office/drawing/2014/main" id="{4DD41FAF-0413-4C6C-80F3-32A0389F58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C5FEC4-62EC-497F-8B8C-B3196435E67E}"/>
              </a:ext>
            </a:extLst>
          </p:cNvPr>
          <p:cNvSpPr>
            <a:spLocks noGrp="1"/>
          </p:cNvSpPr>
          <p:nvPr>
            <p:ph type="sldNum" sz="quarter" idx="12"/>
          </p:nvPr>
        </p:nvSpPr>
        <p:spPr/>
        <p:txBody>
          <a:bodyPr/>
          <a:lstStyle/>
          <a:p>
            <a:fld id="{94EE889A-0F4E-4267-B848-32023631EF71}" type="slidenum">
              <a:rPr lang="en-US" smtClean="0"/>
              <a:t>‹#›</a:t>
            </a:fld>
            <a:endParaRPr lang="en-US"/>
          </a:p>
        </p:txBody>
      </p:sp>
    </p:spTree>
    <p:extLst>
      <p:ext uri="{BB962C8B-B14F-4D97-AF65-F5344CB8AC3E}">
        <p14:creationId xmlns:p14="http://schemas.microsoft.com/office/powerpoint/2010/main" val="54113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B1823-1C8F-4FE9-8172-D007807B2C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8A7D7E-33FC-4B21-9C66-83E86A93D3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9DC9F1-E3D3-48BD-9B58-41B6F68FBF55}"/>
              </a:ext>
            </a:extLst>
          </p:cNvPr>
          <p:cNvSpPr>
            <a:spLocks noGrp="1"/>
          </p:cNvSpPr>
          <p:nvPr>
            <p:ph type="dt" sz="half" idx="10"/>
          </p:nvPr>
        </p:nvSpPr>
        <p:spPr/>
        <p:txBody>
          <a:bodyPr/>
          <a:lstStyle/>
          <a:p>
            <a:fld id="{BA642CF5-354C-47E5-8980-2530242C583E}" type="datetimeFigureOut">
              <a:rPr lang="en-US" smtClean="0"/>
              <a:t>2/17/2020</a:t>
            </a:fld>
            <a:endParaRPr lang="en-US"/>
          </a:p>
        </p:txBody>
      </p:sp>
      <p:sp>
        <p:nvSpPr>
          <p:cNvPr id="5" name="Footer Placeholder 4">
            <a:extLst>
              <a:ext uri="{FF2B5EF4-FFF2-40B4-BE49-F238E27FC236}">
                <a16:creationId xmlns:a16="http://schemas.microsoft.com/office/drawing/2014/main" id="{8913F9C5-0AF8-44F4-B5D1-BA7FD40C9E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2FA7EF-56E2-4C36-86D3-9376A8706AF9}"/>
              </a:ext>
            </a:extLst>
          </p:cNvPr>
          <p:cNvSpPr>
            <a:spLocks noGrp="1"/>
          </p:cNvSpPr>
          <p:nvPr>
            <p:ph type="sldNum" sz="quarter" idx="12"/>
          </p:nvPr>
        </p:nvSpPr>
        <p:spPr/>
        <p:txBody>
          <a:bodyPr/>
          <a:lstStyle/>
          <a:p>
            <a:fld id="{94EE889A-0F4E-4267-B848-32023631EF71}" type="slidenum">
              <a:rPr lang="en-US" smtClean="0"/>
              <a:t>‹#›</a:t>
            </a:fld>
            <a:endParaRPr lang="en-US"/>
          </a:p>
        </p:txBody>
      </p:sp>
    </p:spTree>
    <p:extLst>
      <p:ext uri="{BB962C8B-B14F-4D97-AF65-F5344CB8AC3E}">
        <p14:creationId xmlns:p14="http://schemas.microsoft.com/office/powerpoint/2010/main" val="1043072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6708C-B998-4DCD-8C63-939A7F6E6B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2D05F1-9317-4475-9248-0792C8635F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58B0B4-8BC8-4657-8E5C-6750B5134F3D}"/>
              </a:ext>
            </a:extLst>
          </p:cNvPr>
          <p:cNvSpPr>
            <a:spLocks noGrp="1"/>
          </p:cNvSpPr>
          <p:nvPr>
            <p:ph type="dt" sz="half" idx="10"/>
          </p:nvPr>
        </p:nvSpPr>
        <p:spPr/>
        <p:txBody>
          <a:bodyPr/>
          <a:lstStyle/>
          <a:p>
            <a:fld id="{BA642CF5-354C-47E5-8980-2530242C583E}" type="datetimeFigureOut">
              <a:rPr lang="en-US" smtClean="0"/>
              <a:t>2/17/2020</a:t>
            </a:fld>
            <a:endParaRPr lang="en-US"/>
          </a:p>
        </p:txBody>
      </p:sp>
      <p:sp>
        <p:nvSpPr>
          <p:cNvPr id="5" name="Footer Placeholder 4">
            <a:extLst>
              <a:ext uri="{FF2B5EF4-FFF2-40B4-BE49-F238E27FC236}">
                <a16:creationId xmlns:a16="http://schemas.microsoft.com/office/drawing/2014/main" id="{A30EB480-E9E5-4911-A150-0E2DABF610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21EB1-6A0E-47FB-B420-8308B1BD85D9}"/>
              </a:ext>
            </a:extLst>
          </p:cNvPr>
          <p:cNvSpPr>
            <a:spLocks noGrp="1"/>
          </p:cNvSpPr>
          <p:nvPr>
            <p:ph type="sldNum" sz="quarter" idx="12"/>
          </p:nvPr>
        </p:nvSpPr>
        <p:spPr/>
        <p:txBody>
          <a:bodyPr/>
          <a:lstStyle/>
          <a:p>
            <a:fld id="{94EE889A-0F4E-4267-B848-32023631EF71}" type="slidenum">
              <a:rPr lang="en-US" smtClean="0"/>
              <a:t>‹#›</a:t>
            </a:fld>
            <a:endParaRPr lang="en-US"/>
          </a:p>
        </p:txBody>
      </p:sp>
    </p:spTree>
    <p:extLst>
      <p:ext uri="{BB962C8B-B14F-4D97-AF65-F5344CB8AC3E}">
        <p14:creationId xmlns:p14="http://schemas.microsoft.com/office/powerpoint/2010/main" val="3850344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7759C-75AE-4A0F-9D41-C4A748DA14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5100A3-B99D-411E-97D6-D79B912E64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726068-7DDC-487A-B465-F2DFF5C679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C6D2E8-98A9-4D56-9E8D-ADE4429EBE08}"/>
              </a:ext>
            </a:extLst>
          </p:cNvPr>
          <p:cNvSpPr>
            <a:spLocks noGrp="1"/>
          </p:cNvSpPr>
          <p:nvPr>
            <p:ph type="dt" sz="half" idx="10"/>
          </p:nvPr>
        </p:nvSpPr>
        <p:spPr/>
        <p:txBody>
          <a:bodyPr/>
          <a:lstStyle/>
          <a:p>
            <a:fld id="{BA642CF5-354C-47E5-8980-2530242C583E}" type="datetimeFigureOut">
              <a:rPr lang="en-US" smtClean="0"/>
              <a:t>2/17/2020</a:t>
            </a:fld>
            <a:endParaRPr lang="en-US"/>
          </a:p>
        </p:txBody>
      </p:sp>
      <p:sp>
        <p:nvSpPr>
          <p:cNvPr id="6" name="Footer Placeholder 5">
            <a:extLst>
              <a:ext uri="{FF2B5EF4-FFF2-40B4-BE49-F238E27FC236}">
                <a16:creationId xmlns:a16="http://schemas.microsoft.com/office/drawing/2014/main" id="{829749A4-19BC-4970-84F4-E470C30166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669C8B-A0B0-4509-BDD1-A1DE691E4075}"/>
              </a:ext>
            </a:extLst>
          </p:cNvPr>
          <p:cNvSpPr>
            <a:spLocks noGrp="1"/>
          </p:cNvSpPr>
          <p:nvPr>
            <p:ph type="sldNum" sz="quarter" idx="12"/>
          </p:nvPr>
        </p:nvSpPr>
        <p:spPr/>
        <p:txBody>
          <a:bodyPr/>
          <a:lstStyle/>
          <a:p>
            <a:fld id="{94EE889A-0F4E-4267-B848-32023631EF71}" type="slidenum">
              <a:rPr lang="en-US" smtClean="0"/>
              <a:t>‹#›</a:t>
            </a:fld>
            <a:endParaRPr lang="en-US"/>
          </a:p>
        </p:txBody>
      </p:sp>
    </p:spTree>
    <p:extLst>
      <p:ext uri="{BB962C8B-B14F-4D97-AF65-F5344CB8AC3E}">
        <p14:creationId xmlns:p14="http://schemas.microsoft.com/office/powerpoint/2010/main" val="1120514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A32C9-FBCE-40F0-9654-1EBD7A90104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98A9E0-69F5-464E-93E0-12E908EE97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C4550E-B201-4A89-BABC-5DBDF449A31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7317C28-F86A-4D2D-BFAF-8EF21D1130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69D2DA-7ABD-4240-B1A5-2C161635B9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B394BB-7EFB-4BA5-AAA6-F35E46030D15}"/>
              </a:ext>
            </a:extLst>
          </p:cNvPr>
          <p:cNvSpPr>
            <a:spLocks noGrp="1"/>
          </p:cNvSpPr>
          <p:nvPr>
            <p:ph type="dt" sz="half" idx="10"/>
          </p:nvPr>
        </p:nvSpPr>
        <p:spPr/>
        <p:txBody>
          <a:bodyPr/>
          <a:lstStyle/>
          <a:p>
            <a:fld id="{BA642CF5-354C-47E5-8980-2530242C583E}" type="datetimeFigureOut">
              <a:rPr lang="en-US" smtClean="0"/>
              <a:t>2/17/2020</a:t>
            </a:fld>
            <a:endParaRPr lang="en-US"/>
          </a:p>
        </p:txBody>
      </p:sp>
      <p:sp>
        <p:nvSpPr>
          <p:cNvPr id="8" name="Footer Placeholder 7">
            <a:extLst>
              <a:ext uri="{FF2B5EF4-FFF2-40B4-BE49-F238E27FC236}">
                <a16:creationId xmlns:a16="http://schemas.microsoft.com/office/drawing/2014/main" id="{31EFDEB4-90D0-4524-A0CF-15D7C3F4029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865B2B-D964-47BE-AE40-947B6F446E07}"/>
              </a:ext>
            </a:extLst>
          </p:cNvPr>
          <p:cNvSpPr>
            <a:spLocks noGrp="1"/>
          </p:cNvSpPr>
          <p:nvPr>
            <p:ph type="sldNum" sz="quarter" idx="12"/>
          </p:nvPr>
        </p:nvSpPr>
        <p:spPr/>
        <p:txBody>
          <a:bodyPr/>
          <a:lstStyle/>
          <a:p>
            <a:fld id="{94EE889A-0F4E-4267-B848-32023631EF71}" type="slidenum">
              <a:rPr lang="en-US" smtClean="0"/>
              <a:t>‹#›</a:t>
            </a:fld>
            <a:endParaRPr lang="en-US"/>
          </a:p>
        </p:txBody>
      </p:sp>
    </p:spTree>
    <p:extLst>
      <p:ext uri="{BB962C8B-B14F-4D97-AF65-F5344CB8AC3E}">
        <p14:creationId xmlns:p14="http://schemas.microsoft.com/office/powerpoint/2010/main" val="655268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67D6F-AC81-45A0-81A6-66FAE7D2DEE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97A935-2406-4E25-81A6-E4D1163B95E3}"/>
              </a:ext>
            </a:extLst>
          </p:cNvPr>
          <p:cNvSpPr>
            <a:spLocks noGrp="1"/>
          </p:cNvSpPr>
          <p:nvPr>
            <p:ph type="dt" sz="half" idx="10"/>
          </p:nvPr>
        </p:nvSpPr>
        <p:spPr/>
        <p:txBody>
          <a:bodyPr/>
          <a:lstStyle/>
          <a:p>
            <a:fld id="{BA642CF5-354C-47E5-8980-2530242C583E}" type="datetimeFigureOut">
              <a:rPr lang="en-US" smtClean="0"/>
              <a:t>2/17/2020</a:t>
            </a:fld>
            <a:endParaRPr lang="en-US"/>
          </a:p>
        </p:txBody>
      </p:sp>
      <p:sp>
        <p:nvSpPr>
          <p:cNvPr id="4" name="Footer Placeholder 3">
            <a:extLst>
              <a:ext uri="{FF2B5EF4-FFF2-40B4-BE49-F238E27FC236}">
                <a16:creationId xmlns:a16="http://schemas.microsoft.com/office/drawing/2014/main" id="{AEDDA5A6-DA62-4317-8DF9-19D5F3D213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6D49AC0-EDEE-4462-909A-9CCF20BDFCEF}"/>
              </a:ext>
            </a:extLst>
          </p:cNvPr>
          <p:cNvSpPr>
            <a:spLocks noGrp="1"/>
          </p:cNvSpPr>
          <p:nvPr>
            <p:ph type="sldNum" sz="quarter" idx="12"/>
          </p:nvPr>
        </p:nvSpPr>
        <p:spPr/>
        <p:txBody>
          <a:bodyPr/>
          <a:lstStyle/>
          <a:p>
            <a:fld id="{94EE889A-0F4E-4267-B848-32023631EF71}" type="slidenum">
              <a:rPr lang="en-US" smtClean="0"/>
              <a:t>‹#›</a:t>
            </a:fld>
            <a:endParaRPr lang="en-US"/>
          </a:p>
        </p:txBody>
      </p:sp>
    </p:spTree>
    <p:extLst>
      <p:ext uri="{BB962C8B-B14F-4D97-AF65-F5344CB8AC3E}">
        <p14:creationId xmlns:p14="http://schemas.microsoft.com/office/powerpoint/2010/main" val="3004557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425588-D73E-421A-BB2E-FDD9DA09A9E9}"/>
              </a:ext>
            </a:extLst>
          </p:cNvPr>
          <p:cNvSpPr>
            <a:spLocks noGrp="1"/>
          </p:cNvSpPr>
          <p:nvPr>
            <p:ph type="dt" sz="half" idx="10"/>
          </p:nvPr>
        </p:nvSpPr>
        <p:spPr/>
        <p:txBody>
          <a:bodyPr/>
          <a:lstStyle/>
          <a:p>
            <a:fld id="{BA642CF5-354C-47E5-8980-2530242C583E}" type="datetimeFigureOut">
              <a:rPr lang="en-US" smtClean="0"/>
              <a:t>2/17/2020</a:t>
            </a:fld>
            <a:endParaRPr lang="en-US"/>
          </a:p>
        </p:txBody>
      </p:sp>
      <p:sp>
        <p:nvSpPr>
          <p:cNvPr id="3" name="Footer Placeholder 2">
            <a:extLst>
              <a:ext uri="{FF2B5EF4-FFF2-40B4-BE49-F238E27FC236}">
                <a16:creationId xmlns:a16="http://schemas.microsoft.com/office/drawing/2014/main" id="{8FE1BF5F-90C0-4F9B-9C27-678A998E313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CECAC9-60E1-4E4C-A727-F8E45C06FE5E}"/>
              </a:ext>
            </a:extLst>
          </p:cNvPr>
          <p:cNvSpPr>
            <a:spLocks noGrp="1"/>
          </p:cNvSpPr>
          <p:nvPr>
            <p:ph type="sldNum" sz="quarter" idx="12"/>
          </p:nvPr>
        </p:nvSpPr>
        <p:spPr/>
        <p:txBody>
          <a:bodyPr/>
          <a:lstStyle/>
          <a:p>
            <a:fld id="{94EE889A-0F4E-4267-B848-32023631EF71}" type="slidenum">
              <a:rPr lang="en-US" smtClean="0"/>
              <a:t>‹#›</a:t>
            </a:fld>
            <a:endParaRPr lang="en-US"/>
          </a:p>
        </p:txBody>
      </p:sp>
    </p:spTree>
    <p:extLst>
      <p:ext uri="{BB962C8B-B14F-4D97-AF65-F5344CB8AC3E}">
        <p14:creationId xmlns:p14="http://schemas.microsoft.com/office/powerpoint/2010/main" val="1338908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54EDF-FEF1-4080-BD97-AD2C4FFBEC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EDC331-D148-4D77-A31C-0A9F93EA1B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220129D-440D-4899-B0D8-4D501B2C8E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85E317-5F9C-4C06-A988-2EE7A80189E7}"/>
              </a:ext>
            </a:extLst>
          </p:cNvPr>
          <p:cNvSpPr>
            <a:spLocks noGrp="1"/>
          </p:cNvSpPr>
          <p:nvPr>
            <p:ph type="dt" sz="half" idx="10"/>
          </p:nvPr>
        </p:nvSpPr>
        <p:spPr/>
        <p:txBody>
          <a:bodyPr/>
          <a:lstStyle/>
          <a:p>
            <a:fld id="{BA642CF5-354C-47E5-8980-2530242C583E}" type="datetimeFigureOut">
              <a:rPr lang="en-US" smtClean="0"/>
              <a:t>2/17/2020</a:t>
            </a:fld>
            <a:endParaRPr lang="en-US"/>
          </a:p>
        </p:txBody>
      </p:sp>
      <p:sp>
        <p:nvSpPr>
          <p:cNvPr id="6" name="Footer Placeholder 5">
            <a:extLst>
              <a:ext uri="{FF2B5EF4-FFF2-40B4-BE49-F238E27FC236}">
                <a16:creationId xmlns:a16="http://schemas.microsoft.com/office/drawing/2014/main" id="{E84AE43E-A7C4-44BA-88EA-0C9CEDCC4B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A64C5A-2087-48D1-B8E7-A16EBA9BDE94}"/>
              </a:ext>
            </a:extLst>
          </p:cNvPr>
          <p:cNvSpPr>
            <a:spLocks noGrp="1"/>
          </p:cNvSpPr>
          <p:nvPr>
            <p:ph type="sldNum" sz="quarter" idx="12"/>
          </p:nvPr>
        </p:nvSpPr>
        <p:spPr/>
        <p:txBody>
          <a:bodyPr/>
          <a:lstStyle/>
          <a:p>
            <a:fld id="{94EE889A-0F4E-4267-B848-32023631EF71}" type="slidenum">
              <a:rPr lang="en-US" smtClean="0"/>
              <a:t>‹#›</a:t>
            </a:fld>
            <a:endParaRPr lang="en-US"/>
          </a:p>
        </p:txBody>
      </p:sp>
    </p:spTree>
    <p:extLst>
      <p:ext uri="{BB962C8B-B14F-4D97-AF65-F5344CB8AC3E}">
        <p14:creationId xmlns:p14="http://schemas.microsoft.com/office/powerpoint/2010/main" val="2353826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16E3A-EF0D-4828-80D0-DCF459CBFC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C044CE-44B7-4225-81C3-B9ABB23B1D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F50A6C-0C3D-431E-922D-6853AC4E16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EFE024-B4E4-4E1B-B6BA-E903A5302EBB}"/>
              </a:ext>
            </a:extLst>
          </p:cNvPr>
          <p:cNvSpPr>
            <a:spLocks noGrp="1"/>
          </p:cNvSpPr>
          <p:nvPr>
            <p:ph type="dt" sz="half" idx="10"/>
          </p:nvPr>
        </p:nvSpPr>
        <p:spPr/>
        <p:txBody>
          <a:bodyPr/>
          <a:lstStyle/>
          <a:p>
            <a:fld id="{BA642CF5-354C-47E5-8980-2530242C583E}" type="datetimeFigureOut">
              <a:rPr lang="en-US" smtClean="0"/>
              <a:t>2/17/2020</a:t>
            </a:fld>
            <a:endParaRPr lang="en-US"/>
          </a:p>
        </p:txBody>
      </p:sp>
      <p:sp>
        <p:nvSpPr>
          <p:cNvPr id="6" name="Footer Placeholder 5">
            <a:extLst>
              <a:ext uri="{FF2B5EF4-FFF2-40B4-BE49-F238E27FC236}">
                <a16:creationId xmlns:a16="http://schemas.microsoft.com/office/drawing/2014/main" id="{B64C083A-58C8-404B-92D7-E3F4F6F7FB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CB8DDE-ABE1-4CBF-8CA9-BA83DAA3D53D}"/>
              </a:ext>
            </a:extLst>
          </p:cNvPr>
          <p:cNvSpPr>
            <a:spLocks noGrp="1"/>
          </p:cNvSpPr>
          <p:nvPr>
            <p:ph type="sldNum" sz="quarter" idx="12"/>
          </p:nvPr>
        </p:nvSpPr>
        <p:spPr/>
        <p:txBody>
          <a:bodyPr/>
          <a:lstStyle/>
          <a:p>
            <a:fld id="{94EE889A-0F4E-4267-B848-32023631EF71}" type="slidenum">
              <a:rPr lang="en-US" smtClean="0"/>
              <a:t>‹#›</a:t>
            </a:fld>
            <a:endParaRPr lang="en-US"/>
          </a:p>
        </p:txBody>
      </p:sp>
    </p:spTree>
    <p:extLst>
      <p:ext uri="{BB962C8B-B14F-4D97-AF65-F5344CB8AC3E}">
        <p14:creationId xmlns:p14="http://schemas.microsoft.com/office/powerpoint/2010/main" val="1196733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63FF15-082A-49B2-999E-B5E1F78BDA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78864D-66C0-4B8A-BF05-4CA18F7A83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B08907-651D-4781-AF57-8BAD5F57FF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642CF5-354C-47E5-8980-2530242C583E}" type="datetimeFigureOut">
              <a:rPr lang="en-US" smtClean="0"/>
              <a:t>2/17/2020</a:t>
            </a:fld>
            <a:endParaRPr lang="en-US"/>
          </a:p>
        </p:txBody>
      </p:sp>
      <p:sp>
        <p:nvSpPr>
          <p:cNvPr id="5" name="Footer Placeholder 4">
            <a:extLst>
              <a:ext uri="{FF2B5EF4-FFF2-40B4-BE49-F238E27FC236}">
                <a16:creationId xmlns:a16="http://schemas.microsoft.com/office/drawing/2014/main" id="{4C8D6D64-4F42-444B-BC3A-940B4FCABA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FCAD9AD-2159-4AC6-9534-8BB33A92AC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EE889A-0F4E-4267-B848-32023631EF71}" type="slidenum">
              <a:rPr lang="en-US" smtClean="0"/>
              <a:t>‹#›</a:t>
            </a:fld>
            <a:endParaRPr lang="en-US"/>
          </a:p>
        </p:txBody>
      </p:sp>
    </p:spTree>
    <p:extLst>
      <p:ext uri="{BB962C8B-B14F-4D97-AF65-F5344CB8AC3E}">
        <p14:creationId xmlns:p14="http://schemas.microsoft.com/office/powerpoint/2010/main" val="1978855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D4602-6A85-4F99-B53B-2AA5175348E6}"/>
              </a:ext>
            </a:extLst>
          </p:cNvPr>
          <p:cNvSpPr>
            <a:spLocks noGrp="1"/>
          </p:cNvSpPr>
          <p:nvPr>
            <p:ph type="ctrTitle"/>
          </p:nvPr>
        </p:nvSpPr>
        <p:spPr/>
        <p:txBody>
          <a:bodyPr>
            <a:normAutofit fontScale="90000"/>
          </a:bodyPr>
          <a:lstStyle/>
          <a:p>
            <a:r>
              <a:rPr lang="en-US" b="1" dirty="0"/>
              <a:t>CS6380 Weeks 7-8</a:t>
            </a:r>
            <a:br>
              <a:rPr lang="en-US" b="1" dirty="0"/>
            </a:br>
            <a:br>
              <a:rPr lang="en-US" b="1" dirty="0"/>
            </a:br>
            <a:r>
              <a:rPr lang="en-US" b="1" dirty="0"/>
              <a:t>18 Feb 2020</a:t>
            </a:r>
          </a:p>
        </p:txBody>
      </p:sp>
      <p:sp>
        <p:nvSpPr>
          <p:cNvPr id="3" name="Subtitle 2">
            <a:extLst>
              <a:ext uri="{FF2B5EF4-FFF2-40B4-BE49-F238E27FC236}">
                <a16:creationId xmlns:a16="http://schemas.microsoft.com/office/drawing/2014/main" id="{0944DE9D-2E2E-458D-81E3-26291E9BE58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8372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32E5B-3430-44B2-B880-6088158D0B53}"/>
              </a:ext>
            </a:extLst>
          </p:cNvPr>
          <p:cNvSpPr>
            <a:spLocks noGrp="1"/>
          </p:cNvSpPr>
          <p:nvPr>
            <p:ph type="title"/>
          </p:nvPr>
        </p:nvSpPr>
        <p:spPr/>
        <p:txBody>
          <a:bodyPr/>
          <a:lstStyle/>
          <a:p>
            <a:pPr algn="ctr"/>
            <a:r>
              <a:rPr lang="en-US" b="1" dirty="0"/>
              <a:t>Semantic Proof: Theorem Inference</a:t>
            </a:r>
          </a:p>
        </p:txBody>
      </p:sp>
      <p:sp>
        <p:nvSpPr>
          <p:cNvPr id="4" name="Content Placeholder 2">
            <a:extLst>
              <a:ext uri="{FF2B5EF4-FFF2-40B4-BE49-F238E27FC236}">
                <a16:creationId xmlns:a16="http://schemas.microsoft.com/office/drawing/2014/main" id="{3C43F73B-1D6E-4916-BFC1-C774B32CED7C}"/>
              </a:ext>
            </a:extLst>
          </p:cNvPr>
          <p:cNvSpPr>
            <a:spLocks noGrp="1"/>
          </p:cNvSpPr>
          <p:nvPr>
            <p:ph idx="1"/>
          </p:nvPr>
        </p:nvSpPr>
        <p:spPr>
          <a:xfrm>
            <a:off x="2338138" y="1981198"/>
            <a:ext cx="8313821" cy="4355433"/>
          </a:xfrm>
        </p:spPr>
        <p:txBody>
          <a:bodyPr>
            <a:normAutofit fontScale="92500"/>
          </a:bodyPr>
          <a:lstStyle/>
          <a:p>
            <a:pPr marL="0" indent="0">
              <a:buNone/>
            </a:pPr>
            <a:r>
              <a:rPr lang="en-US" u="sng" dirty="0"/>
              <a:t>       A | B | (A^(A </a:t>
            </a:r>
            <a:r>
              <a:rPr lang="en-US" u="sng" dirty="0">
                <a:sym typeface="Wingdings" panose="05000000000000000000" pitchFamily="2" charset="2"/>
              </a:rPr>
              <a:t> B))  B</a:t>
            </a:r>
          </a:p>
          <a:p>
            <a:pPr marL="0" indent="0">
              <a:buNone/>
            </a:pPr>
            <a:r>
              <a:rPr lang="en-US" dirty="0"/>
              <a:t>       0    0        0                 1</a:t>
            </a:r>
          </a:p>
          <a:p>
            <a:pPr marL="0" indent="0">
              <a:buNone/>
            </a:pPr>
            <a:r>
              <a:rPr lang="en-US" dirty="0"/>
              <a:t>       0    1        0                 1</a:t>
            </a:r>
          </a:p>
          <a:p>
            <a:pPr marL="0" indent="0">
              <a:buNone/>
            </a:pPr>
            <a:r>
              <a:rPr lang="en-US" dirty="0"/>
              <a:t>       1    0        0      0         1</a:t>
            </a:r>
          </a:p>
          <a:p>
            <a:pPr marL="0" indent="0">
              <a:buNone/>
            </a:pPr>
            <a:r>
              <a:rPr lang="en-US" dirty="0"/>
              <a:t>       1    1      11      1         1</a:t>
            </a:r>
          </a:p>
          <a:p>
            <a:pPr marL="0" indent="0">
              <a:buNone/>
            </a:pPr>
            <a:r>
              <a:rPr lang="en-US" dirty="0"/>
              <a:t>Thus, for the KB to entail the theorem, the sentence must be true for all atom truth values.</a:t>
            </a:r>
          </a:p>
          <a:p>
            <a:pPr marL="0" indent="0">
              <a:buNone/>
            </a:pPr>
            <a:r>
              <a:rPr lang="en-US" dirty="0"/>
              <a:t>You could also say: </a:t>
            </a:r>
            <a:r>
              <a:rPr lang="en-US" u="sng" dirty="0"/>
              <a:t>(A^(A </a:t>
            </a:r>
            <a:r>
              <a:rPr lang="en-US" u="sng" dirty="0">
                <a:sym typeface="Wingdings" panose="05000000000000000000" pitchFamily="2" charset="2"/>
              </a:rPr>
              <a:t> B))  |= B  (</a:t>
            </a:r>
            <a:r>
              <a:rPr lang="en-US" b="1" i="1" u="sng" dirty="0">
                <a:solidFill>
                  <a:srgbClr val="C00000"/>
                </a:solidFill>
                <a:sym typeface="Wingdings" panose="05000000000000000000" pitchFamily="2" charset="2"/>
              </a:rPr>
              <a:t>semantically entail</a:t>
            </a:r>
            <a:r>
              <a:rPr lang="en-US" u="sng" dirty="0">
                <a:sym typeface="Wingdings" panose="05000000000000000000" pitchFamily="2" charset="2"/>
              </a:rPr>
              <a:t>)</a:t>
            </a:r>
          </a:p>
          <a:p>
            <a:pPr marL="0" indent="0">
              <a:buNone/>
            </a:pPr>
            <a:r>
              <a:rPr lang="en-US" dirty="0">
                <a:sym typeface="Wingdings" panose="05000000000000000000" pitchFamily="2" charset="2"/>
              </a:rPr>
              <a:t>Note that </a:t>
            </a:r>
            <a:r>
              <a:rPr lang="en-US" dirty="0">
                <a:latin typeface="Cambria Math" panose="02040503050406030204" pitchFamily="18" charset="0"/>
                <a:ea typeface="Cambria Math" panose="02040503050406030204" pitchFamily="18" charset="0"/>
                <a:sym typeface="Wingdings" panose="05000000000000000000" pitchFamily="2" charset="2"/>
              </a:rPr>
              <a:t>𝜶 |= 𝜷 </a:t>
            </a:r>
            <a:r>
              <a:rPr lang="en-US" dirty="0" err="1">
                <a:latin typeface="Cambria Math" panose="02040503050406030204" pitchFamily="18" charset="0"/>
                <a:ea typeface="Cambria Math" panose="02040503050406030204" pitchFamily="18" charset="0"/>
                <a:sym typeface="Wingdings" panose="05000000000000000000" pitchFamily="2" charset="2"/>
              </a:rPr>
              <a:t>iff</a:t>
            </a:r>
            <a:r>
              <a:rPr lang="en-US" dirty="0">
                <a:latin typeface="Cambria Math" panose="02040503050406030204" pitchFamily="18" charset="0"/>
                <a:ea typeface="Cambria Math" panose="02040503050406030204" pitchFamily="18" charset="0"/>
                <a:sym typeface="Wingdings" panose="05000000000000000000" pitchFamily="2" charset="2"/>
              </a:rPr>
              <a:t> M(𝜶) ⊆ M(𝜷)</a:t>
            </a:r>
            <a:endParaRPr lang="en-US" dirty="0"/>
          </a:p>
        </p:txBody>
      </p:sp>
    </p:spTree>
    <p:extLst>
      <p:ext uri="{BB962C8B-B14F-4D97-AF65-F5344CB8AC3E}">
        <p14:creationId xmlns:p14="http://schemas.microsoft.com/office/powerpoint/2010/main" val="4260463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72E9C-7087-4DAC-98B2-CBCE14A8282E}"/>
              </a:ext>
            </a:extLst>
          </p:cNvPr>
          <p:cNvSpPr>
            <a:spLocks noGrp="1"/>
          </p:cNvSpPr>
          <p:nvPr>
            <p:ph type="title"/>
          </p:nvPr>
        </p:nvSpPr>
        <p:spPr/>
        <p:txBody>
          <a:bodyPr/>
          <a:lstStyle/>
          <a:p>
            <a:pPr algn="ctr"/>
            <a:r>
              <a:rPr lang="en-US" b="1" dirty="0"/>
              <a:t>Conjunctive Normal Form</a:t>
            </a:r>
          </a:p>
        </p:txBody>
      </p:sp>
      <mc:AlternateContent xmlns:mc="http://schemas.openxmlformats.org/markup-compatibility/2006">
        <mc:Choice xmlns:a14="http://schemas.microsoft.com/office/drawing/2010/main" Requires="a14">
          <p:sp>
            <p:nvSpPr>
              <p:cNvPr id="4" name="Content Placeholder 2">
                <a:extLst>
                  <a:ext uri="{FF2B5EF4-FFF2-40B4-BE49-F238E27FC236}">
                    <a16:creationId xmlns:a16="http://schemas.microsoft.com/office/drawing/2014/main" id="{AAA87BE2-1475-482D-8BD5-FC14F518E773}"/>
                  </a:ext>
                </a:extLst>
              </p:cNvPr>
              <p:cNvSpPr>
                <a:spLocks noGrp="1"/>
              </p:cNvSpPr>
              <p:nvPr>
                <p:ph idx="1"/>
              </p:nvPr>
            </p:nvSpPr>
            <p:spPr>
              <a:xfrm>
                <a:off x="3685675" y="2125578"/>
                <a:ext cx="7315200" cy="4114800"/>
              </a:xfrm>
            </p:spPr>
            <p:txBody>
              <a:bodyPr/>
              <a:lstStyle/>
              <a:p>
                <a:pPr marL="0" indent="0">
                  <a:buNone/>
                </a:pPr>
                <a:r>
                  <a:rPr lang="en-US" dirty="0"/>
                  <a:t>Every </a:t>
                </a:r>
                <a:r>
                  <a:rPr lang="en-US" dirty="0" err="1"/>
                  <a:t>wff</a:t>
                </a:r>
                <a:r>
                  <a:rPr lang="en-US" dirty="0"/>
                  <a:t> can be expressed as:</a:t>
                </a:r>
              </a:p>
              <a:p>
                <a:pPr marL="0" indent="0">
                  <a:buNone/>
                </a:pPr>
                <a:endParaRPr lang="en-US" dirty="0"/>
              </a:p>
              <a:p>
                <a:pPr marL="0" indent="0">
                  <a:buNone/>
                </a:pPr>
                <a:r>
                  <a:rPr lang="en-US" dirty="0"/>
                  <a:t>  A conjunction: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1</m:t>
                        </m:r>
                      </m:sub>
                    </m:sSub>
                    <m:r>
                      <a:rPr lang="en-US" b="0" i="1" smtClean="0">
                        <a:latin typeface="Cambria Math" panose="02040503050406030204" pitchFamily="18" charset="0"/>
                      </a:rPr>
                      <m:t> ^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2</m:t>
                        </m:r>
                      </m:sub>
                    </m:sSub>
                  </m:oMath>
                </a14:m>
                <a:r>
                  <a:rPr lang="en-US" dirty="0"/>
                  <a:t> ^ … ^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𝑚</m:t>
                        </m:r>
                      </m:sub>
                    </m:sSub>
                  </m:oMath>
                </a14:m>
                <a:endParaRPr lang="en-US" dirty="0"/>
              </a:p>
              <a:p>
                <a:pPr marL="0" indent="0">
                  <a:buNone/>
                </a:pPr>
                <a:r>
                  <a:rPr lang="en-US" dirty="0"/>
                  <a:t>     where each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b="0" i="1" smtClean="0">
                            <a:latin typeface="Cambria Math" panose="02040503050406030204" pitchFamily="18" charset="0"/>
                          </a:rPr>
                          <m:t>𝑖</m:t>
                        </m:r>
                      </m:sub>
                    </m:sSub>
                  </m:oMath>
                </a14:m>
                <a:r>
                  <a:rPr lang="en-US" dirty="0"/>
                  <a:t> is a disjunction:</a:t>
                </a:r>
              </a:p>
              <a:p>
                <a:pPr marL="0" indent="0">
                  <a:buNone/>
                </a:pPr>
                <a:r>
                  <a:rPr lang="en-US" dirty="0"/>
                  <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b="0" i="1" smtClean="0">
                            <a:latin typeface="Cambria Math" panose="02040503050406030204" pitchFamily="18" charset="0"/>
                          </a:rPr>
                          <m:t>𝑖</m:t>
                        </m:r>
                      </m:sub>
                    </m:sSub>
                  </m:oMath>
                </a14:m>
                <a:r>
                  <a:rPr lang="en-US" dirty="0"/>
                  <a:t>=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𝐷</m:t>
                        </m:r>
                      </m:e>
                      <m:sub>
                        <m:r>
                          <a:rPr lang="en-US" b="0" i="1" smtClean="0">
                            <a:latin typeface="Cambria Math" panose="02040503050406030204" pitchFamily="18" charset="0"/>
                          </a:rPr>
                          <m:t>1</m:t>
                        </m:r>
                      </m:sub>
                    </m:sSub>
                  </m:oMath>
                </a14:m>
                <a:r>
                  <a:rPr lang="en-US" dirty="0"/>
                  <a:t>v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𝐷</m:t>
                        </m:r>
                      </m:e>
                      <m:sub>
                        <m:r>
                          <a:rPr lang="en-US" b="0" i="1" smtClean="0">
                            <a:latin typeface="Cambria Math" panose="02040503050406030204" pitchFamily="18" charset="0"/>
                          </a:rPr>
                          <m:t>2</m:t>
                        </m:r>
                      </m:sub>
                    </m:sSub>
                  </m:oMath>
                </a14:m>
                <a:r>
                  <a:rPr lang="en-US" dirty="0"/>
                  <a:t> v … v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𝐷</m:t>
                        </m:r>
                      </m:e>
                      <m:sub>
                        <m:sSub>
                          <m:sSubPr>
                            <m:ctrlPr>
                              <a:rPr lang="en-US" i="1" dirty="0">
                                <a:latin typeface="Cambria Math" panose="02040503050406030204" pitchFamily="18" charset="0"/>
                              </a:rPr>
                            </m:ctrlPr>
                          </m:sSubPr>
                          <m:e>
                            <m:r>
                              <a:rPr lang="en-US" i="1" dirty="0">
                                <a:latin typeface="Cambria Math" panose="02040503050406030204" pitchFamily="18" charset="0"/>
                              </a:rPr>
                              <m:t>𝑛</m:t>
                            </m:r>
                          </m:e>
                          <m:sub>
                            <m:r>
                              <a:rPr lang="en-US" i="1" dirty="0">
                                <a:latin typeface="Cambria Math" panose="02040503050406030204" pitchFamily="18" charset="0"/>
                              </a:rPr>
                              <m:t>𝑖</m:t>
                            </m:r>
                          </m:sub>
                        </m:sSub>
                      </m:sub>
                    </m:sSub>
                  </m:oMath>
                </a14:m>
                <a:endParaRPr lang="en-US" dirty="0"/>
              </a:p>
              <a:p>
                <a:pPr marL="0" indent="0">
                  <a:buNone/>
                </a:pPr>
                <a:r>
                  <a:rPr lang="en-US" dirty="0"/>
                  <a:t>       and each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𝐷</m:t>
                        </m:r>
                      </m:e>
                      <m:sub>
                        <m:r>
                          <a:rPr lang="en-US" b="0" i="1" smtClean="0">
                            <a:latin typeface="Cambria Math" panose="02040503050406030204" pitchFamily="18" charset="0"/>
                          </a:rPr>
                          <m:t>𝑗</m:t>
                        </m:r>
                      </m:sub>
                    </m:sSub>
                  </m:oMath>
                </a14:m>
                <a:r>
                  <a:rPr lang="en-US" dirty="0"/>
                  <a:t> is a literal</a:t>
                </a:r>
              </a:p>
              <a:p>
                <a:pPr marL="0" indent="0">
                  <a:buNone/>
                </a:pPr>
                <a:r>
                  <a:rPr lang="en-US" dirty="0">
                    <a:solidFill>
                      <a:srgbClr val="C00000"/>
                    </a:solidFill>
                  </a:rPr>
                  <a:t>  </a:t>
                </a:r>
                <a:r>
                  <a:rPr lang="en-US" dirty="0">
                    <a:solidFill>
                      <a:srgbClr val="C00000"/>
                    </a:solidFill>
                    <a:sym typeface="Wingdings" panose="05000000000000000000" pitchFamily="2" charset="2"/>
                  </a:rPr>
                  <a:t> </a:t>
                </a:r>
                <a:r>
                  <a:rPr lang="en-US" dirty="0">
                    <a:solidFill>
                      <a:srgbClr val="C00000"/>
                    </a:solidFill>
                  </a:rPr>
                  <a:t>We represent a KB in CNF</a:t>
                </a:r>
              </a:p>
              <a:p>
                <a:pPr marL="0" indent="0">
                  <a:buNone/>
                </a:pPr>
                <a:endParaRPr lang="en-US" dirty="0"/>
              </a:p>
            </p:txBody>
          </p:sp>
        </mc:Choice>
        <mc:Fallback>
          <p:sp>
            <p:nvSpPr>
              <p:cNvPr id="4" name="Content Placeholder 2">
                <a:extLst>
                  <a:ext uri="{FF2B5EF4-FFF2-40B4-BE49-F238E27FC236}">
                    <a16:creationId xmlns:a16="http://schemas.microsoft.com/office/drawing/2014/main" id="{AAA87BE2-1475-482D-8BD5-FC14F518E773}"/>
                  </a:ext>
                </a:extLst>
              </p:cNvPr>
              <p:cNvSpPr>
                <a:spLocks noGrp="1" noRot="1" noChangeAspect="1" noMove="1" noResize="1" noEditPoints="1" noAdjustHandles="1" noChangeArrowheads="1" noChangeShapeType="1" noTextEdit="1"/>
              </p:cNvSpPr>
              <p:nvPr>
                <p:ph idx="1"/>
              </p:nvPr>
            </p:nvSpPr>
            <p:spPr>
              <a:xfrm>
                <a:off x="3685675" y="2125578"/>
                <a:ext cx="7315200" cy="4114800"/>
              </a:xfrm>
              <a:blipFill>
                <a:blip r:embed="rId2"/>
                <a:stretch>
                  <a:fillRect l="-1750" t="-2519"/>
                </a:stretch>
              </a:blipFill>
            </p:spPr>
            <p:txBody>
              <a:bodyPr/>
              <a:lstStyle/>
              <a:p>
                <a:r>
                  <a:rPr lang="en-US">
                    <a:noFill/>
                  </a:rPr>
                  <a:t> </a:t>
                </a:r>
              </a:p>
            </p:txBody>
          </p:sp>
        </mc:Fallback>
      </mc:AlternateContent>
    </p:spTree>
    <p:extLst>
      <p:ext uri="{BB962C8B-B14F-4D97-AF65-F5344CB8AC3E}">
        <p14:creationId xmlns:p14="http://schemas.microsoft.com/office/powerpoint/2010/main" val="3096617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BAA30-D1E9-4F00-8AE6-7A59FF32CAC6}"/>
              </a:ext>
            </a:extLst>
          </p:cNvPr>
          <p:cNvSpPr>
            <a:spLocks noGrp="1"/>
          </p:cNvSpPr>
          <p:nvPr>
            <p:ph type="title"/>
          </p:nvPr>
        </p:nvSpPr>
        <p:spPr/>
        <p:txBody>
          <a:bodyPr/>
          <a:lstStyle/>
          <a:p>
            <a:pPr algn="ctr"/>
            <a:r>
              <a:rPr lang="en-US" b="1" dirty="0"/>
              <a:t>Consistent KB</a:t>
            </a:r>
          </a:p>
        </p:txBody>
      </p:sp>
      <p:sp>
        <p:nvSpPr>
          <p:cNvPr id="4" name="Content Placeholder 2">
            <a:extLst>
              <a:ext uri="{FF2B5EF4-FFF2-40B4-BE49-F238E27FC236}">
                <a16:creationId xmlns:a16="http://schemas.microsoft.com/office/drawing/2014/main" id="{160E99E6-B582-4E6E-8C98-598ECA011CD1}"/>
              </a:ext>
            </a:extLst>
          </p:cNvPr>
          <p:cNvSpPr>
            <a:spLocks noGrp="1"/>
          </p:cNvSpPr>
          <p:nvPr>
            <p:ph idx="1"/>
          </p:nvPr>
        </p:nvSpPr>
        <p:spPr>
          <a:xfrm>
            <a:off x="2823412" y="1981200"/>
            <a:ext cx="7696200" cy="4114800"/>
          </a:xfrm>
        </p:spPr>
        <p:txBody>
          <a:bodyPr/>
          <a:lstStyle/>
          <a:p>
            <a:pPr marL="0" indent="0">
              <a:buNone/>
            </a:pPr>
            <a:r>
              <a:rPr lang="en-US" dirty="0"/>
              <a:t>A KB is </a:t>
            </a:r>
            <a:r>
              <a:rPr lang="en-US" b="1" dirty="0">
                <a:solidFill>
                  <a:srgbClr val="C00000"/>
                </a:solidFill>
              </a:rPr>
              <a:t>consistent</a:t>
            </a:r>
            <a:r>
              <a:rPr lang="en-US" dirty="0"/>
              <a:t> </a:t>
            </a:r>
            <a:r>
              <a:rPr lang="en-US" dirty="0" err="1"/>
              <a:t>iff</a:t>
            </a:r>
            <a:r>
              <a:rPr lang="en-US" dirty="0"/>
              <a:t>:</a:t>
            </a:r>
          </a:p>
          <a:p>
            <a:pPr marL="0" indent="0">
              <a:buNone/>
            </a:pPr>
            <a:endParaRPr lang="en-US" dirty="0"/>
          </a:p>
          <a:p>
            <a:pPr marL="0" indent="0">
              <a:buNone/>
            </a:pPr>
            <a:r>
              <a:rPr lang="en-US" dirty="0"/>
              <a:t>  There is a truth assignment to all atoms so that each sentence (disjunction) in the KB is true.</a:t>
            </a:r>
          </a:p>
          <a:p>
            <a:pPr marL="0" indent="0">
              <a:buNone/>
            </a:pPr>
            <a:endParaRPr lang="en-US" dirty="0"/>
          </a:p>
          <a:p>
            <a:pPr marL="0" indent="0">
              <a:buNone/>
            </a:pPr>
            <a:r>
              <a:rPr lang="en-US" dirty="0"/>
              <a:t>Otherwise, the KB is inconsistent.</a:t>
            </a:r>
          </a:p>
        </p:txBody>
      </p:sp>
    </p:spTree>
    <p:extLst>
      <p:ext uri="{BB962C8B-B14F-4D97-AF65-F5344CB8AC3E}">
        <p14:creationId xmlns:p14="http://schemas.microsoft.com/office/powerpoint/2010/main" val="314661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E3167-6BC8-4A49-820F-13FA2D2AA2BA}"/>
              </a:ext>
            </a:extLst>
          </p:cNvPr>
          <p:cNvSpPr>
            <a:spLocks noGrp="1"/>
          </p:cNvSpPr>
          <p:nvPr>
            <p:ph type="title"/>
          </p:nvPr>
        </p:nvSpPr>
        <p:spPr/>
        <p:txBody>
          <a:bodyPr/>
          <a:lstStyle/>
          <a:p>
            <a:pPr algn="ctr"/>
            <a:r>
              <a:rPr lang="en-US" b="1" dirty="0"/>
              <a:t>Example Inconsistent KB</a:t>
            </a:r>
          </a:p>
        </p:txBody>
      </p:sp>
      <p:sp>
        <p:nvSpPr>
          <p:cNvPr id="4" name="Content Placeholder 2">
            <a:extLst>
              <a:ext uri="{FF2B5EF4-FFF2-40B4-BE49-F238E27FC236}">
                <a16:creationId xmlns:a16="http://schemas.microsoft.com/office/drawing/2014/main" id="{7FF58C36-876B-4C5B-A9A6-25B953804BDC}"/>
              </a:ext>
            </a:extLst>
          </p:cNvPr>
          <p:cNvSpPr>
            <a:spLocks noGrp="1"/>
          </p:cNvSpPr>
          <p:nvPr>
            <p:ph idx="1"/>
          </p:nvPr>
        </p:nvSpPr>
        <p:spPr>
          <a:xfrm>
            <a:off x="4407568" y="2061411"/>
            <a:ext cx="4961020" cy="4114800"/>
          </a:xfrm>
        </p:spPr>
        <p:txBody>
          <a:bodyPr/>
          <a:lstStyle/>
          <a:p>
            <a:pPr marL="0" indent="0">
              <a:buNone/>
            </a:pPr>
            <a:r>
              <a:rPr lang="en-US" dirty="0"/>
              <a:t>KB =  A ^ (~A)</a:t>
            </a:r>
          </a:p>
          <a:p>
            <a:pPr marL="0" indent="0">
              <a:buNone/>
            </a:pPr>
            <a:endParaRPr lang="en-US" dirty="0"/>
          </a:p>
          <a:p>
            <a:pPr marL="0" indent="0">
              <a:buNone/>
            </a:pPr>
            <a:r>
              <a:rPr lang="en-US" dirty="0"/>
              <a:t>Try it out:</a:t>
            </a:r>
          </a:p>
          <a:p>
            <a:pPr marL="0" indent="0">
              <a:buNone/>
            </a:pPr>
            <a:endParaRPr lang="en-US" dirty="0"/>
          </a:p>
          <a:p>
            <a:pPr marL="0" indent="0">
              <a:buNone/>
            </a:pPr>
            <a:r>
              <a:rPr lang="en-US" dirty="0"/>
              <a:t>           </a:t>
            </a:r>
            <a:r>
              <a:rPr lang="en-US" u="sng" dirty="0"/>
              <a:t>A | A ^ (~A)</a:t>
            </a:r>
          </a:p>
          <a:p>
            <a:pPr marL="0" indent="0">
              <a:buNone/>
            </a:pPr>
            <a:r>
              <a:rPr lang="en-US" dirty="0"/>
              <a:t>           0    0  0</a:t>
            </a:r>
          </a:p>
          <a:p>
            <a:pPr marL="0" indent="0">
              <a:buNone/>
            </a:pPr>
            <a:r>
              <a:rPr lang="en-US" dirty="0"/>
              <a:t>           1        0  0 1</a:t>
            </a:r>
          </a:p>
        </p:txBody>
      </p:sp>
    </p:spTree>
    <p:extLst>
      <p:ext uri="{BB962C8B-B14F-4D97-AF65-F5344CB8AC3E}">
        <p14:creationId xmlns:p14="http://schemas.microsoft.com/office/powerpoint/2010/main" val="4294371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A8D57-B61E-4F35-AE3F-14FD3E8549B6}"/>
              </a:ext>
            </a:extLst>
          </p:cNvPr>
          <p:cNvSpPr>
            <a:spLocks noGrp="1"/>
          </p:cNvSpPr>
          <p:nvPr>
            <p:ph type="title"/>
          </p:nvPr>
        </p:nvSpPr>
        <p:spPr>
          <a:xfrm>
            <a:off x="838200" y="236789"/>
            <a:ext cx="10515600" cy="1325563"/>
          </a:xfrm>
        </p:spPr>
        <p:txBody>
          <a:bodyPr/>
          <a:lstStyle/>
          <a:p>
            <a:pPr algn="ctr"/>
            <a:r>
              <a:rPr lang="en-US" b="1" dirty="0"/>
              <a:t>Syntactic Proofs:</a:t>
            </a:r>
            <a:br>
              <a:rPr lang="en-US" b="1" dirty="0"/>
            </a:br>
            <a:r>
              <a:rPr lang="en-US" b="1" dirty="0"/>
              <a:t>Symbol Manipulation</a:t>
            </a:r>
          </a:p>
        </p:txBody>
      </p:sp>
      <p:sp>
        <p:nvSpPr>
          <p:cNvPr id="6" name="Content Placeholder 2">
            <a:extLst>
              <a:ext uri="{FF2B5EF4-FFF2-40B4-BE49-F238E27FC236}">
                <a16:creationId xmlns:a16="http://schemas.microsoft.com/office/drawing/2014/main" id="{02740C6F-2B4D-4161-87ED-F98C93278B09}"/>
              </a:ext>
            </a:extLst>
          </p:cNvPr>
          <p:cNvSpPr>
            <a:spLocks noGrp="1"/>
          </p:cNvSpPr>
          <p:nvPr>
            <p:ph idx="1"/>
          </p:nvPr>
        </p:nvSpPr>
        <p:spPr>
          <a:xfrm>
            <a:off x="1311441" y="1901825"/>
            <a:ext cx="9276347" cy="4591050"/>
          </a:xfrm>
        </p:spPr>
        <p:txBody>
          <a:bodyPr/>
          <a:lstStyle/>
          <a:p>
            <a:pPr marL="0" indent="0">
              <a:buNone/>
            </a:pPr>
            <a:r>
              <a:rPr lang="en-US" dirty="0"/>
              <a:t>Can use re-write rules to start with given sentences and produce theorem by applying a sequence of appropriate rules.  We say KB |- </a:t>
            </a:r>
            <a:r>
              <a:rPr lang="en-US" dirty="0" err="1"/>
              <a:t>thm</a:t>
            </a:r>
            <a:r>
              <a:rPr lang="en-US" dirty="0"/>
              <a:t> (the KB syntactically entails </a:t>
            </a:r>
            <a:r>
              <a:rPr lang="en-US" dirty="0" err="1"/>
              <a:t>thm</a:t>
            </a:r>
            <a:r>
              <a:rPr lang="en-US" dirty="0"/>
              <a:t>).</a:t>
            </a:r>
          </a:p>
          <a:p>
            <a:pPr marL="0" indent="0">
              <a:buNone/>
            </a:pPr>
            <a:endParaRPr lang="en-US" dirty="0"/>
          </a:p>
          <a:p>
            <a:pPr marL="0" indent="0">
              <a:buNone/>
            </a:pPr>
            <a:r>
              <a:rPr lang="en-US" dirty="0"/>
              <a:t>E.g., Modus Ponens:</a:t>
            </a:r>
          </a:p>
          <a:p>
            <a:pPr marL="0" indent="0">
              <a:buNone/>
            </a:pPr>
            <a:r>
              <a:rPr lang="en-US" dirty="0"/>
              <a:t>   1. A           </a:t>
            </a:r>
          </a:p>
          <a:p>
            <a:pPr marL="0" indent="0">
              <a:buNone/>
            </a:pPr>
            <a:r>
              <a:rPr lang="en-US" dirty="0"/>
              <a:t>   2. ~A v B</a:t>
            </a:r>
          </a:p>
        </p:txBody>
      </p:sp>
      <p:sp>
        <p:nvSpPr>
          <p:cNvPr id="7" name="TextBox 6">
            <a:extLst>
              <a:ext uri="{FF2B5EF4-FFF2-40B4-BE49-F238E27FC236}">
                <a16:creationId xmlns:a16="http://schemas.microsoft.com/office/drawing/2014/main" id="{CD28B034-551D-4B9A-88B1-6AAC159605EB}"/>
              </a:ext>
            </a:extLst>
          </p:cNvPr>
          <p:cNvSpPr txBox="1"/>
          <p:nvPr/>
        </p:nvSpPr>
        <p:spPr>
          <a:xfrm>
            <a:off x="3733800" y="4027942"/>
            <a:ext cx="457200" cy="1107996"/>
          </a:xfrm>
          <a:prstGeom prst="rect">
            <a:avLst/>
          </a:prstGeom>
          <a:noFill/>
        </p:spPr>
        <p:txBody>
          <a:bodyPr wrap="square" rtlCol="0">
            <a:spAutoFit/>
          </a:bodyPr>
          <a:lstStyle/>
          <a:p>
            <a:r>
              <a:rPr lang="en-US" sz="6600" dirty="0"/>
              <a:t>}</a:t>
            </a:r>
          </a:p>
        </p:txBody>
      </p:sp>
      <p:sp>
        <p:nvSpPr>
          <p:cNvPr id="8" name="TextBox 7">
            <a:extLst>
              <a:ext uri="{FF2B5EF4-FFF2-40B4-BE49-F238E27FC236}">
                <a16:creationId xmlns:a16="http://schemas.microsoft.com/office/drawing/2014/main" id="{A65E00C5-41AC-4DEE-B465-E33022927476}"/>
              </a:ext>
            </a:extLst>
          </p:cNvPr>
          <p:cNvSpPr txBox="1"/>
          <p:nvPr/>
        </p:nvSpPr>
        <p:spPr>
          <a:xfrm>
            <a:off x="4191000" y="4351107"/>
            <a:ext cx="2239652" cy="461665"/>
          </a:xfrm>
          <a:prstGeom prst="rect">
            <a:avLst/>
          </a:prstGeom>
          <a:noFill/>
        </p:spPr>
        <p:txBody>
          <a:bodyPr wrap="none" rtlCol="0">
            <a:spAutoFit/>
          </a:bodyPr>
          <a:lstStyle/>
          <a:p>
            <a:r>
              <a:rPr lang="en-US" sz="2400" b="1" dirty="0">
                <a:sym typeface="Wingdings" panose="05000000000000000000" pitchFamily="2" charset="2"/>
              </a:rPr>
              <a:t> can conclude: </a:t>
            </a:r>
            <a:r>
              <a:rPr lang="en-US" sz="2400" b="1" dirty="0"/>
              <a:t>B</a:t>
            </a:r>
          </a:p>
        </p:txBody>
      </p:sp>
    </p:spTree>
    <p:extLst>
      <p:ext uri="{BB962C8B-B14F-4D97-AF65-F5344CB8AC3E}">
        <p14:creationId xmlns:p14="http://schemas.microsoft.com/office/powerpoint/2010/main" val="688032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1AD11-EA5D-420B-BF6E-3297DF78229B}"/>
              </a:ext>
            </a:extLst>
          </p:cNvPr>
          <p:cNvSpPr>
            <a:spLocks noGrp="1"/>
          </p:cNvSpPr>
          <p:nvPr>
            <p:ph type="title"/>
          </p:nvPr>
        </p:nvSpPr>
        <p:spPr/>
        <p:txBody>
          <a:bodyPr/>
          <a:lstStyle/>
          <a:p>
            <a:pPr algn="ctr"/>
            <a:r>
              <a:rPr lang="en-US" b="1" dirty="0"/>
              <a:t>Core Problem (SAT): Satisfiability</a:t>
            </a:r>
          </a:p>
        </p:txBody>
      </p:sp>
      <mc:AlternateContent xmlns:mc="http://schemas.openxmlformats.org/markup-compatibility/2006">
        <mc:Choice xmlns:a14="http://schemas.microsoft.com/office/drawing/2010/main" Requires="a14">
          <p:sp>
            <p:nvSpPr>
              <p:cNvPr id="4" name="Content Placeholder 2">
                <a:extLst>
                  <a:ext uri="{FF2B5EF4-FFF2-40B4-BE49-F238E27FC236}">
                    <a16:creationId xmlns:a16="http://schemas.microsoft.com/office/drawing/2014/main" id="{00C78913-278D-48E9-BB26-327665D9B746}"/>
                  </a:ext>
                </a:extLst>
              </p:cNvPr>
              <p:cNvSpPr>
                <a:spLocks noGrp="1"/>
              </p:cNvSpPr>
              <p:nvPr>
                <p:ph idx="1"/>
              </p:nvPr>
            </p:nvSpPr>
            <p:spPr>
              <a:xfrm>
                <a:off x="2899610" y="1920875"/>
                <a:ext cx="7315200" cy="4572000"/>
              </a:xfrm>
            </p:spPr>
            <p:txBody>
              <a:bodyPr/>
              <a:lstStyle/>
              <a:p>
                <a:pPr marL="0" indent="0">
                  <a:buNone/>
                </a:pPr>
                <a:r>
                  <a:rPr lang="en-US" dirty="0"/>
                  <a:t>SAT (Satisfiability) Problem:</a:t>
                </a:r>
              </a:p>
              <a:p>
                <a:pPr marL="0" indent="0">
                  <a:buNone/>
                </a:pPr>
                <a:endParaRPr lang="en-US" dirty="0"/>
              </a:p>
              <a:p>
                <a:pPr marL="0" indent="0">
                  <a:buNone/>
                </a:pPr>
                <a:r>
                  <a:rPr lang="en-US" dirty="0"/>
                  <a:t>Find a truth assignment to the atoms which makes the KB true (view as a logical sentence).</a:t>
                </a:r>
              </a:p>
              <a:p>
                <a:pPr marL="0" indent="0">
                  <a:buNone/>
                </a:pPr>
                <a:endParaRPr lang="en-US" dirty="0"/>
              </a:p>
              <a:p>
                <a:pPr marL="0" indent="0">
                  <a:buNone/>
                </a:pPr>
                <a:r>
                  <a:rPr lang="en-US" dirty="0"/>
                  <a:t>Solution: Try all </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𝑛</m:t>
                        </m:r>
                      </m:sup>
                    </m:sSup>
                  </m:oMath>
                </a14:m>
                <a:r>
                  <a:rPr lang="en-US" dirty="0"/>
                  <a:t>combinations.</a:t>
                </a:r>
              </a:p>
              <a:p>
                <a:pPr marL="0" indent="0">
                  <a:buNone/>
                </a:pPr>
                <a:r>
                  <a:rPr lang="en-US" dirty="0"/>
                  <a:t>First NP-Complete problem.</a:t>
                </a:r>
              </a:p>
            </p:txBody>
          </p:sp>
        </mc:Choice>
        <mc:Fallback>
          <p:sp>
            <p:nvSpPr>
              <p:cNvPr id="4" name="Content Placeholder 2">
                <a:extLst>
                  <a:ext uri="{FF2B5EF4-FFF2-40B4-BE49-F238E27FC236}">
                    <a16:creationId xmlns:a16="http://schemas.microsoft.com/office/drawing/2014/main" id="{00C78913-278D-48E9-BB26-327665D9B746}"/>
                  </a:ext>
                </a:extLst>
              </p:cNvPr>
              <p:cNvSpPr>
                <a:spLocks noGrp="1" noRot="1" noChangeAspect="1" noMove="1" noResize="1" noEditPoints="1" noAdjustHandles="1" noChangeArrowheads="1" noChangeShapeType="1" noTextEdit="1"/>
              </p:cNvSpPr>
              <p:nvPr>
                <p:ph idx="1"/>
              </p:nvPr>
            </p:nvSpPr>
            <p:spPr>
              <a:xfrm>
                <a:off x="2899610" y="1920875"/>
                <a:ext cx="7315200" cy="4572000"/>
              </a:xfrm>
              <a:blipFill>
                <a:blip r:embed="rId2"/>
                <a:stretch>
                  <a:fillRect l="-1750" t="-2133"/>
                </a:stretch>
              </a:blipFill>
            </p:spPr>
            <p:txBody>
              <a:bodyPr/>
              <a:lstStyle/>
              <a:p>
                <a:r>
                  <a:rPr lang="en-US">
                    <a:noFill/>
                  </a:rPr>
                  <a:t> </a:t>
                </a:r>
              </a:p>
            </p:txBody>
          </p:sp>
        </mc:Fallback>
      </mc:AlternateContent>
    </p:spTree>
    <p:extLst>
      <p:ext uri="{BB962C8B-B14F-4D97-AF65-F5344CB8AC3E}">
        <p14:creationId xmlns:p14="http://schemas.microsoft.com/office/powerpoint/2010/main" val="3380921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06B28-4158-4D80-8CDD-B048B4A4291C}"/>
              </a:ext>
            </a:extLst>
          </p:cNvPr>
          <p:cNvSpPr>
            <a:spLocks noGrp="1"/>
          </p:cNvSpPr>
          <p:nvPr>
            <p:ph type="title"/>
          </p:nvPr>
        </p:nvSpPr>
        <p:spPr/>
        <p:txBody>
          <a:bodyPr/>
          <a:lstStyle/>
          <a:p>
            <a:pPr algn="ctr"/>
            <a:r>
              <a:rPr lang="en-US" b="1" dirty="0"/>
              <a:t>SAT Solver: Example</a:t>
            </a:r>
          </a:p>
        </p:txBody>
      </p:sp>
      <p:sp>
        <p:nvSpPr>
          <p:cNvPr id="4" name="Content Placeholder 2">
            <a:extLst>
              <a:ext uri="{FF2B5EF4-FFF2-40B4-BE49-F238E27FC236}">
                <a16:creationId xmlns:a16="http://schemas.microsoft.com/office/drawing/2014/main" id="{A220236C-847D-479F-8E25-69D98305366D}"/>
              </a:ext>
            </a:extLst>
          </p:cNvPr>
          <p:cNvSpPr>
            <a:spLocks noGrp="1"/>
          </p:cNvSpPr>
          <p:nvPr>
            <p:ph idx="1"/>
          </p:nvPr>
        </p:nvSpPr>
        <p:spPr>
          <a:xfrm>
            <a:off x="2133600" y="2366211"/>
            <a:ext cx="8839200" cy="794084"/>
          </a:xfrm>
        </p:spPr>
        <p:txBody>
          <a:bodyPr>
            <a:normAutofit fontScale="92500" lnSpcReduction="20000"/>
          </a:bodyPr>
          <a:lstStyle/>
          <a:p>
            <a:pPr marL="0" indent="0" algn="ctr">
              <a:buNone/>
            </a:pPr>
            <a:r>
              <a:rPr lang="en-US" dirty="0"/>
              <a:t>Sentence is in CNF, and 1 or all solutions are returned.</a:t>
            </a:r>
          </a:p>
          <a:p>
            <a:pPr marL="0" indent="0" algn="ctr">
              <a:buNone/>
            </a:pPr>
            <a:r>
              <a:rPr lang="en-US" dirty="0"/>
              <a:t>(Python code)</a:t>
            </a:r>
          </a:p>
        </p:txBody>
      </p:sp>
    </p:spTree>
    <p:extLst>
      <p:ext uri="{BB962C8B-B14F-4D97-AF65-F5344CB8AC3E}">
        <p14:creationId xmlns:p14="http://schemas.microsoft.com/office/powerpoint/2010/main" val="2028682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3205EF-E031-47CF-8C26-F90205483F92}"/>
              </a:ext>
            </a:extLst>
          </p:cNvPr>
          <p:cNvSpPr txBox="1"/>
          <p:nvPr/>
        </p:nvSpPr>
        <p:spPr>
          <a:xfrm>
            <a:off x="3925626" y="701840"/>
            <a:ext cx="6233035" cy="5638800"/>
          </a:xfrm>
          <a:prstGeom prst="rect">
            <a:avLst/>
          </a:prstGeom>
          <a:noFill/>
        </p:spPr>
        <p:txBody>
          <a:bodyPr wrap="square" rtlCol="0">
            <a:spAutoFit/>
          </a:bodyPr>
          <a:lstStyle/>
          <a:p>
            <a:r>
              <a:rPr lang="en-US" sz="1600" dirty="0"/>
              <a:t>&lt;~&gt; </a:t>
            </a:r>
            <a:r>
              <a:rPr lang="en-US" sz="1600" dirty="0" err="1"/>
              <a:t>thebes</a:t>
            </a:r>
            <a:r>
              <a:rPr lang="en-US" sz="1600" dirty="0"/>
              <a:t> : cd $SAT</a:t>
            </a:r>
          </a:p>
          <a:p>
            <a:r>
              <a:rPr lang="en-US" sz="1600" dirty="0"/>
              <a:t>&lt;2015/code/simple-sat-master/</a:t>
            </a:r>
            <a:r>
              <a:rPr lang="en-US" sz="1600" dirty="0" err="1"/>
              <a:t>src</a:t>
            </a:r>
            <a:r>
              <a:rPr lang="en-US" sz="1600" dirty="0"/>
              <a:t>&gt; </a:t>
            </a:r>
            <a:r>
              <a:rPr lang="en-US" sz="1600" dirty="0" err="1"/>
              <a:t>thebes</a:t>
            </a:r>
            <a:r>
              <a:rPr lang="en-US" sz="1600" dirty="0"/>
              <a:t> : ls</a:t>
            </a:r>
          </a:p>
          <a:p>
            <a:r>
              <a:rPr lang="en-US" sz="1600" dirty="0"/>
              <a:t>BRECCIA  run_tests.sh*   </a:t>
            </a:r>
            <a:r>
              <a:rPr lang="en-US" sz="1600" dirty="0" err="1"/>
              <a:t>satinstance.pyc</a:t>
            </a:r>
            <a:r>
              <a:rPr lang="en-US" sz="1600" dirty="0"/>
              <a:t>  solvers/  w44-008.in</a:t>
            </a:r>
          </a:p>
          <a:p>
            <a:r>
              <a:rPr lang="en-US" sz="1600" dirty="0"/>
              <a:t>fsm.py   satinstance.py  sat.py*          tests/</a:t>
            </a:r>
          </a:p>
          <a:p>
            <a:r>
              <a:rPr lang="en-US" sz="1600" dirty="0"/>
              <a:t>&lt;2015/code/simple-sat-master/</a:t>
            </a:r>
            <a:r>
              <a:rPr lang="en-US" sz="1600" dirty="0" err="1"/>
              <a:t>src</a:t>
            </a:r>
            <a:r>
              <a:rPr lang="en-US" sz="1600" dirty="0"/>
              <a:t>&gt; </a:t>
            </a:r>
            <a:r>
              <a:rPr lang="en-US" sz="1600" dirty="0" err="1"/>
              <a:t>thebes</a:t>
            </a:r>
            <a:r>
              <a:rPr lang="en-US" sz="1600" dirty="0"/>
              <a:t> : ty w44-008.in </a:t>
            </a:r>
          </a:p>
          <a:p>
            <a:r>
              <a:rPr lang="en-US" sz="1600" dirty="0"/>
              <a:t>x1 x2 x3 x4</a:t>
            </a:r>
          </a:p>
          <a:p>
            <a:r>
              <a:rPr lang="en-US" sz="1600" dirty="0"/>
              <a:t>x2 x3 x4 x5</a:t>
            </a:r>
          </a:p>
          <a:p>
            <a:r>
              <a:rPr lang="en-US" sz="1600" dirty="0"/>
              <a:t>x3 x4 x5 x6</a:t>
            </a:r>
          </a:p>
          <a:p>
            <a:r>
              <a:rPr lang="en-US" sz="1600" dirty="0"/>
              <a:t>x4 x5 x6 x7</a:t>
            </a:r>
          </a:p>
          <a:p>
            <a:r>
              <a:rPr lang="en-US" sz="1600" dirty="0"/>
              <a:t>x5 x6 x7 x8</a:t>
            </a:r>
          </a:p>
          <a:p>
            <a:r>
              <a:rPr lang="en-US" sz="1600" dirty="0"/>
              <a:t>x1 x3 x5 x7</a:t>
            </a:r>
          </a:p>
          <a:p>
            <a:r>
              <a:rPr lang="en-US" sz="1600" dirty="0"/>
              <a:t>x2 x4 x6 x8</a:t>
            </a:r>
          </a:p>
          <a:p>
            <a:r>
              <a:rPr lang="en-US" sz="1600" dirty="0"/>
              <a:t>~x1 ~x2 ~x3 ~x4</a:t>
            </a:r>
          </a:p>
          <a:p>
            <a:r>
              <a:rPr lang="en-US" sz="1600" dirty="0"/>
              <a:t>~x2 ~x3 ~x4 ~x5</a:t>
            </a:r>
          </a:p>
          <a:p>
            <a:r>
              <a:rPr lang="en-US" sz="1600" dirty="0"/>
              <a:t>~x3 ~x4 ~x5 ~x6</a:t>
            </a:r>
          </a:p>
          <a:p>
            <a:r>
              <a:rPr lang="en-US" sz="1600" dirty="0"/>
              <a:t>~x4 ~x5 ~x6 ~x7</a:t>
            </a:r>
          </a:p>
          <a:p>
            <a:r>
              <a:rPr lang="en-US" sz="1600" dirty="0"/>
              <a:t>~x5 ~x6 ~x7 ~x8</a:t>
            </a:r>
          </a:p>
          <a:p>
            <a:r>
              <a:rPr lang="en-US" sz="1600" dirty="0"/>
              <a:t>~x1 ~x3 ~x5 ~x7</a:t>
            </a:r>
          </a:p>
          <a:p>
            <a:r>
              <a:rPr lang="en-US" sz="1600" dirty="0"/>
              <a:t>~x2 ~x4 ~x6 ~x8</a:t>
            </a:r>
          </a:p>
          <a:p>
            <a:r>
              <a:rPr lang="en-US" sz="1600" dirty="0"/>
              <a:t>&lt;2015/code/simple-sat-master/</a:t>
            </a:r>
            <a:r>
              <a:rPr lang="en-US" sz="1600" dirty="0" err="1"/>
              <a:t>src</a:t>
            </a:r>
            <a:r>
              <a:rPr lang="en-US" sz="1600" dirty="0"/>
              <a:t>&gt; </a:t>
            </a:r>
            <a:r>
              <a:rPr lang="en-US" sz="1600" dirty="0" err="1"/>
              <a:t>thebes</a:t>
            </a:r>
            <a:r>
              <a:rPr lang="en-US" sz="1600" dirty="0"/>
              <a:t> : sat.py &lt; w44-008.in </a:t>
            </a:r>
          </a:p>
          <a:p>
            <a:r>
              <a:rPr lang="en-US" sz="1600" dirty="0"/>
              <a:t>~x1 ~x2 ~x3 x4 ~x5 ~x6 x7 ~x8</a:t>
            </a:r>
          </a:p>
          <a:p>
            <a:r>
              <a:rPr lang="en-US" sz="1600" dirty="0"/>
              <a:t>&lt;2015/code/simple-sat-master/</a:t>
            </a:r>
            <a:r>
              <a:rPr lang="en-US" sz="1600" dirty="0" err="1"/>
              <a:t>src</a:t>
            </a:r>
            <a:r>
              <a:rPr lang="en-US" sz="1600" dirty="0"/>
              <a:t>&gt; </a:t>
            </a:r>
            <a:r>
              <a:rPr lang="en-US" sz="1600" dirty="0" err="1"/>
              <a:t>thebes</a:t>
            </a:r>
            <a:r>
              <a:rPr lang="en-US" sz="1600" dirty="0"/>
              <a:t> :</a:t>
            </a:r>
          </a:p>
        </p:txBody>
      </p:sp>
      <p:sp>
        <p:nvSpPr>
          <p:cNvPr id="3" name="TextBox 2">
            <a:extLst>
              <a:ext uri="{FF2B5EF4-FFF2-40B4-BE49-F238E27FC236}">
                <a16:creationId xmlns:a16="http://schemas.microsoft.com/office/drawing/2014/main" id="{97DFEBD1-D5E8-4385-BEFD-70CBD0E61E0C}"/>
              </a:ext>
            </a:extLst>
          </p:cNvPr>
          <p:cNvSpPr txBox="1"/>
          <p:nvPr/>
        </p:nvSpPr>
        <p:spPr>
          <a:xfrm>
            <a:off x="1471861" y="3296241"/>
            <a:ext cx="1486304" cy="830997"/>
          </a:xfrm>
          <a:prstGeom prst="rect">
            <a:avLst/>
          </a:prstGeom>
          <a:noFill/>
        </p:spPr>
        <p:txBody>
          <a:bodyPr wrap="none" rtlCol="0">
            <a:spAutoFit/>
          </a:bodyPr>
          <a:lstStyle/>
          <a:p>
            <a:pPr algn="ctr"/>
            <a:r>
              <a:rPr lang="en-US" dirty="0"/>
              <a:t>CNF</a:t>
            </a:r>
          </a:p>
          <a:p>
            <a:pPr algn="ctr"/>
            <a:r>
              <a:rPr lang="en-US" dirty="0"/>
              <a:t>Sentence</a:t>
            </a:r>
          </a:p>
        </p:txBody>
      </p:sp>
      <p:sp>
        <p:nvSpPr>
          <p:cNvPr id="4" name="TextBox 3">
            <a:extLst>
              <a:ext uri="{FF2B5EF4-FFF2-40B4-BE49-F238E27FC236}">
                <a16:creationId xmlns:a16="http://schemas.microsoft.com/office/drawing/2014/main" id="{DB44EA12-C945-462E-AE70-6A5B401D95DA}"/>
              </a:ext>
            </a:extLst>
          </p:cNvPr>
          <p:cNvSpPr txBox="1"/>
          <p:nvPr/>
        </p:nvSpPr>
        <p:spPr>
          <a:xfrm>
            <a:off x="1047791" y="5552903"/>
            <a:ext cx="3040063" cy="830997"/>
          </a:xfrm>
          <a:prstGeom prst="rect">
            <a:avLst/>
          </a:prstGeom>
          <a:noFill/>
        </p:spPr>
        <p:txBody>
          <a:bodyPr wrap="none" rtlCol="0">
            <a:spAutoFit/>
          </a:bodyPr>
          <a:lstStyle/>
          <a:p>
            <a:pPr algn="ctr"/>
            <a:r>
              <a:rPr lang="en-US" dirty="0"/>
              <a:t>Truth Assignment </a:t>
            </a:r>
            <a:r>
              <a:rPr lang="en-US" dirty="0">
                <a:sym typeface="Wingdings" panose="05000000000000000000" pitchFamily="2" charset="2"/>
              </a:rPr>
              <a:t> </a:t>
            </a:r>
          </a:p>
          <a:p>
            <a:pPr algn="ctr"/>
            <a:r>
              <a:rPr lang="en-US" dirty="0"/>
              <a:t> Solution</a:t>
            </a:r>
          </a:p>
        </p:txBody>
      </p:sp>
      <p:sp>
        <p:nvSpPr>
          <p:cNvPr id="5" name="Left Brace 4">
            <a:extLst>
              <a:ext uri="{FF2B5EF4-FFF2-40B4-BE49-F238E27FC236}">
                <a16:creationId xmlns:a16="http://schemas.microsoft.com/office/drawing/2014/main" id="{C9E1AAC3-54D9-4424-B086-764C5054C37D}"/>
              </a:ext>
            </a:extLst>
          </p:cNvPr>
          <p:cNvSpPr/>
          <p:nvPr/>
        </p:nvSpPr>
        <p:spPr bwMode="auto">
          <a:xfrm>
            <a:off x="3148261" y="2073440"/>
            <a:ext cx="762000" cy="3276600"/>
          </a:xfrm>
          <a:prstGeom prst="leftBrace">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1616675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16B538-F630-4456-929B-C90E070F3C85}"/>
              </a:ext>
            </a:extLst>
          </p:cNvPr>
          <p:cNvSpPr txBox="1"/>
          <p:nvPr/>
        </p:nvSpPr>
        <p:spPr>
          <a:xfrm>
            <a:off x="2065421" y="302359"/>
            <a:ext cx="7162666" cy="6555641"/>
          </a:xfrm>
          <a:prstGeom prst="rect">
            <a:avLst/>
          </a:prstGeom>
          <a:noFill/>
        </p:spPr>
        <p:txBody>
          <a:bodyPr wrap="none" rtlCol="0">
            <a:spAutoFit/>
          </a:bodyPr>
          <a:lstStyle/>
          <a:p>
            <a:r>
              <a:rPr lang="en-US" dirty="0"/>
              <a:t>&lt;</a:t>
            </a:r>
            <a:r>
              <a:rPr lang="en-US" sz="2000" dirty="0"/>
              <a:t>2015/code/simple-sat-master/</a:t>
            </a:r>
            <a:r>
              <a:rPr lang="en-US" sz="2000" dirty="0" err="1"/>
              <a:t>src</a:t>
            </a:r>
            <a:r>
              <a:rPr lang="en-US" sz="2000" dirty="0"/>
              <a:t>&gt; </a:t>
            </a:r>
            <a:r>
              <a:rPr lang="en-US" sz="2000" dirty="0" err="1"/>
              <a:t>thebes</a:t>
            </a:r>
            <a:r>
              <a:rPr lang="en-US" sz="2000" dirty="0"/>
              <a:t> : sat.py &lt; w44-008.in -a</a:t>
            </a:r>
          </a:p>
          <a:p>
            <a:r>
              <a:rPr lang="en-US" sz="2000" dirty="0"/>
              <a:t>~x1 ~x2 ~x3 x4 ~x5 ~x6 x7 ~x8</a:t>
            </a:r>
          </a:p>
          <a:p>
            <a:r>
              <a:rPr lang="en-US" sz="2000" dirty="0"/>
              <a:t>~x1 ~x2 ~x3 x4 ~x5 ~x6 x7 x8</a:t>
            </a:r>
          </a:p>
          <a:p>
            <a:r>
              <a:rPr lang="en-US" sz="2000" dirty="0"/>
              <a:t>~x1 ~x2 ~x3 x4 ~x5 x6 x7 ~x8</a:t>
            </a:r>
          </a:p>
          <a:p>
            <a:r>
              <a:rPr lang="en-US" sz="2000" dirty="0"/>
              <a:t>~x1 ~x2 ~x3 x4 ~x5 x6 x7 x8</a:t>
            </a:r>
          </a:p>
          <a:p>
            <a:r>
              <a:rPr lang="en-US" sz="2000" dirty="0"/>
              <a:t>~x1 ~x2 ~x3 x4 x5 ~x6 ~x7 ~x8</a:t>
            </a:r>
          </a:p>
          <a:p>
            <a:r>
              <a:rPr lang="en-US" sz="2000" dirty="0"/>
              <a:t>~x1 ~x2 ~x3 x4 x5 ~x6 ~x7 x8</a:t>
            </a:r>
          </a:p>
          <a:p>
            <a:r>
              <a:rPr lang="en-US" sz="2000" dirty="0"/>
              <a:t>~x1 ~x2 ~x3 x4 x5 ~x6 x7 ~x8</a:t>
            </a:r>
          </a:p>
          <a:p>
            <a:r>
              <a:rPr lang="en-US" sz="2000" dirty="0"/>
              <a:t>~x1 ~x2 ~x3 x4 x5 ~x6 x7 x8</a:t>
            </a:r>
          </a:p>
          <a:p>
            <a:r>
              <a:rPr lang="en-US" sz="2000" dirty="0"/>
              <a:t>~x1 ~x2 ~x3 x4 x5 x6 ~x7 ~x8</a:t>
            </a:r>
          </a:p>
          <a:p>
            <a:r>
              <a:rPr lang="en-US" sz="2000" dirty="0"/>
              <a:t>~x1 ~x2 ~x3 x4 x5 x6 ~x7 x8                     of 132 solutions</a:t>
            </a:r>
          </a:p>
          <a:p>
            <a:r>
              <a:rPr lang="en-US" sz="2000" dirty="0"/>
              <a:t>~x1 ~x2 x3 ~x4 ~x5 ~x6 x7 x8</a:t>
            </a:r>
          </a:p>
          <a:p>
            <a:r>
              <a:rPr lang="en-US" sz="2000" dirty="0"/>
              <a:t>~x1 ~x2 x3 ~x4 ~x5 x6 ~x7 ~x8</a:t>
            </a:r>
          </a:p>
          <a:p>
            <a:r>
              <a:rPr lang="en-US" sz="2000" dirty="0"/>
              <a:t>~x1 ~x2 x3 ~x4 ~x5 x6 ~x7 x8</a:t>
            </a:r>
          </a:p>
          <a:p>
            <a:r>
              <a:rPr lang="en-US" sz="2000" dirty="0"/>
              <a:t>~x1 ~x2 x3 ~x4 ~x5 x6 x7 ~x8</a:t>
            </a:r>
          </a:p>
          <a:p>
            <a:r>
              <a:rPr lang="en-US" sz="2000" dirty="0"/>
              <a:t>~x1 ~x2 x3 ~x4 ~x5 x6 x7 x8</a:t>
            </a:r>
          </a:p>
          <a:p>
            <a:r>
              <a:rPr lang="en-US" sz="2000" dirty="0"/>
              <a:t>~x1 ~x2 x3 ~x4 x5 ~x6 ~x7 x8</a:t>
            </a:r>
          </a:p>
          <a:p>
            <a:r>
              <a:rPr lang="en-US" sz="2000" dirty="0"/>
              <a:t>~x1 ~x2 x3 ~x4 x5 ~x6 x7 x8</a:t>
            </a:r>
          </a:p>
          <a:p>
            <a:r>
              <a:rPr lang="en-US" sz="2000" dirty="0"/>
              <a:t>~x1 ~x2 x3 ~x4 x5 x6 ~x7 ~x8</a:t>
            </a:r>
          </a:p>
          <a:p>
            <a:r>
              <a:rPr lang="en-US" sz="2000" dirty="0"/>
              <a:t>~x1 ~x2 x3 ~x4 x5 x6 ~x7 x8</a:t>
            </a:r>
          </a:p>
          <a:p>
            <a:r>
              <a:rPr lang="en-US" sz="2000" dirty="0"/>
              <a:t>    …</a:t>
            </a:r>
          </a:p>
        </p:txBody>
      </p:sp>
    </p:spTree>
    <p:extLst>
      <p:ext uri="{BB962C8B-B14F-4D97-AF65-F5344CB8AC3E}">
        <p14:creationId xmlns:p14="http://schemas.microsoft.com/office/powerpoint/2010/main" val="4103617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ADBB3-C958-4DB7-8B36-7DB4B117933D}"/>
              </a:ext>
            </a:extLst>
          </p:cNvPr>
          <p:cNvSpPr>
            <a:spLocks noGrp="1"/>
          </p:cNvSpPr>
          <p:nvPr>
            <p:ph type="title"/>
          </p:nvPr>
        </p:nvSpPr>
        <p:spPr/>
        <p:txBody>
          <a:bodyPr/>
          <a:lstStyle/>
          <a:p>
            <a:pPr algn="ctr"/>
            <a:r>
              <a:rPr lang="en-US" b="1" dirty="0"/>
              <a:t>Models (Worlds) for Propositional Calculus</a:t>
            </a:r>
          </a:p>
        </p:txBody>
      </p:sp>
      <mc:AlternateContent xmlns:mc="http://schemas.openxmlformats.org/markup-compatibility/2006">
        <mc:Choice xmlns:a14="http://schemas.microsoft.com/office/drawing/2010/main" Requires="a14">
          <p:sp>
            <p:nvSpPr>
              <p:cNvPr id="5" name="Content Placeholder 2">
                <a:extLst>
                  <a:ext uri="{FF2B5EF4-FFF2-40B4-BE49-F238E27FC236}">
                    <a16:creationId xmlns:a16="http://schemas.microsoft.com/office/drawing/2014/main" id="{1F82EFF8-6AB8-4D25-8787-1E315EE2DC2D}"/>
                  </a:ext>
                </a:extLst>
              </p:cNvPr>
              <p:cNvSpPr>
                <a:spLocks noGrp="1"/>
              </p:cNvSpPr>
              <p:nvPr>
                <p:ph idx="1"/>
              </p:nvPr>
            </p:nvSpPr>
            <p:spPr>
              <a:xfrm>
                <a:off x="2418346" y="1981200"/>
                <a:ext cx="8534400" cy="1114926"/>
              </a:xfrm>
            </p:spPr>
            <p:txBody>
              <a:bodyPr/>
              <a:lstStyle/>
              <a:p>
                <a:pPr marL="0" indent="0">
                  <a:buNone/>
                </a:pPr>
                <a:r>
                  <a:rPr lang="en-US" dirty="0"/>
                  <a:t>Let </a:t>
                </a:r>
                <a14:m>
                  <m:oMath xmlns:m="http://schemas.openxmlformats.org/officeDocument/2006/math">
                    <m:r>
                      <a:rPr lang="en-US" b="0" i="1" smtClean="0">
                        <a:latin typeface="Cambria Math" panose="02040503050406030204" pitchFamily="18" charset="0"/>
                      </a:rPr>
                      <m:t>𝑆</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b="0" i="1" smtClean="0">
                            <a:latin typeface="Cambria Math" panose="02040503050406030204" pitchFamily="18" charset="0"/>
                          </a:rPr>
                          <m:t>𝑚</m:t>
                        </m:r>
                      </m:sub>
                    </m:sSub>
                    <m:r>
                      <a:rPr lang="en-US" b="0" i="1" smtClean="0">
                        <a:latin typeface="Cambria Math" panose="02040503050406030204" pitchFamily="18" charset="0"/>
                      </a:rPr>
                      <m:t>}</m:t>
                    </m:r>
                  </m:oMath>
                </a14:m>
                <a:r>
                  <a:rPr lang="en-US" dirty="0"/>
                  <a:t>, be a set of </a:t>
                </a:r>
                <a14:m>
                  <m:oMath xmlns:m="http://schemas.openxmlformats.org/officeDocument/2006/math">
                    <m:r>
                      <a:rPr lang="en-US" b="0" i="1" dirty="0" smtClean="0">
                        <a:latin typeface="Cambria Math" panose="02040503050406030204" pitchFamily="18" charset="0"/>
                      </a:rPr>
                      <m:t>𝑚</m:t>
                    </m:r>
                  </m:oMath>
                </a14:m>
                <a:r>
                  <a:rPr lang="en-US" dirty="0"/>
                  <a:t> logical sentences</a:t>
                </a:r>
              </a:p>
              <a:p>
                <a:pPr marL="0" indent="0">
                  <a:buNone/>
                </a:pPr>
                <a:r>
                  <a:rPr lang="en-US" dirty="0"/>
                  <a:t>   </a:t>
                </a:r>
                <a:r>
                  <a:rPr lang="en-US" dirty="0">
                    <a:sym typeface="Wingdings" panose="05000000000000000000" pitchFamily="2" charset="2"/>
                  </a:rPr>
                  <a:t></a:t>
                </a:r>
                <a:r>
                  <a:rPr lang="en-US" dirty="0"/>
                  <a:t>  which involve </a:t>
                </a:r>
                <a14:m>
                  <m:oMath xmlns:m="http://schemas.openxmlformats.org/officeDocument/2006/math">
                    <m:r>
                      <a:rPr lang="en-US" b="0" i="1" smtClean="0">
                        <a:latin typeface="Cambria Math" panose="02040503050406030204" pitchFamily="18" charset="0"/>
                      </a:rPr>
                      <m:t>𝑛</m:t>
                    </m:r>
                  </m:oMath>
                </a14:m>
                <a:r>
                  <a:rPr lang="en-US" dirty="0"/>
                  <a:t> atoms</a:t>
                </a:r>
              </a:p>
              <a:p>
                <a:pPr marL="0" indent="0">
                  <a:buNone/>
                </a:pPr>
                <a:endParaRPr lang="en-US" dirty="0"/>
              </a:p>
            </p:txBody>
          </p:sp>
        </mc:Choice>
        <mc:Fallback>
          <p:sp>
            <p:nvSpPr>
              <p:cNvPr id="5" name="Content Placeholder 2">
                <a:extLst>
                  <a:ext uri="{FF2B5EF4-FFF2-40B4-BE49-F238E27FC236}">
                    <a16:creationId xmlns:a16="http://schemas.microsoft.com/office/drawing/2014/main" id="{1F82EFF8-6AB8-4D25-8787-1E315EE2DC2D}"/>
                  </a:ext>
                </a:extLst>
              </p:cNvPr>
              <p:cNvSpPr>
                <a:spLocks noGrp="1" noRot="1" noChangeAspect="1" noMove="1" noResize="1" noEditPoints="1" noAdjustHandles="1" noChangeArrowheads="1" noChangeShapeType="1" noTextEdit="1"/>
              </p:cNvSpPr>
              <p:nvPr>
                <p:ph idx="1"/>
              </p:nvPr>
            </p:nvSpPr>
            <p:spPr>
              <a:xfrm>
                <a:off x="2418346" y="1981200"/>
                <a:ext cx="8534400" cy="1114926"/>
              </a:xfrm>
              <a:blipFill>
                <a:blip r:embed="rId2"/>
                <a:stretch>
                  <a:fillRect l="-1500" t="-8743" b="-4372"/>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Content Placeholder 2">
                <a:extLst>
                  <a:ext uri="{FF2B5EF4-FFF2-40B4-BE49-F238E27FC236}">
                    <a16:creationId xmlns:a16="http://schemas.microsoft.com/office/drawing/2014/main" id="{0FC68361-416B-4DC6-9192-FB73000E11E6}"/>
                  </a:ext>
                </a:extLst>
              </p:cNvPr>
              <p:cNvSpPr txBox="1">
                <a:spLocks/>
              </p:cNvSpPr>
              <p:nvPr/>
            </p:nvSpPr>
            <p:spPr>
              <a:xfrm>
                <a:off x="2502569" y="3280612"/>
                <a:ext cx="8305800" cy="34570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14:m>
                  <m:oMath xmlns:m="http://schemas.openxmlformats.org/officeDocument/2006/math">
                    <m:r>
                      <m:rPr>
                        <m:sty m:val="p"/>
                      </m:rPr>
                      <a:rPr lang="el-GR" i="1" smtClean="0">
                        <a:latin typeface="Cambria Math" panose="02040503050406030204" pitchFamily="18" charset="0"/>
                      </a:rPr>
                      <m:t>Ω</m:t>
                    </m:r>
                  </m:oMath>
                </a14:m>
                <a:r>
                  <a:rPr lang="en-US" dirty="0"/>
                  <a:t> is the set of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2</m:t>
                        </m:r>
                      </m:e>
                      <m:sup>
                        <m:r>
                          <a:rPr lang="en-US" i="1">
                            <a:latin typeface="Cambria Math" panose="02040503050406030204" pitchFamily="18" charset="0"/>
                          </a:rPr>
                          <m:t>𝑛</m:t>
                        </m:r>
                      </m:sup>
                    </m:sSup>
                  </m:oMath>
                </a14:m>
                <a:r>
                  <a:rPr lang="en-US" dirty="0"/>
                  <a:t> complete conjunctions formed from </a:t>
                </a:r>
                <a14:m>
                  <m:oMath xmlns:m="http://schemas.openxmlformats.org/officeDocument/2006/math">
                    <m:r>
                      <a:rPr lang="en-US" i="1">
                        <a:latin typeface="Cambria Math" panose="02040503050406030204" pitchFamily="18" charset="0"/>
                      </a:rPr>
                      <m:t>𝑛</m:t>
                    </m:r>
                  </m:oMath>
                </a14:m>
                <a:r>
                  <a:rPr lang="en-US" dirty="0"/>
                  <a:t> atoms as follows:</a:t>
                </a:r>
              </a:p>
              <a:p>
                <a:pPr marL="0" indent="0">
                  <a:buFont typeface="Arial" panose="020B0604020202020204" pitchFamily="34" charset="0"/>
                  <a:buNone/>
                </a:pPr>
                <a:r>
                  <a:rPr lang="en-US" dirty="0"/>
                  <a:t>   let the n-bit binary number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𝑏</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𝑏</m:t>
                        </m:r>
                      </m:e>
                      <m:sub>
                        <m:r>
                          <a:rPr lang="en-US" i="1">
                            <a:latin typeface="Cambria Math" panose="02040503050406030204" pitchFamily="18" charset="0"/>
                          </a:rPr>
                          <m:t>2</m:t>
                        </m:r>
                      </m:sub>
                    </m:sSub>
                  </m:oMath>
                </a14:m>
                <a:r>
                  <a:rPr lang="en-US" dirty="0"/>
                  <a:t>…</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𝑏</m:t>
                        </m:r>
                      </m:e>
                      <m:sub>
                        <m:r>
                          <a:rPr lang="en-US" i="1">
                            <a:latin typeface="Cambria Math" panose="02040503050406030204" pitchFamily="18" charset="0"/>
                          </a:rPr>
                          <m:t>𝑛</m:t>
                        </m:r>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𝑏</m:t>
                        </m:r>
                      </m:e>
                      <m:sub>
                        <m:r>
                          <a:rPr lang="en-US" i="1">
                            <a:latin typeface="Cambria Math" panose="02040503050406030204" pitchFamily="18" charset="0"/>
                          </a:rPr>
                          <m:t>𝑛</m:t>
                        </m:r>
                      </m:sub>
                    </m:sSub>
                  </m:oMath>
                </a14:m>
                <a:endParaRPr lang="en-US" dirty="0"/>
              </a:p>
              <a:p>
                <a:pPr marL="0" indent="0">
                  <a:buFont typeface="Arial" panose="020B0604020202020204" pitchFamily="34" charset="0"/>
                  <a:buNone/>
                </a:pPr>
                <a:r>
                  <a:rPr lang="en-US" dirty="0"/>
                  <a:t>represent the truth assignment:</a:t>
                </a:r>
              </a:p>
              <a:p>
                <a:pPr marL="0" indent="0">
                  <a:buFont typeface="Arial" panose="020B0604020202020204" pitchFamily="34" charset="0"/>
                  <a:buNone/>
                </a:pPr>
                <a:r>
                  <a:rPr lang="en-US" dirty="0"/>
                  <a:t>   truth(</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𝑖</m:t>
                        </m:r>
                      </m:sub>
                    </m:sSub>
                  </m:oMath>
                </a14:m>
                <a:r>
                  <a:rPr lang="en-US" dirty="0"/>
                  <a:t>) =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𝑏</m:t>
                        </m:r>
                      </m:e>
                      <m:sub>
                        <m:r>
                          <a:rPr lang="en-US" i="1">
                            <a:latin typeface="Cambria Math" panose="02040503050406030204" pitchFamily="18" charset="0"/>
                          </a:rPr>
                          <m:t>𝑖</m:t>
                        </m:r>
                      </m:sub>
                    </m:sSub>
                  </m:oMath>
                </a14:m>
                <a:endParaRPr lang="en-US" dirty="0"/>
              </a:p>
              <a:p>
                <a:pPr marL="0" indent="0">
                  <a:buFont typeface="Arial" panose="020B0604020202020204" pitchFamily="34" charset="0"/>
                  <a:buNone/>
                </a:pPr>
                <a:r>
                  <a:rPr lang="en-US" dirty="0"/>
                  <a:t>And let </a:t>
                </a:r>
                <a14:m>
                  <m:oMath xmlns:m="http://schemas.openxmlformats.org/officeDocument/2006/math">
                    <m:sSub>
                      <m:sSubPr>
                        <m:ctrlPr>
                          <a:rPr lang="en-US" i="1">
                            <a:latin typeface="Cambria Math" panose="02040503050406030204" pitchFamily="18" charset="0"/>
                          </a:rPr>
                        </m:ctrlPr>
                      </m:sSubPr>
                      <m:e>
                        <m:r>
                          <m:rPr>
                            <m:nor/>
                          </m:rPr>
                          <a:rPr lang="el-GR" dirty="0"/>
                          <m:t>ω</m:t>
                        </m:r>
                      </m:e>
                      <m:sub>
                        <m:r>
                          <a:rPr lang="en-US" i="1">
                            <a:latin typeface="Cambria Math" panose="02040503050406030204" pitchFamily="18" charset="0"/>
                          </a:rPr>
                          <m:t>𝑘</m:t>
                        </m:r>
                      </m:sub>
                    </m:sSub>
                  </m:oMath>
                </a14:m>
                <a:r>
                  <a:rPr lang="en-US" dirty="0"/>
                  <a:t> be the conjunction whose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𝑗</m:t>
                        </m:r>
                      </m:e>
                      <m:sup>
                        <m:r>
                          <a:rPr lang="en-US" i="1">
                            <a:latin typeface="Cambria Math" panose="02040503050406030204" pitchFamily="18" charset="0"/>
                          </a:rPr>
                          <m:t>𝑡h</m:t>
                        </m:r>
                      </m:sup>
                    </m:sSup>
                  </m:oMath>
                </a14:m>
                <a:r>
                  <a:rPr lang="en-US" dirty="0"/>
                  <a:t> atom has truth assignment </a:t>
                </a:r>
                <a14:m>
                  <m:oMath xmlns:m="http://schemas.openxmlformats.org/officeDocument/2006/math">
                    <m:sSub>
                      <m:sSubPr>
                        <m:ctrlPr>
                          <a:rPr lang="en-US" i="1">
                            <a:latin typeface="Cambria Math" panose="02040503050406030204" pitchFamily="18" charset="0"/>
                          </a:rPr>
                        </m:ctrlPr>
                      </m:sSubPr>
                      <m:e>
                        <m:r>
                          <m:rPr>
                            <m:nor/>
                          </m:rPr>
                          <a:rPr lang="el-GR" dirty="0"/>
                          <m:t>ω</m:t>
                        </m:r>
                      </m:e>
                      <m:sub>
                        <m:r>
                          <a:rPr lang="en-US" i="1">
                            <a:latin typeface="Cambria Math" panose="02040503050406030204" pitchFamily="18" charset="0"/>
                          </a:rPr>
                          <m:t>𝑘</m:t>
                        </m:r>
                        <m:r>
                          <a:rPr lang="en-US" i="1">
                            <a:latin typeface="Cambria Math" panose="02040503050406030204" pitchFamily="18" charset="0"/>
                          </a:rPr>
                          <m:t>,</m:t>
                        </m:r>
                        <m:r>
                          <a:rPr lang="en-US" i="1">
                            <a:latin typeface="Cambria Math" panose="02040503050406030204" pitchFamily="18" charset="0"/>
                          </a:rPr>
                          <m:t>𝑗</m:t>
                        </m:r>
                      </m:sub>
                    </m:sSub>
                  </m:oMath>
                </a14:m>
                <a:endParaRPr lang="en-US" dirty="0"/>
              </a:p>
              <a:p>
                <a:pPr marL="0" indent="0">
                  <a:buFont typeface="Arial" panose="020B0604020202020204" pitchFamily="34" charset="0"/>
                  <a:buNone/>
                </a:pPr>
                <a:endParaRPr lang="en-US" dirty="0"/>
              </a:p>
            </p:txBody>
          </p:sp>
        </mc:Choice>
        <mc:Fallback>
          <p:sp>
            <p:nvSpPr>
              <p:cNvPr id="6" name="Content Placeholder 2">
                <a:extLst>
                  <a:ext uri="{FF2B5EF4-FFF2-40B4-BE49-F238E27FC236}">
                    <a16:creationId xmlns:a16="http://schemas.microsoft.com/office/drawing/2014/main" id="{0FC68361-416B-4DC6-9192-FB73000E11E6}"/>
                  </a:ext>
                </a:extLst>
              </p:cNvPr>
              <p:cNvSpPr txBox="1">
                <a:spLocks noRot="1" noChangeAspect="1" noMove="1" noResize="1" noEditPoints="1" noAdjustHandles="1" noChangeArrowheads="1" noChangeShapeType="1" noTextEdit="1"/>
              </p:cNvSpPr>
              <p:nvPr/>
            </p:nvSpPr>
            <p:spPr>
              <a:xfrm>
                <a:off x="2502569" y="3280612"/>
                <a:ext cx="8305800" cy="3457074"/>
              </a:xfrm>
              <a:prstGeom prst="rect">
                <a:avLst/>
              </a:prstGeom>
              <a:blipFill>
                <a:blip r:embed="rId3"/>
                <a:stretch>
                  <a:fillRect l="-1542" t="-2822" r="-2349" b="-705"/>
                </a:stretch>
              </a:blipFill>
            </p:spPr>
            <p:txBody>
              <a:bodyPr/>
              <a:lstStyle/>
              <a:p>
                <a:r>
                  <a:rPr lang="en-US">
                    <a:noFill/>
                  </a:rPr>
                  <a:t> </a:t>
                </a:r>
              </a:p>
            </p:txBody>
          </p:sp>
        </mc:Fallback>
      </mc:AlternateContent>
    </p:spTree>
    <p:extLst>
      <p:ext uri="{BB962C8B-B14F-4D97-AF65-F5344CB8AC3E}">
        <p14:creationId xmlns:p14="http://schemas.microsoft.com/office/powerpoint/2010/main" val="3458750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8519A-BB1D-4889-920E-A9D1284B6F3D}"/>
              </a:ext>
            </a:extLst>
          </p:cNvPr>
          <p:cNvSpPr>
            <a:spLocks noGrp="1"/>
          </p:cNvSpPr>
          <p:nvPr>
            <p:ph type="title"/>
          </p:nvPr>
        </p:nvSpPr>
        <p:spPr/>
        <p:txBody>
          <a:bodyPr/>
          <a:lstStyle/>
          <a:p>
            <a:pPr algn="ctr"/>
            <a:r>
              <a:rPr lang="en-US" b="1" dirty="0"/>
              <a:t>Intelligent Agents</a:t>
            </a:r>
          </a:p>
        </p:txBody>
      </p:sp>
      <p:sp>
        <p:nvSpPr>
          <p:cNvPr id="3" name="Content Placeholder 2">
            <a:extLst>
              <a:ext uri="{FF2B5EF4-FFF2-40B4-BE49-F238E27FC236}">
                <a16:creationId xmlns:a16="http://schemas.microsoft.com/office/drawing/2014/main" id="{928AA304-7E3E-487D-B0CD-75AD6F34D7E9}"/>
              </a:ext>
            </a:extLst>
          </p:cNvPr>
          <p:cNvSpPr>
            <a:spLocks noGrp="1"/>
          </p:cNvSpPr>
          <p:nvPr>
            <p:ph idx="1"/>
          </p:nvPr>
        </p:nvSpPr>
        <p:spPr>
          <a:xfrm>
            <a:off x="838200" y="1937919"/>
            <a:ext cx="10515600" cy="4351338"/>
          </a:xfrm>
        </p:spPr>
        <p:txBody>
          <a:bodyPr/>
          <a:lstStyle/>
          <a:p>
            <a:r>
              <a:rPr lang="en-US" dirty="0"/>
              <a:t>Up to now, coded into algorithm and state variables</a:t>
            </a:r>
          </a:p>
          <a:p>
            <a:pPr lvl="1"/>
            <a:r>
              <a:rPr lang="en-US" dirty="0"/>
              <a:t>E.g., </a:t>
            </a:r>
            <a:r>
              <a:rPr lang="en-US" i="1" dirty="0"/>
              <a:t>in-flight</a:t>
            </a:r>
          </a:p>
          <a:p>
            <a:r>
              <a:rPr lang="en-US" dirty="0"/>
              <a:t>What is the basis for intelligence?</a:t>
            </a:r>
          </a:p>
          <a:p>
            <a:pPr lvl="1"/>
            <a:r>
              <a:rPr lang="en-US" dirty="0"/>
              <a:t>Knowledge (facts, rules, etc.)</a:t>
            </a:r>
          </a:p>
          <a:p>
            <a:pPr lvl="1"/>
            <a:r>
              <a:rPr lang="en-US" dirty="0"/>
              <a:t>Inference (know new facts derived from old facts)</a:t>
            </a:r>
          </a:p>
          <a:p>
            <a:pPr lvl="1"/>
            <a:r>
              <a:rPr lang="en-US" dirty="0"/>
              <a:t>Characterize uncertainty in info</a:t>
            </a:r>
          </a:p>
          <a:p>
            <a:pPr lvl="1"/>
            <a:r>
              <a:rPr lang="en-US" dirty="0"/>
              <a:t>Know how to gather info</a:t>
            </a:r>
          </a:p>
          <a:p>
            <a:pPr lvl="1"/>
            <a:r>
              <a:rPr lang="en-US" dirty="0"/>
              <a:t>Situation awareness (includes recognition of problem, patterns, etc.)</a:t>
            </a:r>
          </a:p>
          <a:p>
            <a:pPr lvl="1"/>
            <a:r>
              <a:rPr lang="en-US" dirty="0"/>
              <a:t>Handle parallel activities (goals, reactive behavior, etc.)</a:t>
            </a:r>
          </a:p>
        </p:txBody>
      </p:sp>
    </p:spTree>
    <p:extLst>
      <p:ext uri="{BB962C8B-B14F-4D97-AF65-F5344CB8AC3E}">
        <p14:creationId xmlns:p14="http://schemas.microsoft.com/office/powerpoint/2010/main" val="25951125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23FC9-50CC-435F-971B-EA2669BEF3C2}"/>
              </a:ext>
            </a:extLst>
          </p:cNvPr>
          <p:cNvSpPr>
            <a:spLocks noGrp="1"/>
          </p:cNvSpPr>
          <p:nvPr>
            <p:ph type="title"/>
          </p:nvPr>
        </p:nvSpPr>
        <p:spPr/>
        <p:txBody>
          <a:bodyPr/>
          <a:lstStyle/>
          <a:p>
            <a:pPr algn="ctr"/>
            <a:r>
              <a:rPr lang="en-US" b="1" dirty="0"/>
              <a:t>Complete Conjunction Example</a:t>
            </a:r>
          </a:p>
        </p:txBody>
      </p:sp>
      <mc:AlternateContent xmlns:mc="http://schemas.openxmlformats.org/markup-compatibility/2006">
        <mc:Choice xmlns:a14="http://schemas.microsoft.com/office/drawing/2010/main" Requires="a14">
          <p:sp>
            <p:nvSpPr>
              <p:cNvPr id="4" name="Content Placeholder 2">
                <a:extLst>
                  <a:ext uri="{FF2B5EF4-FFF2-40B4-BE49-F238E27FC236}">
                    <a16:creationId xmlns:a16="http://schemas.microsoft.com/office/drawing/2014/main" id="{88A3027D-1BF9-46B4-A522-A22B2D1F68ED}"/>
                  </a:ext>
                </a:extLst>
              </p:cNvPr>
              <p:cNvSpPr>
                <a:spLocks noGrp="1"/>
              </p:cNvSpPr>
              <p:nvPr>
                <p:ph idx="1"/>
              </p:nvPr>
            </p:nvSpPr>
            <p:spPr>
              <a:xfrm>
                <a:off x="2951747" y="2077452"/>
                <a:ext cx="8610600" cy="4114800"/>
              </a:xfrm>
            </p:spPr>
            <p:txBody>
              <a:bodyPr/>
              <a:lstStyle/>
              <a:p>
                <a:pPr marL="0" indent="0">
                  <a:buNone/>
                </a:pPr>
                <a:r>
                  <a:rPr lang="en-US" dirty="0"/>
                  <a:t>Consider 2 atoms, A and B</a:t>
                </a:r>
              </a:p>
              <a:p>
                <a:pPr marL="0" indent="0">
                  <a:buNone/>
                </a:pPr>
                <a:endParaRPr lang="en-US" dirty="0"/>
              </a:p>
              <a:p>
                <a:pPr marL="0" indent="0">
                  <a:buNone/>
                </a:pPr>
                <a:r>
                  <a:rPr lang="en-US" dirty="0"/>
                  <a:t>Then the set of complete conjunctions is:</a:t>
                </a:r>
              </a:p>
              <a:p>
                <a:pPr marL="0" indent="0">
                  <a:buNone/>
                </a:pPr>
                <a:r>
                  <a:rPr lang="en-US" dirty="0"/>
                  <a:t>     A=0 and B=0</a:t>
                </a:r>
              </a:p>
              <a:p>
                <a:pPr marL="0" indent="0">
                  <a:buNone/>
                </a:pPr>
                <a:r>
                  <a:rPr lang="en-US" dirty="0"/>
                  <a:t>     A=0 and B=1       note there are </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𝑛</m:t>
                        </m:r>
                      </m:sup>
                    </m:sSup>
                  </m:oMath>
                </a14:m>
                <a:r>
                  <a:rPr lang="en-US" dirty="0"/>
                  <a:t> of these</a:t>
                </a:r>
              </a:p>
              <a:p>
                <a:pPr marL="0" indent="0">
                  <a:buNone/>
                </a:pPr>
                <a:r>
                  <a:rPr lang="en-US" dirty="0"/>
                  <a:t>     A=1 and B=0</a:t>
                </a:r>
              </a:p>
              <a:p>
                <a:pPr marL="0" indent="0">
                  <a:buNone/>
                </a:pPr>
                <a:r>
                  <a:rPr lang="en-US" dirty="0"/>
                  <a:t>     A=1 and B=1</a:t>
                </a:r>
              </a:p>
            </p:txBody>
          </p:sp>
        </mc:Choice>
        <mc:Fallback>
          <p:sp>
            <p:nvSpPr>
              <p:cNvPr id="4" name="Content Placeholder 2">
                <a:extLst>
                  <a:ext uri="{FF2B5EF4-FFF2-40B4-BE49-F238E27FC236}">
                    <a16:creationId xmlns:a16="http://schemas.microsoft.com/office/drawing/2014/main" id="{88A3027D-1BF9-46B4-A522-A22B2D1F68ED}"/>
                  </a:ext>
                </a:extLst>
              </p:cNvPr>
              <p:cNvSpPr>
                <a:spLocks noGrp="1" noRot="1" noChangeAspect="1" noMove="1" noResize="1" noEditPoints="1" noAdjustHandles="1" noChangeArrowheads="1" noChangeShapeType="1" noTextEdit="1"/>
              </p:cNvSpPr>
              <p:nvPr>
                <p:ph idx="1"/>
              </p:nvPr>
            </p:nvSpPr>
            <p:spPr>
              <a:xfrm>
                <a:off x="2951747" y="2077452"/>
                <a:ext cx="8610600" cy="4114800"/>
              </a:xfrm>
              <a:blipFill>
                <a:blip r:embed="rId2"/>
                <a:stretch>
                  <a:fillRect l="-1415" t="-2519"/>
                </a:stretch>
              </a:blipFill>
            </p:spPr>
            <p:txBody>
              <a:bodyPr/>
              <a:lstStyle/>
              <a:p>
                <a:r>
                  <a:rPr lang="en-US">
                    <a:noFill/>
                  </a:rPr>
                  <a:t> </a:t>
                </a:r>
              </a:p>
            </p:txBody>
          </p:sp>
        </mc:Fallback>
      </mc:AlternateContent>
    </p:spTree>
    <p:extLst>
      <p:ext uri="{BB962C8B-B14F-4D97-AF65-F5344CB8AC3E}">
        <p14:creationId xmlns:p14="http://schemas.microsoft.com/office/powerpoint/2010/main" val="1842520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9FAA7-D365-4D25-B8BD-1D23587B5F00}"/>
              </a:ext>
            </a:extLst>
          </p:cNvPr>
          <p:cNvSpPr>
            <a:spLocks noGrp="1"/>
          </p:cNvSpPr>
          <p:nvPr>
            <p:ph type="title"/>
          </p:nvPr>
        </p:nvSpPr>
        <p:spPr>
          <a:xfrm>
            <a:off x="838200" y="44285"/>
            <a:ext cx="10515600" cy="1325563"/>
          </a:xfrm>
        </p:spPr>
        <p:txBody>
          <a:bodyPr/>
          <a:lstStyle/>
          <a:p>
            <a:pPr algn="ctr"/>
            <a:r>
              <a:rPr lang="en-US" b="1" dirty="0"/>
              <a:t>CC Example</a:t>
            </a:r>
          </a:p>
        </p:txBody>
      </p:sp>
      <p:sp>
        <p:nvSpPr>
          <p:cNvPr id="4" name="TextBox 3">
            <a:extLst>
              <a:ext uri="{FF2B5EF4-FFF2-40B4-BE49-F238E27FC236}">
                <a16:creationId xmlns:a16="http://schemas.microsoft.com/office/drawing/2014/main" id="{C96B05BC-7044-4F25-A463-158C817D9715}"/>
              </a:ext>
            </a:extLst>
          </p:cNvPr>
          <p:cNvSpPr txBox="1"/>
          <p:nvPr/>
        </p:nvSpPr>
        <p:spPr>
          <a:xfrm>
            <a:off x="2791329" y="2662988"/>
            <a:ext cx="5981959" cy="3785652"/>
          </a:xfrm>
          <a:prstGeom prst="rect">
            <a:avLst/>
          </a:prstGeom>
          <a:noFill/>
        </p:spPr>
        <p:txBody>
          <a:bodyPr wrap="none" rtlCol="0">
            <a:spAutoFit/>
          </a:bodyPr>
          <a:lstStyle/>
          <a:p>
            <a:r>
              <a:rPr lang="en-US" dirty="0"/>
              <a:t>U: Universe</a:t>
            </a:r>
          </a:p>
          <a:p>
            <a:r>
              <a:rPr lang="en-US" dirty="0"/>
              <a:t>   </a:t>
            </a:r>
            <a:r>
              <a:rPr lang="en-US" dirty="0">
                <a:sym typeface="Wingdings" panose="05000000000000000000" pitchFamily="2" charset="2"/>
              </a:rPr>
              <a:t> unit hypercube</a:t>
            </a:r>
          </a:p>
          <a:p>
            <a:endParaRPr lang="en-US" dirty="0">
              <a:sym typeface="Wingdings" panose="05000000000000000000" pitchFamily="2" charset="2"/>
            </a:endParaRPr>
          </a:p>
          <a:p>
            <a:r>
              <a:rPr lang="en-US" dirty="0">
                <a:sym typeface="Wingdings" panose="05000000000000000000" pitchFamily="2" charset="2"/>
              </a:rPr>
              <a:t>P(A): area of A</a:t>
            </a:r>
          </a:p>
          <a:p>
            <a:r>
              <a:rPr lang="en-US" dirty="0">
                <a:sym typeface="Wingdings" panose="05000000000000000000" pitchFamily="2" charset="2"/>
              </a:rPr>
              <a:t>P(B): area of B</a:t>
            </a:r>
          </a:p>
          <a:p>
            <a:endParaRPr lang="en-US" dirty="0">
              <a:sym typeface="Wingdings" panose="05000000000000000000" pitchFamily="2" charset="2"/>
            </a:endParaRPr>
          </a:p>
          <a:p>
            <a:r>
              <a:rPr lang="en-US" dirty="0">
                <a:sym typeface="Wingdings" panose="05000000000000000000" pitchFamily="2" charset="2"/>
              </a:rPr>
              <a:t>e.g.:</a:t>
            </a:r>
          </a:p>
          <a:p>
            <a:endParaRPr lang="en-US" dirty="0">
              <a:sym typeface="Wingdings" panose="05000000000000000000" pitchFamily="2" charset="2"/>
            </a:endParaRPr>
          </a:p>
          <a:p>
            <a:r>
              <a:rPr lang="en-US" dirty="0">
                <a:sym typeface="Wingdings" panose="05000000000000000000" pitchFamily="2" charset="2"/>
              </a:rPr>
              <a:t>P(A) = P(           ) + P(        )</a:t>
            </a:r>
          </a:p>
          <a:p>
            <a:r>
              <a:rPr lang="en-US" dirty="0">
                <a:sym typeface="Wingdings" panose="05000000000000000000" pitchFamily="2" charset="2"/>
              </a:rPr>
              <a:t>P(</a:t>
            </a:r>
            <a:r>
              <a:rPr lang="en-US" dirty="0" err="1">
                <a:sym typeface="Wingdings" panose="05000000000000000000" pitchFamily="2" charset="2"/>
              </a:rPr>
              <a:t>AvB</a:t>
            </a:r>
            <a:r>
              <a:rPr lang="en-US" dirty="0">
                <a:sym typeface="Wingdings" panose="05000000000000000000" pitchFamily="2" charset="2"/>
              </a:rPr>
              <a:t>) = P(           ) + P(        ) + P(           )</a:t>
            </a:r>
          </a:p>
        </p:txBody>
      </p:sp>
      <p:pic>
        <p:nvPicPr>
          <p:cNvPr id="5" name="Picture 4">
            <a:extLst>
              <a:ext uri="{FF2B5EF4-FFF2-40B4-BE49-F238E27FC236}">
                <a16:creationId xmlns:a16="http://schemas.microsoft.com/office/drawing/2014/main" id="{BEFDA3CC-7D1B-4295-8B79-DA2223CE44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9329" y="1692917"/>
            <a:ext cx="4762500" cy="3879133"/>
          </a:xfrm>
          <a:prstGeom prst="rect">
            <a:avLst/>
          </a:prstGeom>
        </p:spPr>
      </p:pic>
      <p:sp>
        <p:nvSpPr>
          <p:cNvPr id="6" name="Rectangle 5">
            <a:extLst>
              <a:ext uri="{FF2B5EF4-FFF2-40B4-BE49-F238E27FC236}">
                <a16:creationId xmlns:a16="http://schemas.microsoft.com/office/drawing/2014/main" id="{A0FB65A9-0E01-4470-894A-545273E32E17}"/>
              </a:ext>
            </a:extLst>
          </p:cNvPr>
          <p:cNvSpPr/>
          <p:nvPr/>
        </p:nvSpPr>
        <p:spPr bwMode="auto">
          <a:xfrm>
            <a:off x="6220329" y="5204092"/>
            <a:ext cx="3517900" cy="304800"/>
          </a:xfrm>
          <a:prstGeom prst="rect">
            <a:avLst/>
          </a:prstGeom>
          <a:solidFill>
            <a:srgbClr val="FFFF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E97262E7-16E2-4093-97F1-159EC7B38DB3}"/>
                  </a:ext>
                </a:extLst>
              </p:cNvPr>
              <p:cNvSpPr txBox="1"/>
              <p:nvPr/>
            </p:nvSpPr>
            <p:spPr>
              <a:xfrm>
                <a:off x="7269582" y="4475166"/>
                <a:ext cx="1472454"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ea typeface="Cambria Math" panose="02040503050406030204" pitchFamily="18" charset="0"/>
                        </a:rPr>
                        <m:t>¬</m:t>
                      </m:r>
                      <m:r>
                        <a:rPr lang="en-US" b="1" i="1" smtClean="0">
                          <a:solidFill>
                            <a:srgbClr val="FF0000"/>
                          </a:solidFill>
                          <a:latin typeface="Cambria Math" panose="02040503050406030204" pitchFamily="18" charset="0"/>
                          <a:ea typeface="Cambria Math" panose="02040503050406030204" pitchFamily="18" charset="0"/>
                        </a:rPr>
                        <m:t>𝑨</m:t>
                      </m:r>
                      <m:r>
                        <a:rPr lang="en-US" b="1" i="1" smtClean="0">
                          <a:solidFill>
                            <a:srgbClr val="FF0000"/>
                          </a:solidFill>
                          <a:latin typeface="Cambria Math" panose="02040503050406030204" pitchFamily="18" charset="0"/>
                          <a:ea typeface="Cambria Math" panose="02040503050406030204" pitchFamily="18" charset="0"/>
                        </a:rPr>
                        <m:t>∧¬</m:t>
                      </m:r>
                      <m:r>
                        <a:rPr lang="en-US" b="1" i="1" smtClean="0">
                          <a:solidFill>
                            <a:srgbClr val="FF0000"/>
                          </a:solidFill>
                          <a:latin typeface="Cambria Math" panose="02040503050406030204" pitchFamily="18" charset="0"/>
                          <a:ea typeface="Cambria Math" panose="02040503050406030204" pitchFamily="18" charset="0"/>
                        </a:rPr>
                        <m:t>𝑩</m:t>
                      </m:r>
                    </m:oMath>
                  </m:oMathPara>
                </a14:m>
                <a:endParaRPr lang="en-US" b="1" dirty="0">
                  <a:solidFill>
                    <a:srgbClr val="FF0000"/>
                  </a:solidFill>
                </a:endParaRPr>
              </a:p>
            </p:txBody>
          </p:sp>
        </mc:Choice>
        <mc:Fallback>
          <p:sp>
            <p:nvSpPr>
              <p:cNvPr id="7" name="TextBox 6">
                <a:extLst>
                  <a:ext uri="{FF2B5EF4-FFF2-40B4-BE49-F238E27FC236}">
                    <a16:creationId xmlns:a16="http://schemas.microsoft.com/office/drawing/2014/main" id="{E97262E7-16E2-4093-97F1-159EC7B38DB3}"/>
                  </a:ext>
                </a:extLst>
              </p:cNvPr>
              <p:cNvSpPr txBox="1">
                <a:spLocks noRot="1" noChangeAspect="1" noMove="1" noResize="1" noEditPoints="1" noAdjustHandles="1" noChangeArrowheads="1" noChangeShapeType="1" noTextEdit="1"/>
              </p:cNvSpPr>
              <p:nvPr/>
            </p:nvSpPr>
            <p:spPr>
              <a:xfrm>
                <a:off x="7269582" y="4475166"/>
                <a:ext cx="1472454" cy="461665"/>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BA1FC2F2-AE02-4F85-9AB0-2D182F96753C}"/>
                  </a:ext>
                </a:extLst>
              </p:cNvPr>
              <p:cNvSpPr txBox="1"/>
              <p:nvPr/>
            </p:nvSpPr>
            <p:spPr>
              <a:xfrm>
                <a:off x="6348704" y="3115723"/>
                <a:ext cx="1243225"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ea typeface="Cambria Math" panose="02040503050406030204" pitchFamily="18" charset="0"/>
                        </a:rPr>
                        <m:t>𝑨</m:t>
                      </m:r>
                      <m:r>
                        <a:rPr lang="en-US" b="1" i="1" smtClean="0">
                          <a:solidFill>
                            <a:srgbClr val="FF0000"/>
                          </a:solidFill>
                          <a:latin typeface="Cambria Math" panose="02040503050406030204" pitchFamily="18" charset="0"/>
                          <a:ea typeface="Cambria Math" panose="02040503050406030204" pitchFamily="18" charset="0"/>
                        </a:rPr>
                        <m:t>∧¬</m:t>
                      </m:r>
                      <m:r>
                        <a:rPr lang="en-US" b="1" i="1" smtClean="0">
                          <a:solidFill>
                            <a:srgbClr val="FF0000"/>
                          </a:solidFill>
                          <a:latin typeface="Cambria Math" panose="02040503050406030204" pitchFamily="18" charset="0"/>
                          <a:ea typeface="Cambria Math" panose="02040503050406030204" pitchFamily="18" charset="0"/>
                        </a:rPr>
                        <m:t>𝑩</m:t>
                      </m:r>
                    </m:oMath>
                  </m:oMathPara>
                </a14:m>
                <a:endParaRPr lang="en-US" b="1" dirty="0">
                  <a:solidFill>
                    <a:srgbClr val="FF0000"/>
                  </a:solidFill>
                </a:endParaRPr>
              </a:p>
            </p:txBody>
          </p:sp>
        </mc:Choice>
        <mc:Fallback>
          <p:sp>
            <p:nvSpPr>
              <p:cNvPr id="8" name="TextBox 7">
                <a:extLst>
                  <a:ext uri="{FF2B5EF4-FFF2-40B4-BE49-F238E27FC236}">
                    <a16:creationId xmlns:a16="http://schemas.microsoft.com/office/drawing/2014/main" id="{BA1FC2F2-AE02-4F85-9AB0-2D182F96753C}"/>
                  </a:ext>
                </a:extLst>
              </p:cNvPr>
              <p:cNvSpPr txBox="1">
                <a:spLocks noRot="1" noChangeAspect="1" noMove="1" noResize="1" noEditPoints="1" noAdjustHandles="1" noChangeArrowheads="1" noChangeShapeType="1" noTextEdit="1"/>
              </p:cNvSpPr>
              <p:nvPr/>
            </p:nvSpPr>
            <p:spPr>
              <a:xfrm>
                <a:off x="6348704" y="3115723"/>
                <a:ext cx="1243225" cy="461665"/>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9392A57F-EFF7-4E88-999C-70E2A7235341}"/>
                  </a:ext>
                </a:extLst>
              </p:cNvPr>
              <p:cNvSpPr txBox="1"/>
              <p:nvPr/>
            </p:nvSpPr>
            <p:spPr>
              <a:xfrm>
                <a:off x="8443381" y="3096996"/>
                <a:ext cx="1243225"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ea typeface="Cambria Math" panose="02040503050406030204" pitchFamily="18" charset="0"/>
                        </a:rPr>
                        <m:t>¬</m:t>
                      </m:r>
                      <m:r>
                        <a:rPr lang="en-US" b="1" i="1" smtClean="0">
                          <a:solidFill>
                            <a:srgbClr val="FF0000"/>
                          </a:solidFill>
                          <a:latin typeface="Cambria Math" panose="02040503050406030204" pitchFamily="18" charset="0"/>
                          <a:ea typeface="Cambria Math" panose="02040503050406030204" pitchFamily="18" charset="0"/>
                        </a:rPr>
                        <m:t>𝑨</m:t>
                      </m:r>
                      <m:r>
                        <a:rPr lang="en-US" b="1" i="1" smtClean="0">
                          <a:solidFill>
                            <a:srgbClr val="FF0000"/>
                          </a:solidFill>
                          <a:latin typeface="Cambria Math" panose="02040503050406030204" pitchFamily="18" charset="0"/>
                          <a:ea typeface="Cambria Math" panose="02040503050406030204" pitchFamily="18" charset="0"/>
                        </a:rPr>
                        <m:t>∧</m:t>
                      </m:r>
                      <m:r>
                        <a:rPr lang="en-US" b="1" i="1" smtClean="0">
                          <a:solidFill>
                            <a:srgbClr val="FF0000"/>
                          </a:solidFill>
                          <a:latin typeface="Cambria Math" panose="02040503050406030204" pitchFamily="18" charset="0"/>
                          <a:ea typeface="Cambria Math" panose="02040503050406030204" pitchFamily="18" charset="0"/>
                        </a:rPr>
                        <m:t>𝑩</m:t>
                      </m:r>
                    </m:oMath>
                  </m:oMathPara>
                </a14:m>
                <a:endParaRPr lang="en-US" b="1" dirty="0">
                  <a:solidFill>
                    <a:srgbClr val="FF0000"/>
                  </a:solidFill>
                </a:endParaRPr>
              </a:p>
            </p:txBody>
          </p:sp>
        </mc:Choice>
        <mc:Fallback>
          <p:sp>
            <p:nvSpPr>
              <p:cNvPr id="9" name="TextBox 8">
                <a:extLst>
                  <a:ext uri="{FF2B5EF4-FFF2-40B4-BE49-F238E27FC236}">
                    <a16:creationId xmlns:a16="http://schemas.microsoft.com/office/drawing/2014/main" id="{9392A57F-EFF7-4E88-999C-70E2A7235341}"/>
                  </a:ext>
                </a:extLst>
              </p:cNvPr>
              <p:cNvSpPr txBox="1">
                <a:spLocks noRot="1" noChangeAspect="1" noMove="1" noResize="1" noEditPoints="1" noAdjustHandles="1" noChangeArrowheads="1" noChangeShapeType="1" noTextEdit="1"/>
              </p:cNvSpPr>
              <p:nvPr/>
            </p:nvSpPr>
            <p:spPr>
              <a:xfrm>
                <a:off x="8443381" y="3096996"/>
                <a:ext cx="1243225" cy="461665"/>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D488912E-292B-4F32-BAB1-98C67F41A32C}"/>
                  </a:ext>
                </a:extLst>
              </p:cNvPr>
              <p:cNvSpPr txBox="1"/>
              <p:nvPr/>
            </p:nvSpPr>
            <p:spPr>
              <a:xfrm>
                <a:off x="7766247" y="2662988"/>
                <a:ext cx="534121" cy="1200329"/>
              </a:xfrm>
              <a:prstGeom prst="rect">
                <a:avLst/>
              </a:prstGeom>
              <a:noFill/>
            </p:spPr>
            <p:txBody>
              <a:bodyPr wrap="none" rtlCol="0">
                <a:spAutoFit/>
              </a:bodyPr>
              <a:lstStyle/>
              <a:p>
                <a:r>
                  <a:rPr lang="en-US" b="1" i="1" dirty="0">
                    <a:solidFill>
                      <a:srgbClr val="FF0000"/>
                    </a:solidFill>
                    <a:latin typeface="Cambria Math" panose="02040503050406030204" pitchFamily="18" charset="0"/>
                  </a:rPr>
                  <a:t> A</a:t>
                </a:r>
              </a:p>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rPr>
                        <m:t>∧</m:t>
                      </m:r>
                    </m:oMath>
                  </m:oMathPara>
                </a14:m>
                <a:endParaRPr lang="en-US" b="1" dirty="0">
                  <a:solidFill>
                    <a:srgbClr val="FF0000"/>
                  </a:solidFill>
                </a:endParaRPr>
              </a:p>
              <a:p>
                <a:r>
                  <a:rPr lang="en-US" b="1" dirty="0">
                    <a:solidFill>
                      <a:srgbClr val="FF0000"/>
                    </a:solidFill>
                  </a:rPr>
                  <a:t> B</a:t>
                </a:r>
              </a:p>
            </p:txBody>
          </p:sp>
        </mc:Choice>
        <mc:Fallback>
          <p:sp>
            <p:nvSpPr>
              <p:cNvPr id="10" name="TextBox 9">
                <a:extLst>
                  <a:ext uri="{FF2B5EF4-FFF2-40B4-BE49-F238E27FC236}">
                    <a16:creationId xmlns:a16="http://schemas.microsoft.com/office/drawing/2014/main" id="{D488912E-292B-4F32-BAB1-98C67F41A32C}"/>
                  </a:ext>
                </a:extLst>
              </p:cNvPr>
              <p:cNvSpPr txBox="1">
                <a:spLocks noRot="1" noChangeAspect="1" noMove="1" noResize="1" noEditPoints="1" noAdjustHandles="1" noChangeArrowheads="1" noChangeShapeType="1" noTextEdit="1"/>
              </p:cNvSpPr>
              <p:nvPr/>
            </p:nvSpPr>
            <p:spPr>
              <a:xfrm>
                <a:off x="7766247" y="2662988"/>
                <a:ext cx="534121" cy="1200329"/>
              </a:xfrm>
              <a:prstGeom prst="rect">
                <a:avLst/>
              </a:prstGeom>
              <a:blipFill>
                <a:blip r:embed="rId6"/>
                <a:stretch>
                  <a:fillRect l="-1136" t="-355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TextBox 10">
                <a:extLst>
                  <a:ext uri="{FF2B5EF4-FFF2-40B4-BE49-F238E27FC236}">
                    <a16:creationId xmlns:a16="http://schemas.microsoft.com/office/drawing/2014/main" id="{95C4FFB2-7072-4D42-BBAD-324C7B7F9580}"/>
                  </a:ext>
                </a:extLst>
              </p:cNvPr>
              <p:cNvSpPr txBox="1"/>
              <p:nvPr/>
            </p:nvSpPr>
            <p:spPr>
              <a:xfrm>
                <a:off x="3997277" y="5585092"/>
                <a:ext cx="1243225"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ea typeface="Cambria Math" panose="02040503050406030204" pitchFamily="18" charset="0"/>
                        </a:rPr>
                        <m:t>𝑨</m:t>
                      </m:r>
                      <m:r>
                        <a:rPr lang="en-US" b="1" i="1" smtClean="0">
                          <a:solidFill>
                            <a:srgbClr val="FF0000"/>
                          </a:solidFill>
                          <a:latin typeface="Cambria Math" panose="02040503050406030204" pitchFamily="18" charset="0"/>
                          <a:ea typeface="Cambria Math" panose="02040503050406030204" pitchFamily="18" charset="0"/>
                        </a:rPr>
                        <m:t>∧¬</m:t>
                      </m:r>
                      <m:r>
                        <a:rPr lang="en-US" b="1" i="1" smtClean="0">
                          <a:solidFill>
                            <a:srgbClr val="FF0000"/>
                          </a:solidFill>
                          <a:latin typeface="Cambria Math" panose="02040503050406030204" pitchFamily="18" charset="0"/>
                          <a:ea typeface="Cambria Math" panose="02040503050406030204" pitchFamily="18" charset="0"/>
                        </a:rPr>
                        <m:t>𝑩</m:t>
                      </m:r>
                    </m:oMath>
                  </m:oMathPara>
                </a14:m>
                <a:endParaRPr lang="en-US" b="1" dirty="0">
                  <a:solidFill>
                    <a:srgbClr val="FF0000"/>
                  </a:solidFill>
                </a:endParaRPr>
              </a:p>
            </p:txBody>
          </p:sp>
        </mc:Choice>
        <mc:Fallback>
          <p:sp>
            <p:nvSpPr>
              <p:cNvPr id="11" name="TextBox 10">
                <a:extLst>
                  <a:ext uri="{FF2B5EF4-FFF2-40B4-BE49-F238E27FC236}">
                    <a16:creationId xmlns:a16="http://schemas.microsoft.com/office/drawing/2014/main" id="{95C4FFB2-7072-4D42-BBAD-324C7B7F9580}"/>
                  </a:ext>
                </a:extLst>
              </p:cNvPr>
              <p:cNvSpPr txBox="1">
                <a:spLocks noRot="1" noChangeAspect="1" noMove="1" noResize="1" noEditPoints="1" noAdjustHandles="1" noChangeArrowheads="1" noChangeShapeType="1" noTextEdit="1"/>
              </p:cNvSpPr>
              <p:nvPr/>
            </p:nvSpPr>
            <p:spPr>
              <a:xfrm>
                <a:off x="3997277" y="5585092"/>
                <a:ext cx="1243225" cy="461665"/>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2" name="TextBox 11">
                <a:extLst>
                  <a:ext uri="{FF2B5EF4-FFF2-40B4-BE49-F238E27FC236}">
                    <a16:creationId xmlns:a16="http://schemas.microsoft.com/office/drawing/2014/main" id="{48B83477-579A-4E40-9AB2-28D71B9E6703}"/>
                  </a:ext>
                </a:extLst>
              </p:cNvPr>
              <p:cNvSpPr txBox="1"/>
              <p:nvPr/>
            </p:nvSpPr>
            <p:spPr>
              <a:xfrm>
                <a:off x="5648037" y="5595032"/>
                <a:ext cx="995785" cy="461665"/>
              </a:xfrm>
              <a:prstGeom prst="rect">
                <a:avLst/>
              </a:prstGeom>
              <a:noFill/>
            </p:spPr>
            <p:txBody>
              <a:bodyPr wrap="none" rtlCol="0">
                <a:spAutoFit/>
              </a:bodyPr>
              <a:lstStyle/>
              <a:p>
                <a:r>
                  <a:rPr lang="en-US" b="1" i="1" dirty="0">
                    <a:solidFill>
                      <a:srgbClr val="FF0000"/>
                    </a:solidFill>
                    <a:latin typeface="Cambria Math" panose="02040503050406030204" pitchFamily="18" charset="0"/>
                  </a:rPr>
                  <a:t> A </a:t>
                </a:r>
                <a14:m>
                  <m:oMath xmlns:m="http://schemas.openxmlformats.org/officeDocument/2006/math">
                    <m:r>
                      <a:rPr lang="en-US" b="1" i="1" smtClean="0">
                        <a:solidFill>
                          <a:srgbClr val="FF0000"/>
                        </a:solidFill>
                        <a:latin typeface="Cambria Math" panose="02040503050406030204" pitchFamily="18" charset="0"/>
                      </a:rPr>
                      <m:t>∧</m:t>
                    </m:r>
                  </m:oMath>
                </a14:m>
                <a:r>
                  <a:rPr lang="en-US" b="1" dirty="0">
                    <a:solidFill>
                      <a:srgbClr val="FF0000"/>
                    </a:solidFill>
                  </a:rPr>
                  <a:t> B</a:t>
                </a:r>
              </a:p>
            </p:txBody>
          </p:sp>
        </mc:Choice>
        <mc:Fallback>
          <p:sp>
            <p:nvSpPr>
              <p:cNvPr id="12" name="TextBox 11">
                <a:extLst>
                  <a:ext uri="{FF2B5EF4-FFF2-40B4-BE49-F238E27FC236}">
                    <a16:creationId xmlns:a16="http://schemas.microsoft.com/office/drawing/2014/main" id="{48B83477-579A-4E40-9AB2-28D71B9E6703}"/>
                  </a:ext>
                </a:extLst>
              </p:cNvPr>
              <p:cNvSpPr txBox="1">
                <a:spLocks noRot="1" noChangeAspect="1" noMove="1" noResize="1" noEditPoints="1" noAdjustHandles="1" noChangeArrowheads="1" noChangeShapeType="1" noTextEdit="1"/>
              </p:cNvSpPr>
              <p:nvPr/>
            </p:nvSpPr>
            <p:spPr>
              <a:xfrm>
                <a:off x="5648037" y="5595032"/>
                <a:ext cx="995785" cy="461665"/>
              </a:xfrm>
              <a:prstGeom prst="rect">
                <a:avLst/>
              </a:prstGeom>
              <a:blipFill>
                <a:blip r:embed="rId8"/>
                <a:stretch>
                  <a:fillRect l="-613" t="-10526"/>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6DF4AA97-99FC-43EA-8D5E-7966311955B9}"/>
                  </a:ext>
                </a:extLst>
              </p:cNvPr>
              <p:cNvSpPr txBox="1"/>
              <p:nvPr/>
            </p:nvSpPr>
            <p:spPr>
              <a:xfrm>
                <a:off x="4354252" y="5958315"/>
                <a:ext cx="1243225"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ea typeface="Cambria Math" panose="02040503050406030204" pitchFamily="18" charset="0"/>
                        </a:rPr>
                        <m:t>𝑨</m:t>
                      </m:r>
                      <m:r>
                        <a:rPr lang="en-US" b="1" i="1" smtClean="0">
                          <a:solidFill>
                            <a:srgbClr val="FF0000"/>
                          </a:solidFill>
                          <a:latin typeface="Cambria Math" panose="02040503050406030204" pitchFamily="18" charset="0"/>
                          <a:ea typeface="Cambria Math" panose="02040503050406030204" pitchFamily="18" charset="0"/>
                        </a:rPr>
                        <m:t>∧¬</m:t>
                      </m:r>
                      <m:r>
                        <a:rPr lang="en-US" b="1" i="1" smtClean="0">
                          <a:solidFill>
                            <a:srgbClr val="FF0000"/>
                          </a:solidFill>
                          <a:latin typeface="Cambria Math" panose="02040503050406030204" pitchFamily="18" charset="0"/>
                          <a:ea typeface="Cambria Math" panose="02040503050406030204" pitchFamily="18" charset="0"/>
                        </a:rPr>
                        <m:t>𝑩</m:t>
                      </m:r>
                    </m:oMath>
                  </m:oMathPara>
                </a14:m>
                <a:endParaRPr lang="en-US" b="1" dirty="0">
                  <a:solidFill>
                    <a:srgbClr val="FF0000"/>
                  </a:solidFill>
                </a:endParaRPr>
              </a:p>
            </p:txBody>
          </p:sp>
        </mc:Choice>
        <mc:Fallback>
          <p:sp>
            <p:nvSpPr>
              <p:cNvPr id="13" name="TextBox 12">
                <a:extLst>
                  <a:ext uri="{FF2B5EF4-FFF2-40B4-BE49-F238E27FC236}">
                    <a16:creationId xmlns:a16="http://schemas.microsoft.com/office/drawing/2014/main" id="{6DF4AA97-99FC-43EA-8D5E-7966311955B9}"/>
                  </a:ext>
                </a:extLst>
              </p:cNvPr>
              <p:cNvSpPr txBox="1">
                <a:spLocks noRot="1" noChangeAspect="1" noMove="1" noResize="1" noEditPoints="1" noAdjustHandles="1" noChangeArrowheads="1" noChangeShapeType="1" noTextEdit="1"/>
              </p:cNvSpPr>
              <p:nvPr/>
            </p:nvSpPr>
            <p:spPr>
              <a:xfrm>
                <a:off x="4354252" y="5958315"/>
                <a:ext cx="1243225" cy="461665"/>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4" name="TextBox 13">
                <a:extLst>
                  <a:ext uri="{FF2B5EF4-FFF2-40B4-BE49-F238E27FC236}">
                    <a16:creationId xmlns:a16="http://schemas.microsoft.com/office/drawing/2014/main" id="{561E4BC9-B992-4C6F-B5A3-8DECC1D12A7B}"/>
                  </a:ext>
                </a:extLst>
              </p:cNvPr>
              <p:cNvSpPr txBox="1"/>
              <p:nvPr/>
            </p:nvSpPr>
            <p:spPr>
              <a:xfrm>
                <a:off x="5986544" y="5966092"/>
                <a:ext cx="995785" cy="461665"/>
              </a:xfrm>
              <a:prstGeom prst="rect">
                <a:avLst/>
              </a:prstGeom>
              <a:noFill/>
            </p:spPr>
            <p:txBody>
              <a:bodyPr wrap="none" rtlCol="0">
                <a:spAutoFit/>
              </a:bodyPr>
              <a:lstStyle/>
              <a:p>
                <a:r>
                  <a:rPr lang="en-US" b="1" i="1" dirty="0">
                    <a:solidFill>
                      <a:srgbClr val="FF0000"/>
                    </a:solidFill>
                    <a:latin typeface="Cambria Math" panose="02040503050406030204" pitchFamily="18" charset="0"/>
                  </a:rPr>
                  <a:t> A </a:t>
                </a:r>
                <a14:m>
                  <m:oMath xmlns:m="http://schemas.openxmlformats.org/officeDocument/2006/math">
                    <m:r>
                      <a:rPr lang="en-US" b="1" i="1" smtClean="0">
                        <a:solidFill>
                          <a:srgbClr val="FF0000"/>
                        </a:solidFill>
                        <a:latin typeface="Cambria Math" panose="02040503050406030204" pitchFamily="18" charset="0"/>
                      </a:rPr>
                      <m:t>∧</m:t>
                    </m:r>
                  </m:oMath>
                </a14:m>
                <a:r>
                  <a:rPr lang="en-US" b="1" dirty="0">
                    <a:solidFill>
                      <a:srgbClr val="FF0000"/>
                    </a:solidFill>
                  </a:rPr>
                  <a:t> B</a:t>
                </a:r>
              </a:p>
            </p:txBody>
          </p:sp>
        </mc:Choice>
        <mc:Fallback>
          <p:sp>
            <p:nvSpPr>
              <p:cNvPr id="14" name="TextBox 13">
                <a:extLst>
                  <a:ext uri="{FF2B5EF4-FFF2-40B4-BE49-F238E27FC236}">
                    <a16:creationId xmlns:a16="http://schemas.microsoft.com/office/drawing/2014/main" id="{561E4BC9-B992-4C6F-B5A3-8DECC1D12A7B}"/>
                  </a:ext>
                </a:extLst>
              </p:cNvPr>
              <p:cNvSpPr txBox="1">
                <a:spLocks noRot="1" noChangeAspect="1" noMove="1" noResize="1" noEditPoints="1" noAdjustHandles="1" noChangeArrowheads="1" noChangeShapeType="1" noTextEdit="1"/>
              </p:cNvSpPr>
              <p:nvPr/>
            </p:nvSpPr>
            <p:spPr>
              <a:xfrm>
                <a:off x="5986544" y="5966092"/>
                <a:ext cx="995785" cy="461665"/>
              </a:xfrm>
              <a:prstGeom prst="rect">
                <a:avLst/>
              </a:prstGeom>
              <a:blipFill>
                <a:blip r:embed="rId10"/>
                <a:stretch>
                  <a:fillRect t="-10667" b="-133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5" name="TextBox 14">
                <a:extLst>
                  <a:ext uri="{FF2B5EF4-FFF2-40B4-BE49-F238E27FC236}">
                    <a16:creationId xmlns:a16="http://schemas.microsoft.com/office/drawing/2014/main" id="{1802DA01-089D-4B38-BDAD-F128D0B64E28}"/>
                  </a:ext>
                </a:extLst>
              </p:cNvPr>
              <p:cNvSpPr txBox="1"/>
              <p:nvPr/>
            </p:nvSpPr>
            <p:spPr>
              <a:xfrm>
                <a:off x="7439529" y="5961627"/>
                <a:ext cx="1243225"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ea typeface="Cambria Math" panose="02040503050406030204" pitchFamily="18" charset="0"/>
                        </a:rPr>
                        <m:t>¬</m:t>
                      </m:r>
                      <m:r>
                        <a:rPr lang="en-US" b="1" i="1" smtClean="0">
                          <a:solidFill>
                            <a:srgbClr val="FF0000"/>
                          </a:solidFill>
                          <a:latin typeface="Cambria Math" panose="02040503050406030204" pitchFamily="18" charset="0"/>
                          <a:ea typeface="Cambria Math" panose="02040503050406030204" pitchFamily="18" charset="0"/>
                        </a:rPr>
                        <m:t>𝑨</m:t>
                      </m:r>
                      <m:r>
                        <a:rPr lang="en-US" b="1" i="1" smtClean="0">
                          <a:solidFill>
                            <a:srgbClr val="FF0000"/>
                          </a:solidFill>
                          <a:latin typeface="Cambria Math" panose="02040503050406030204" pitchFamily="18" charset="0"/>
                          <a:ea typeface="Cambria Math" panose="02040503050406030204" pitchFamily="18" charset="0"/>
                        </a:rPr>
                        <m:t>∧</m:t>
                      </m:r>
                      <m:r>
                        <a:rPr lang="en-US" b="1" i="1" smtClean="0">
                          <a:solidFill>
                            <a:srgbClr val="FF0000"/>
                          </a:solidFill>
                          <a:latin typeface="Cambria Math" panose="02040503050406030204" pitchFamily="18" charset="0"/>
                          <a:ea typeface="Cambria Math" panose="02040503050406030204" pitchFamily="18" charset="0"/>
                        </a:rPr>
                        <m:t>𝑩</m:t>
                      </m:r>
                    </m:oMath>
                  </m:oMathPara>
                </a14:m>
                <a:endParaRPr lang="en-US" b="1" dirty="0">
                  <a:solidFill>
                    <a:srgbClr val="FF0000"/>
                  </a:solidFill>
                </a:endParaRPr>
              </a:p>
            </p:txBody>
          </p:sp>
        </mc:Choice>
        <mc:Fallback>
          <p:sp>
            <p:nvSpPr>
              <p:cNvPr id="15" name="TextBox 14">
                <a:extLst>
                  <a:ext uri="{FF2B5EF4-FFF2-40B4-BE49-F238E27FC236}">
                    <a16:creationId xmlns:a16="http://schemas.microsoft.com/office/drawing/2014/main" id="{1802DA01-089D-4B38-BDAD-F128D0B64E28}"/>
                  </a:ext>
                </a:extLst>
              </p:cNvPr>
              <p:cNvSpPr txBox="1">
                <a:spLocks noRot="1" noChangeAspect="1" noMove="1" noResize="1" noEditPoints="1" noAdjustHandles="1" noChangeArrowheads="1" noChangeShapeType="1" noTextEdit="1"/>
              </p:cNvSpPr>
              <p:nvPr/>
            </p:nvSpPr>
            <p:spPr>
              <a:xfrm>
                <a:off x="7439529" y="5961627"/>
                <a:ext cx="1243225" cy="461665"/>
              </a:xfrm>
              <a:prstGeom prst="rect">
                <a:avLst/>
              </a:prstGeom>
              <a:blipFill>
                <a:blip r:embed="rId11"/>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6562334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26DCA-3C35-43A4-B270-6736C722F6D6}"/>
              </a:ext>
            </a:extLst>
          </p:cNvPr>
          <p:cNvSpPr>
            <a:spLocks noGrp="1"/>
          </p:cNvSpPr>
          <p:nvPr>
            <p:ph type="title"/>
          </p:nvPr>
        </p:nvSpPr>
        <p:spPr/>
        <p:txBody>
          <a:bodyPr/>
          <a:lstStyle/>
          <a:p>
            <a:pPr algn="ctr"/>
            <a:r>
              <a:rPr lang="en-US" b="1" dirty="0"/>
              <a:t>Inference</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21B6A5FE-686A-4577-94FD-39B507E01828}"/>
                  </a:ext>
                </a:extLst>
              </p:cNvPr>
              <p:cNvSpPr>
                <a:spLocks noGrp="1"/>
              </p:cNvSpPr>
              <p:nvPr>
                <p:ph idx="1"/>
              </p:nvPr>
            </p:nvSpPr>
            <p:spPr/>
            <p:txBody>
              <a:bodyPr/>
              <a:lstStyle/>
              <a:p>
                <a:pPr marL="0" indent="0">
                  <a:buNone/>
                </a:pPr>
                <a:r>
                  <a:rPr lang="en-US" dirty="0"/>
                  <a:t>If an inference algorithm </a:t>
                </a:r>
                <a14:m>
                  <m:oMath xmlns:m="http://schemas.openxmlformats.org/officeDocument/2006/math">
                    <m:r>
                      <a:rPr lang="en-US" b="0" i="1" smtClean="0">
                        <a:latin typeface="Cambria Math" panose="02040503050406030204" pitchFamily="18" charset="0"/>
                      </a:rPr>
                      <m:t>𝑖</m:t>
                    </m:r>
                  </m:oMath>
                </a14:m>
                <a:r>
                  <a:rPr lang="en-US" dirty="0"/>
                  <a:t> can derive  from KB, we say:</a:t>
                </a:r>
              </a:p>
              <a:p>
                <a:pPr marL="0" indent="0">
                  <a:buNone/>
                </a:pPr>
                <a:endParaRPr lang="en-US" dirty="0"/>
              </a:p>
              <a:p>
                <a:pPr marL="0" indent="0">
                  <a:buNone/>
                </a:pPr>
                <a:r>
                  <a:rPr lang="en-US" dirty="0"/>
                  <a:t>	 KB </a:t>
                </a:r>
                <a14:m>
                  <m:oMath xmlns:m="http://schemas.openxmlformats.org/officeDocument/2006/math">
                    <m:sSub>
                      <m:sSubPr>
                        <m:ctrlPr>
                          <a:rPr lang="en-US" i="1" smtClean="0">
                            <a:latin typeface="Cambria Math" panose="02040503050406030204" pitchFamily="18" charset="0"/>
                            <a:ea typeface="Cambria Math" panose="02040503050406030204" pitchFamily="18" charset="0"/>
                          </a:rPr>
                        </m:ctrlPr>
                      </m:sSubPr>
                      <m:e>
                        <m:r>
                          <m:rPr>
                            <m:nor/>
                          </m:rPr>
                          <a:rPr lang="en-US" dirty="0" smtClean="0">
                            <a:latin typeface="Cambria Math" panose="02040503050406030204" pitchFamily="18" charset="0"/>
                            <a:ea typeface="Cambria Math" panose="02040503050406030204" pitchFamily="18" charset="0"/>
                          </a:rPr>
                          <m:t>⊢</m:t>
                        </m:r>
                      </m:e>
                      <m:sub>
                        <m:r>
                          <a:rPr lang="en-US" b="0" i="1" smtClean="0">
                            <a:latin typeface="Cambria Math" panose="02040503050406030204" pitchFamily="18" charset="0"/>
                            <a:ea typeface="Cambria Math" panose="02040503050406030204" pitchFamily="18" charset="0"/>
                          </a:rPr>
                          <m:t>𝑖</m:t>
                        </m:r>
                      </m:sub>
                    </m:sSub>
                  </m:oMath>
                </a14:m>
                <a:r>
                  <a:rPr lang="en-US" dirty="0"/>
                  <a:t> </a:t>
                </a:r>
                <a:r>
                  <a:rPr lang="el-GR" dirty="0"/>
                  <a:t>α</a:t>
                </a:r>
                <a:endParaRPr lang="en-US" dirty="0"/>
              </a:p>
              <a:p>
                <a:pPr marL="0" indent="0">
                  <a:buNone/>
                </a:pPr>
                <a:endParaRPr lang="en-US" dirty="0"/>
              </a:p>
              <a:p>
                <a:pPr marL="0" indent="0">
                  <a:buNone/>
                </a:pPr>
                <a:r>
                  <a:rPr lang="en-US" dirty="0"/>
                  <a:t>An inference algorithm is:</a:t>
                </a:r>
              </a:p>
              <a:p>
                <a:pPr marL="0" indent="0">
                  <a:buNone/>
                </a:pPr>
                <a:r>
                  <a:rPr lang="en-US" dirty="0"/>
                  <a:t>    </a:t>
                </a:r>
                <a:r>
                  <a:rPr lang="en-US" b="1" u="sng" dirty="0">
                    <a:solidFill>
                      <a:srgbClr val="C00000"/>
                    </a:solidFill>
                  </a:rPr>
                  <a:t>sound</a:t>
                </a:r>
                <a:r>
                  <a:rPr lang="en-US" dirty="0"/>
                  <a:t>: only derives entailed sentences</a:t>
                </a:r>
              </a:p>
              <a:p>
                <a:pPr marL="0" indent="0">
                  <a:buNone/>
                </a:pPr>
                <a:r>
                  <a:rPr lang="en-US" dirty="0"/>
                  <a:t>    </a:t>
                </a:r>
                <a:r>
                  <a:rPr lang="en-US" b="1" u="sng" dirty="0">
                    <a:solidFill>
                      <a:srgbClr val="C00000"/>
                    </a:solidFill>
                  </a:rPr>
                  <a:t>complete</a:t>
                </a:r>
                <a:r>
                  <a:rPr lang="en-US" dirty="0"/>
                  <a:t>: can derive any entailed sentence</a:t>
                </a:r>
              </a:p>
            </p:txBody>
          </p:sp>
        </mc:Choice>
        <mc:Fallback>
          <p:sp>
            <p:nvSpPr>
              <p:cNvPr id="3" name="Content Placeholder 2">
                <a:extLst>
                  <a:ext uri="{FF2B5EF4-FFF2-40B4-BE49-F238E27FC236}">
                    <a16:creationId xmlns:a16="http://schemas.microsoft.com/office/drawing/2014/main" id="{21B6A5FE-686A-4577-94FD-39B507E01828}"/>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US">
                    <a:noFill/>
                  </a:rPr>
                  <a:t> </a:t>
                </a:r>
              </a:p>
            </p:txBody>
          </p:sp>
        </mc:Fallback>
      </mc:AlternateContent>
    </p:spTree>
    <p:extLst>
      <p:ext uri="{BB962C8B-B14F-4D97-AF65-F5344CB8AC3E}">
        <p14:creationId xmlns:p14="http://schemas.microsoft.com/office/powerpoint/2010/main" val="3256956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594F7-D5BA-4ABD-AB5C-D32B59FADDD7}"/>
              </a:ext>
            </a:extLst>
          </p:cNvPr>
          <p:cNvSpPr>
            <a:spLocks noGrp="1"/>
          </p:cNvSpPr>
          <p:nvPr>
            <p:ph type="title"/>
          </p:nvPr>
        </p:nvSpPr>
        <p:spPr/>
        <p:txBody>
          <a:bodyPr/>
          <a:lstStyle/>
          <a:p>
            <a:pPr algn="ctr"/>
            <a:r>
              <a:rPr lang="en-US" b="1" dirty="0"/>
              <a:t>Types of Sentences</a:t>
            </a:r>
          </a:p>
        </p:txBody>
      </p:sp>
      <p:sp>
        <p:nvSpPr>
          <p:cNvPr id="3" name="Content Placeholder 2">
            <a:extLst>
              <a:ext uri="{FF2B5EF4-FFF2-40B4-BE49-F238E27FC236}">
                <a16:creationId xmlns:a16="http://schemas.microsoft.com/office/drawing/2014/main" id="{B589C65E-0A27-4E64-8FD9-493B05FE048B}"/>
              </a:ext>
            </a:extLst>
          </p:cNvPr>
          <p:cNvSpPr>
            <a:spLocks noGrp="1"/>
          </p:cNvSpPr>
          <p:nvPr>
            <p:ph idx="1"/>
          </p:nvPr>
        </p:nvSpPr>
        <p:spPr>
          <a:xfrm>
            <a:off x="385010" y="1825625"/>
            <a:ext cx="11113168" cy="4351338"/>
          </a:xfrm>
        </p:spPr>
        <p:txBody>
          <a:bodyPr>
            <a:normAutofit/>
          </a:bodyPr>
          <a:lstStyle/>
          <a:p>
            <a:r>
              <a:rPr lang="en-US" dirty="0"/>
              <a:t>Tautologies: true for all models:   A v ~A</a:t>
            </a:r>
          </a:p>
          <a:p>
            <a:pPr marL="0" indent="0">
              <a:buNone/>
            </a:pPr>
            <a:r>
              <a:rPr lang="en-US" dirty="0"/>
              <a:t>  (also called a </a:t>
            </a:r>
            <a:r>
              <a:rPr lang="en-US" i="1" dirty="0"/>
              <a:t>valid</a:t>
            </a:r>
            <a:r>
              <a:rPr lang="en-US" dirty="0"/>
              <a:t> sentence)</a:t>
            </a:r>
          </a:p>
          <a:p>
            <a:endParaRPr lang="en-US" dirty="0"/>
          </a:p>
          <a:p>
            <a:r>
              <a:rPr lang="en-US" dirty="0"/>
              <a:t>Contradictions: false for all models   A ^ ~A</a:t>
            </a:r>
          </a:p>
          <a:p>
            <a:endParaRPr lang="en-US" dirty="0"/>
          </a:p>
          <a:p>
            <a:r>
              <a:rPr lang="en-US" dirty="0"/>
              <a:t>Contingencies: true for some, but not all models:  A v B</a:t>
            </a:r>
          </a:p>
          <a:p>
            <a:endParaRPr lang="en-US" dirty="0"/>
          </a:p>
          <a:p>
            <a:pPr marL="0" indent="0">
              <a:buNone/>
            </a:pPr>
            <a:r>
              <a:rPr lang="en-US" i="1" dirty="0"/>
              <a:t>For any sentences </a:t>
            </a:r>
            <a:r>
              <a:rPr lang="en-US" dirty="0"/>
              <a:t>α </a:t>
            </a:r>
            <a:r>
              <a:rPr lang="en-US" i="1" dirty="0"/>
              <a:t>and </a:t>
            </a:r>
            <a:r>
              <a:rPr lang="en-US" dirty="0"/>
              <a:t>β</a:t>
            </a:r>
            <a:r>
              <a:rPr lang="en-US" i="1" dirty="0"/>
              <a:t>, </a:t>
            </a:r>
            <a:r>
              <a:rPr lang="en-US" dirty="0"/>
              <a:t>α |= β </a:t>
            </a:r>
            <a:r>
              <a:rPr lang="en-US" i="1" dirty="0"/>
              <a:t>if and only if the sentence </a:t>
            </a:r>
            <a:r>
              <a:rPr lang="en-US" dirty="0"/>
              <a:t>(α ⇒ β) </a:t>
            </a:r>
            <a:r>
              <a:rPr lang="en-US" i="1" dirty="0"/>
              <a:t>is valid.</a:t>
            </a:r>
            <a:endParaRPr lang="en-US" dirty="0"/>
          </a:p>
        </p:txBody>
      </p:sp>
    </p:spTree>
    <p:extLst>
      <p:ext uri="{BB962C8B-B14F-4D97-AF65-F5344CB8AC3E}">
        <p14:creationId xmlns:p14="http://schemas.microsoft.com/office/powerpoint/2010/main" val="3882007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A6178-2787-4B67-A49F-DCB61BAA42DA}"/>
              </a:ext>
            </a:extLst>
          </p:cNvPr>
          <p:cNvSpPr>
            <a:spLocks noGrp="1"/>
          </p:cNvSpPr>
          <p:nvPr>
            <p:ph type="title"/>
          </p:nvPr>
        </p:nvSpPr>
        <p:spPr/>
        <p:txBody>
          <a:bodyPr/>
          <a:lstStyle/>
          <a:p>
            <a:pPr algn="ctr"/>
            <a:r>
              <a:rPr lang="en-US" dirty="0"/>
              <a:t>Proof by Contradiction</a:t>
            </a:r>
            <a:br>
              <a:rPr lang="en-US" dirty="0"/>
            </a:br>
            <a:r>
              <a:rPr lang="en-US" dirty="0"/>
              <a:t>(</a:t>
            </a:r>
            <a:r>
              <a:rPr lang="en-US" dirty="0" err="1"/>
              <a:t>Reductio</a:t>
            </a:r>
            <a:r>
              <a:rPr lang="en-US" dirty="0"/>
              <a:t> ad Absurdum)</a:t>
            </a:r>
          </a:p>
        </p:txBody>
      </p:sp>
      <p:sp>
        <p:nvSpPr>
          <p:cNvPr id="3" name="Content Placeholder 2">
            <a:extLst>
              <a:ext uri="{FF2B5EF4-FFF2-40B4-BE49-F238E27FC236}">
                <a16:creationId xmlns:a16="http://schemas.microsoft.com/office/drawing/2014/main" id="{B4C4B3C2-D7DF-4ECD-ACFA-F50601A59EAD}"/>
              </a:ext>
            </a:extLst>
          </p:cNvPr>
          <p:cNvSpPr>
            <a:spLocks noGrp="1"/>
          </p:cNvSpPr>
          <p:nvPr>
            <p:ph idx="1"/>
          </p:nvPr>
        </p:nvSpPr>
        <p:spPr>
          <a:xfrm>
            <a:off x="1720514" y="2563560"/>
            <a:ext cx="9412705" cy="3083259"/>
          </a:xfrm>
        </p:spPr>
        <p:txBody>
          <a:bodyPr/>
          <a:lstStyle/>
          <a:p>
            <a:pPr marL="0" indent="0">
              <a:buNone/>
            </a:pPr>
            <a:r>
              <a:rPr lang="en-US" dirty="0"/>
              <a:t>α |= β </a:t>
            </a:r>
            <a:r>
              <a:rPr lang="en-US" i="1" dirty="0"/>
              <a:t>if and only if the sentence </a:t>
            </a:r>
            <a:r>
              <a:rPr lang="en-US" dirty="0"/>
              <a:t>(α ∧ ￢β) </a:t>
            </a:r>
            <a:r>
              <a:rPr lang="en-US" i="1" dirty="0"/>
              <a:t>is unsatisfiable.</a:t>
            </a:r>
          </a:p>
          <a:p>
            <a:pPr marL="0" indent="0">
              <a:buNone/>
            </a:pPr>
            <a:endParaRPr lang="en-US" i="1" dirty="0"/>
          </a:p>
          <a:p>
            <a:pPr marL="0" indent="0">
              <a:buNone/>
            </a:pPr>
            <a:r>
              <a:rPr lang="en-US" i="1" dirty="0"/>
              <a:t>This idea forms the basis for our proof algorithm:</a:t>
            </a:r>
          </a:p>
          <a:p>
            <a:pPr marL="0" indent="0">
              <a:buNone/>
            </a:pPr>
            <a:endParaRPr lang="en-US" i="1" dirty="0"/>
          </a:p>
          <a:p>
            <a:pPr marL="0" indent="0">
              <a:buNone/>
            </a:pPr>
            <a:r>
              <a:rPr lang="en-US" i="1" dirty="0"/>
              <a:t>                        resolution theorem proving</a:t>
            </a:r>
            <a:endParaRPr lang="en-US" dirty="0"/>
          </a:p>
        </p:txBody>
      </p:sp>
    </p:spTree>
    <p:extLst>
      <p:ext uri="{BB962C8B-B14F-4D97-AF65-F5344CB8AC3E}">
        <p14:creationId xmlns:p14="http://schemas.microsoft.com/office/powerpoint/2010/main" val="18977975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7C889-780D-42F3-8A0C-1C29B526665A}"/>
              </a:ext>
            </a:extLst>
          </p:cNvPr>
          <p:cNvSpPr>
            <a:spLocks noGrp="1"/>
          </p:cNvSpPr>
          <p:nvPr>
            <p:ph type="title"/>
          </p:nvPr>
        </p:nvSpPr>
        <p:spPr/>
        <p:txBody>
          <a:bodyPr/>
          <a:lstStyle/>
          <a:p>
            <a:pPr algn="ctr"/>
            <a:r>
              <a:rPr lang="en-US" b="1" dirty="0"/>
              <a:t>Resolution Proof</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10A69DE5-BABC-4384-B009-B1A2CDB62FE8}"/>
                  </a:ext>
                </a:extLst>
              </p:cNvPr>
              <p:cNvSpPr>
                <a:spLocks noGrp="1"/>
              </p:cNvSpPr>
              <p:nvPr>
                <p:ph idx="1"/>
              </p:nvPr>
            </p:nvSpPr>
            <p:spPr/>
            <p:txBody>
              <a:bodyPr/>
              <a:lstStyle/>
              <a:p>
                <a:pPr marL="0" indent="0">
                  <a:buNone/>
                </a:pPr>
                <a:r>
                  <a:rPr lang="en-US" dirty="0"/>
                  <a:t>The </a:t>
                </a:r>
                <a:r>
                  <a:rPr lang="en-US" b="1" dirty="0"/>
                  <a:t>unit resolution </a:t>
                </a:r>
                <a:r>
                  <a:rPr lang="en-US" dirty="0"/>
                  <a:t>inference rule:</a:t>
                </a:r>
              </a:p>
              <a:p>
                <a:pPr marL="0" indent="0">
                  <a:buNone/>
                </a:pPr>
                <a:endParaRPr lang="en-US" dirty="0"/>
              </a:p>
              <a:p>
                <a:pPr marL="0" indent="0">
                  <a:buNone/>
                </a:pPr>
                <a:endParaRPr lang="en-US" dirty="0"/>
              </a:p>
              <a:p>
                <a:pPr marL="0" indent="0">
                  <a:buNone/>
                </a:pPr>
                <a:endParaRPr lang="en-US" dirty="0"/>
              </a:p>
              <a:p>
                <a:pPr marL="0" indent="0">
                  <a:buNone/>
                </a:pPr>
                <a:r>
                  <a:rPr lang="en-US" dirty="0"/>
                  <a:t>where each </a:t>
                </a:r>
                <a14:m>
                  <m:oMath xmlns:m="http://schemas.openxmlformats.org/officeDocument/2006/math">
                    <m:r>
                      <a:rPr lang="en-US" b="0" i="1" smtClean="0">
                        <a:latin typeface="Cambria Math" panose="02040503050406030204" pitchFamily="18" charset="0"/>
                      </a:rPr>
                      <m:t>𝑙</m:t>
                    </m:r>
                  </m:oMath>
                </a14:m>
                <a:r>
                  <a:rPr lang="en-US" dirty="0"/>
                  <a:t> is a literal, and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𝑙</m:t>
                        </m:r>
                      </m:e>
                      <m:sub>
                        <m:r>
                          <a:rPr lang="en-US" b="0" i="1" smtClean="0">
                            <a:latin typeface="Cambria Math" panose="02040503050406030204" pitchFamily="18" charset="0"/>
                          </a:rPr>
                          <m:t>𝑖</m:t>
                        </m:r>
                      </m:sub>
                    </m:sSub>
                  </m:oMath>
                </a14:m>
                <a:r>
                  <a:rPr lang="en-US" dirty="0"/>
                  <a:t> and m are </a:t>
                </a:r>
                <a:r>
                  <a:rPr lang="en-US" b="1" dirty="0"/>
                  <a:t>complementary literals</a:t>
                </a:r>
                <a:endParaRPr lang="en-US" dirty="0"/>
              </a:p>
            </p:txBody>
          </p:sp>
        </mc:Choice>
        <mc:Fallback>
          <p:sp>
            <p:nvSpPr>
              <p:cNvPr id="3" name="Content Placeholder 2">
                <a:extLst>
                  <a:ext uri="{FF2B5EF4-FFF2-40B4-BE49-F238E27FC236}">
                    <a16:creationId xmlns:a16="http://schemas.microsoft.com/office/drawing/2014/main" id="{10A69DE5-BABC-4384-B009-B1A2CDB62FE8}"/>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39C16ECE-EF00-46B2-9C86-6E56B171D2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81550" y="2442160"/>
            <a:ext cx="5638720" cy="1167314"/>
          </a:xfrm>
          <a:prstGeom prst="rect">
            <a:avLst/>
          </a:prstGeom>
        </p:spPr>
      </p:pic>
    </p:spTree>
    <p:extLst>
      <p:ext uri="{BB962C8B-B14F-4D97-AF65-F5344CB8AC3E}">
        <p14:creationId xmlns:p14="http://schemas.microsoft.com/office/powerpoint/2010/main" val="40394978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3C5BE-19A0-4B3E-84E3-86FE7917C3C9}"/>
              </a:ext>
            </a:extLst>
          </p:cNvPr>
          <p:cNvSpPr>
            <a:spLocks noGrp="1"/>
          </p:cNvSpPr>
          <p:nvPr>
            <p:ph type="title"/>
          </p:nvPr>
        </p:nvSpPr>
        <p:spPr/>
        <p:txBody>
          <a:bodyPr/>
          <a:lstStyle/>
          <a:p>
            <a:pPr algn="ctr"/>
            <a:r>
              <a:rPr lang="en-US" b="1" dirty="0"/>
              <a:t>Resolution Algorithm</a:t>
            </a:r>
          </a:p>
        </p:txBody>
      </p:sp>
      <p:pic>
        <p:nvPicPr>
          <p:cNvPr id="4" name="Picture 3">
            <a:extLst>
              <a:ext uri="{FF2B5EF4-FFF2-40B4-BE49-F238E27FC236}">
                <a16:creationId xmlns:a16="http://schemas.microsoft.com/office/drawing/2014/main" id="{395602FE-335F-4C4D-A7A7-5ADF5869DC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8571" y="1592930"/>
            <a:ext cx="9406024" cy="4823912"/>
          </a:xfrm>
          <a:prstGeom prst="rect">
            <a:avLst/>
          </a:prstGeom>
        </p:spPr>
      </p:pic>
    </p:spTree>
    <p:extLst>
      <p:ext uri="{BB962C8B-B14F-4D97-AF65-F5344CB8AC3E}">
        <p14:creationId xmlns:p14="http://schemas.microsoft.com/office/powerpoint/2010/main" val="4975705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878AB-E34D-427A-A3A8-B9B83FCEBDA5}"/>
              </a:ext>
            </a:extLst>
          </p:cNvPr>
          <p:cNvSpPr>
            <a:spLocks noGrp="1"/>
          </p:cNvSpPr>
          <p:nvPr>
            <p:ph type="title"/>
          </p:nvPr>
        </p:nvSpPr>
        <p:spPr>
          <a:xfrm>
            <a:off x="449178" y="397209"/>
            <a:ext cx="5049253" cy="1325563"/>
          </a:xfrm>
        </p:spPr>
        <p:txBody>
          <a:bodyPr/>
          <a:lstStyle/>
          <a:p>
            <a:pPr algn="ctr"/>
            <a:r>
              <a:rPr lang="en-US" b="1" dirty="0"/>
              <a:t>Logical KB Agent</a:t>
            </a:r>
          </a:p>
        </p:txBody>
      </p:sp>
      <p:pic>
        <p:nvPicPr>
          <p:cNvPr id="4" name="Picture 3">
            <a:extLst>
              <a:ext uri="{FF2B5EF4-FFF2-40B4-BE49-F238E27FC236}">
                <a16:creationId xmlns:a16="http://schemas.microsoft.com/office/drawing/2014/main" id="{6CFE7242-AD1B-4B8F-ABE0-FE79BC62D1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0"/>
            <a:ext cx="5963892" cy="6858000"/>
          </a:xfrm>
          <a:prstGeom prst="rect">
            <a:avLst/>
          </a:prstGeom>
        </p:spPr>
      </p:pic>
    </p:spTree>
    <p:extLst>
      <p:ext uri="{BB962C8B-B14F-4D97-AF65-F5344CB8AC3E}">
        <p14:creationId xmlns:p14="http://schemas.microsoft.com/office/powerpoint/2010/main" val="38840650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EF5111F-7F35-494A-9EAE-D2C484A19E7E}"/>
              </a:ext>
            </a:extLst>
          </p:cNvPr>
          <p:cNvSpPr>
            <a:spLocks noGrp="1" noChangeArrowheads="1"/>
          </p:cNvSpPr>
          <p:nvPr>
            <p:ph type="ctrTitle"/>
          </p:nvPr>
        </p:nvSpPr>
        <p:spPr>
          <a:xfrm>
            <a:off x="2057400" y="533400"/>
            <a:ext cx="7924800" cy="2057400"/>
          </a:xfrm>
        </p:spPr>
        <p:txBody>
          <a:bodyPr anchor="ctr"/>
          <a:lstStyle/>
          <a:p>
            <a:pPr eaLnBrk="1" hangingPunct="1"/>
            <a:r>
              <a:rPr lang="en-US" altLang="en-US" sz="4400"/>
              <a:t>Belief Desire Intention </a:t>
            </a:r>
            <a:br>
              <a:rPr lang="en-US" altLang="en-US" sz="4400"/>
            </a:br>
            <a:r>
              <a:rPr lang="en-US" altLang="en-US" sz="4400"/>
              <a:t>Agents</a:t>
            </a:r>
          </a:p>
        </p:txBody>
      </p:sp>
      <p:sp>
        <p:nvSpPr>
          <p:cNvPr id="2051" name="Rectangle 3">
            <a:extLst>
              <a:ext uri="{FF2B5EF4-FFF2-40B4-BE49-F238E27FC236}">
                <a16:creationId xmlns:a16="http://schemas.microsoft.com/office/drawing/2014/main" id="{C8ED98F3-D4C3-4C75-8B87-7628FD63F4D3}"/>
              </a:ext>
            </a:extLst>
          </p:cNvPr>
          <p:cNvSpPr>
            <a:spLocks noGrp="1" noChangeArrowheads="1"/>
          </p:cNvSpPr>
          <p:nvPr>
            <p:ph type="subTitle" idx="1"/>
          </p:nvPr>
        </p:nvSpPr>
        <p:spPr>
          <a:xfrm>
            <a:off x="2895600" y="3886200"/>
            <a:ext cx="6400800" cy="1752600"/>
          </a:xfrm>
        </p:spPr>
        <p:txBody>
          <a:bodyPr/>
          <a:lstStyle/>
          <a:p>
            <a:pPr eaLnBrk="1" hangingPunct="1"/>
            <a:endParaRPr lang="en-US" altLang="en-US" sz="3200"/>
          </a:p>
          <a:p>
            <a:pPr eaLnBrk="1" hangingPunct="1"/>
            <a:r>
              <a:rPr lang="en-US" altLang="en-US" sz="3200"/>
              <a:t>Presented by Justin Blount</a:t>
            </a:r>
          </a:p>
          <a:p>
            <a:pPr eaLnBrk="1" hangingPunct="1"/>
            <a:endParaRPr lang="en-US" altLang="en-US" sz="3200"/>
          </a:p>
          <a:p>
            <a:pPr eaLnBrk="1" hangingPunct="1"/>
            <a:endParaRPr lang="en-US" altLang="en-US" sz="3200"/>
          </a:p>
          <a:p>
            <a:pPr eaLnBrk="1" hangingPunct="1"/>
            <a:endParaRPr lang="en-US" altLang="en-US" sz="3200"/>
          </a:p>
        </p:txBody>
      </p:sp>
      <p:sp>
        <p:nvSpPr>
          <p:cNvPr id="2052" name="Text Box 4">
            <a:extLst>
              <a:ext uri="{FF2B5EF4-FFF2-40B4-BE49-F238E27FC236}">
                <a16:creationId xmlns:a16="http://schemas.microsoft.com/office/drawing/2014/main" id="{FFDD2F7F-3FC3-457A-BAEF-C6F801D825CA}"/>
              </a:ext>
            </a:extLst>
          </p:cNvPr>
          <p:cNvSpPr txBox="1">
            <a:spLocks noChangeArrowheads="1"/>
          </p:cNvSpPr>
          <p:nvPr/>
        </p:nvSpPr>
        <p:spPr bwMode="auto">
          <a:xfrm>
            <a:off x="3505201" y="2895601"/>
            <a:ext cx="504740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a:t>From </a:t>
            </a:r>
            <a:r>
              <a:rPr lang="en-US" altLang="en-US" i="1"/>
              <a:t>Reasoning about Rational Agents</a:t>
            </a:r>
            <a:endParaRPr lang="en-US" altLang="en-US"/>
          </a:p>
          <a:p>
            <a:r>
              <a:rPr lang="en-US" altLang="en-US"/>
              <a:t>          By  Michael Wooldridge</a:t>
            </a:r>
          </a:p>
        </p:txBody>
      </p:sp>
    </p:spTree>
    <p:extLst>
      <p:ext uri="{BB962C8B-B14F-4D97-AF65-F5344CB8AC3E}">
        <p14:creationId xmlns:p14="http://schemas.microsoft.com/office/powerpoint/2010/main" val="12643915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B911A27-DC5D-46DF-873B-52346F3E2B7B}"/>
              </a:ext>
            </a:extLst>
          </p:cNvPr>
          <p:cNvSpPr>
            <a:spLocks noGrp="1" noChangeArrowheads="1"/>
          </p:cNvSpPr>
          <p:nvPr>
            <p:ph type="title"/>
          </p:nvPr>
        </p:nvSpPr>
        <p:spPr>
          <a:xfrm>
            <a:off x="2209800" y="152400"/>
            <a:ext cx="7772400" cy="1066800"/>
          </a:xfrm>
        </p:spPr>
        <p:txBody>
          <a:bodyPr/>
          <a:lstStyle/>
          <a:p>
            <a:pPr eaLnBrk="1" hangingPunct="1"/>
            <a:r>
              <a:rPr lang="en-US" altLang="en-US"/>
              <a:t>Rational Agents</a:t>
            </a:r>
          </a:p>
        </p:txBody>
      </p:sp>
      <p:sp>
        <p:nvSpPr>
          <p:cNvPr id="3075" name="Rectangle 3">
            <a:extLst>
              <a:ext uri="{FF2B5EF4-FFF2-40B4-BE49-F238E27FC236}">
                <a16:creationId xmlns:a16="http://schemas.microsoft.com/office/drawing/2014/main" id="{38DE2C9E-DAA1-49D8-BBF2-162FE54B59D2}"/>
              </a:ext>
            </a:extLst>
          </p:cNvPr>
          <p:cNvSpPr>
            <a:spLocks noGrp="1" noChangeArrowheads="1"/>
          </p:cNvSpPr>
          <p:nvPr>
            <p:ph type="body" idx="1"/>
          </p:nvPr>
        </p:nvSpPr>
        <p:spPr>
          <a:xfrm>
            <a:off x="2209800" y="1371600"/>
            <a:ext cx="7772400" cy="4724400"/>
          </a:xfrm>
        </p:spPr>
        <p:txBody>
          <a:bodyPr/>
          <a:lstStyle/>
          <a:p>
            <a:pPr eaLnBrk="1" hangingPunct="1"/>
            <a:r>
              <a:rPr lang="en-US" altLang="en-US"/>
              <a:t>Properties of Agents</a:t>
            </a:r>
          </a:p>
          <a:p>
            <a:pPr lvl="1" eaLnBrk="1" hangingPunct="1"/>
            <a:r>
              <a:rPr lang="en-US" altLang="en-US"/>
              <a:t>Situated or embodied in some environment</a:t>
            </a:r>
          </a:p>
          <a:p>
            <a:pPr lvl="1" eaLnBrk="1" hangingPunct="1"/>
            <a:r>
              <a:rPr lang="en-US" altLang="en-US"/>
              <a:t>Set of possible actions that modify environment</a:t>
            </a:r>
          </a:p>
          <a:p>
            <a:pPr eaLnBrk="1" hangingPunct="1">
              <a:buFontTx/>
              <a:buNone/>
            </a:pPr>
            <a:r>
              <a:rPr lang="en-US" altLang="en-US"/>
              <a:t>Autonomy  -- </a:t>
            </a:r>
            <a:r>
              <a:rPr lang="en-US" altLang="en-US" sz="2400"/>
              <a:t>makes independent decisions</a:t>
            </a:r>
            <a:endParaRPr lang="en-US" altLang="en-US"/>
          </a:p>
          <a:p>
            <a:pPr eaLnBrk="1" hangingPunct="1">
              <a:buFontTx/>
              <a:buNone/>
            </a:pPr>
            <a:r>
              <a:rPr lang="en-US" altLang="en-US"/>
              <a:t>Proactivness --</a:t>
            </a:r>
            <a:r>
              <a:rPr lang="en-US" altLang="en-US" sz="2400"/>
              <a:t>  able to exhibit goal directed behavior</a:t>
            </a:r>
            <a:endParaRPr lang="en-US" altLang="en-US"/>
          </a:p>
          <a:p>
            <a:pPr eaLnBrk="1" hangingPunct="1">
              <a:buFontTx/>
              <a:buNone/>
            </a:pPr>
            <a:r>
              <a:rPr lang="en-US" altLang="en-US"/>
              <a:t>Reactivity -- </a:t>
            </a:r>
            <a:r>
              <a:rPr lang="en-US" altLang="en-US" sz="2400"/>
              <a:t>responsive to changes in environment</a:t>
            </a:r>
            <a:endParaRPr lang="en-US" altLang="en-US"/>
          </a:p>
          <a:p>
            <a:pPr eaLnBrk="1" hangingPunct="1">
              <a:buFontTx/>
              <a:buNone/>
            </a:pPr>
            <a:r>
              <a:rPr lang="en-US" altLang="en-US"/>
              <a:t>Social Ability -- </a:t>
            </a:r>
            <a:r>
              <a:rPr lang="en-US" altLang="en-US" sz="2400"/>
              <a:t>interact with other agents </a:t>
            </a:r>
          </a:p>
          <a:p>
            <a:pPr eaLnBrk="1" hangingPunct="1">
              <a:buFontTx/>
              <a:buNone/>
            </a:pPr>
            <a:r>
              <a:rPr lang="en-US" altLang="en-US" sz="2400"/>
              <a:t>				(negotiation and cooperation)</a:t>
            </a:r>
            <a:endParaRPr lang="en-US" altLang="en-US"/>
          </a:p>
        </p:txBody>
      </p:sp>
    </p:spTree>
    <p:extLst>
      <p:ext uri="{BB962C8B-B14F-4D97-AF65-F5344CB8AC3E}">
        <p14:creationId xmlns:p14="http://schemas.microsoft.com/office/powerpoint/2010/main" val="2667155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8519A-BB1D-4889-920E-A9D1284B6F3D}"/>
              </a:ext>
            </a:extLst>
          </p:cNvPr>
          <p:cNvSpPr>
            <a:spLocks noGrp="1"/>
          </p:cNvSpPr>
          <p:nvPr>
            <p:ph type="title"/>
          </p:nvPr>
        </p:nvSpPr>
        <p:spPr/>
        <p:txBody>
          <a:bodyPr/>
          <a:lstStyle/>
          <a:p>
            <a:pPr algn="ctr"/>
            <a:r>
              <a:rPr lang="en-US" b="1" dirty="0"/>
              <a:t>Intelligent UAM Agents: USS</a:t>
            </a:r>
          </a:p>
        </p:txBody>
      </p:sp>
      <p:sp>
        <p:nvSpPr>
          <p:cNvPr id="3" name="Content Placeholder 2">
            <a:extLst>
              <a:ext uri="{FF2B5EF4-FFF2-40B4-BE49-F238E27FC236}">
                <a16:creationId xmlns:a16="http://schemas.microsoft.com/office/drawing/2014/main" id="{928AA304-7E3E-487D-B0CD-75AD6F34D7E9}"/>
              </a:ext>
            </a:extLst>
          </p:cNvPr>
          <p:cNvSpPr>
            <a:spLocks noGrp="1"/>
          </p:cNvSpPr>
          <p:nvPr>
            <p:ph idx="1"/>
          </p:nvPr>
        </p:nvSpPr>
        <p:spPr>
          <a:xfrm>
            <a:off x="838200" y="1937919"/>
            <a:ext cx="10515600" cy="4351338"/>
          </a:xfrm>
        </p:spPr>
        <p:txBody>
          <a:bodyPr>
            <a:normAutofit/>
          </a:bodyPr>
          <a:lstStyle/>
          <a:p>
            <a:r>
              <a:rPr lang="en-US" dirty="0"/>
              <a:t>What does a USS do?  What does it need to know?</a:t>
            </a:r>
          </a:p>
          <a:p>
            <a:pPr lvl="1"/>
            <a:r>
              <a:rPr lang="en-US" dirty="0"/>
              <a:t>GRS?</a:t>
            </a:r>
          </a:p>
          <a:p>
            <a:pPr lvl="1"/>
            <a:r>
              <a:rPr lang="en-US" dirty="0"/>
              <a:t>Other USS?</a:t>
            </a:r>
          </a:p>
          <a:p>
            <a:pPr lvl="1"/>
            <a:r>
              <a:rPr lang="en-US" dirty="0"/>
              <a:t>UAS?</a:t>
            </a:r>
          </a:p>
          <a:p>
            <a:pPr lvl="1"/>
            <a:r>
              <a:rPr lang="en-US" dirty="0"/>
              <a:t>UAM Domain (extent, grid, etc.)?</a:t>
            </a:r>
          </a:p>
          <a:p>
            <a:pPr lvl="1"/>
            <a:r>
              <a:rPr lang="en-US" dirty="0"/>
              <a:t>Flights?</a:t>
            </a:r>
          </a:p>
          <a:p>
            <a:pPr lvl="1"/>
            <a:r>
              <a:rPr lang="en-US" dirty="0"/>
              <a:t>Uses of Communication?</a:t>
            </a:r>
          </a:p>
          <a:p>
            <a:pPr lvl="1"/>
            <a:r>
              <a:rPr lang="en-US" dirty="0"/>
              <a:t>Emergencies?</a:t>
            </a:r>
          </a:p>
          <a:p>
            <a:pPr lvl="1"/>
            <a:r>
              <a:rPr lang="en-US" dirty="0"/>
              <a:t>Contingencies?</a:t>
            </a:r>
          </a:p>
          <a:p>
            <a:pPr lvl="1"/>
            <a:r>
              <a:rPr lang="en-US" dirty="0"/>
              <a:t>…</a:t>
            </a:r>
          </a:p>
        </p:txBody>
      </p:sp>
    </p:spTree>
    <p:extLst>
      <p:ext uri="{BB962C8B-B14F-4D97-AF65-F5344CB8AC3E}">
        <p14:creationId xmlns:p14="http://schemas.microsoft.com/office/powerpoint/2010/main" val="8374224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065ECFE-5935-4F55-A26B-18ED47054F10}"/>
              </a:ext>
            </a:extLst>
          </p:cNvPr>
          <p:cNvSpPr>
            <a:spLocks noGrp="1" noChangeArrowheads="1"/>
          </p:cNvSpPr>
          <p:nvPr>
            <p:ph type="title"/>
          </p:nvPr>
        </p:nvSpPr>
        <p:spPr>
          <a:xfrm>
            <a:off x="2209800" y="228600"/>
            <a:ext cx="7772400" cy="914400"/>
          </a:xfrm>
        </p:spPr>
        <p:txBody>
          <a:bodyPr/>
          <a:lstStyle/>
          <a:p>
            <a:pPr eaLnBrk="1" hangingPunct="1"/>
            <a:r>
              <a:rPr lang="en-US" altLang="en-US"/>
              <a:t>BDI Model of rational agency</a:t>
            </a:r>
          </a:p>
        </p:txBody>
      </p:sp>
      <p:sp>
        <p:nvSpPr>
          <p:cNvPr id="4099" name="Rectangle 3">
            <a:extLst>
              <a:ext uri="{FF2B5EF4-FFF2-40B4-BE49-F238E27FC236}">
                <a16:creationId xmlns:a16="http://schemas.microsoft.com/office/drawing/2014/main" id="{322E2F00-B41F-4C8A-BFE8-85A80013E9C6}"/>
              </a:ext>
            </a:extLst>
          </p:cNvPr>
          <p:cNvSpPr>
            <a:spLocks noGrp="1" noChangeArrowheads="1"/>
          </p:cNvSpPr>
          <p:nvPr>
            <p:ph type="body" idx="1"/>
          </p:nvPr>
        </p:nvSpPr>
        <p:spPr>
          <a:xfrm>
            <a:off x="2209800" y="1219200"/>
            <a:ext cx="7772400" cy="4876800"/>
          </a:xfrm>
        </p:spPr>
        <p:txBody>
          <a:bodyPr/>
          <a:lstStyle/>
          <a:p>
            <a:pPr eaLnBrk="1" hangingPunct="1"/>
            <a:endParaRPr lang="en-US" altLang="en-US"/>
          </a:p>
          <a:p>
            <a:pPr eaLnBrk="1" hangingPunct="1"/>
            <a:r>
              <a:rPr lang="en-US" altLang="en-US"/>
              <a:t>Beliefs -- information the agent has about world</a:t>
            </a:r>
          </a:p>
          <a:p>
            <a:pPr eaLnBrk="1" hangingPunct="1"/>
            <a:r>
              <a:rPr lang="en-US" altLang="en-US"/>
              <a:t>Desires -- states of affairs that the agent, in an ideal world, would wish to be brought about</a:t>
            </a:r>
          </a:p>
          <a:p>
            <a:pPr eaLnBrk="1" hangingPunct="1"/>
            <a:r>
              <a:rPr lang="en-US" altLang="en-US"/>
              <a:t>Intentions -- desires that the agent has committed to achieving</a:t>
            </a:r>
          </a:p>
        </p:txBody>
      </p:sp>
    </p:spTree>
    <p:extLst>
      <p:ext uri="{BB962C8B-B14F-4D97-AF65-F5344CB8AC3E}">
        <p14:creationId xmlns:p14="http://schemas.microsoft.com/office/powerpoint/2010/main" val="767411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F0EABE5-8B08-4643-A162-966C234DFB94}"/>
              </a:ext>
            </a:extLst>
          </p:cNvPr>
          <p:cNvSpPr>
            <a:spLocks noGrp="1" noChangeArrowheads="1"/>
          </p:cNvSpPr>
          <p:nvPr>
            <p:ph type="title"/>
          </p:nvPr>
        </p:nvSpPr>
        <p:spPr>
          <a:xfrm>
            <a:off x="2209800" y="228600"/>
            <a:ext cx="7772400" cy="1066800"/>
          </a:xfrm>
        </p:spPr>
        <p:txBody>
          <a:bodyPr/>
          <a:lstStyle/>
          <a:p>
            <a:pPr eaLnBrk="1" hangingPunct="1"/>
            <a:r>
              <a:rPr lang="en-US" altLang="en-US"/>
              <a:t>BDI Model</a:t>
            </a:r>
          </a:p>
        </p:txBody>
      </p:sp>
      <p:sp>
        <p:nvSpPr>
          <p:cNvPr id="5123" name="Rectangle 3">
            <a:extLst>
              <a:ext uri="{FF2B5EF4-FFF2-40B4-BE49-F238E27FC236}">
                <a16:creationId xmlns:a16="http://schemas.microsoft.com/office/drawing/2014/main" id="{77D09C4B-56A4-488F-B57E-1CC1D2D35A69}"/>
              </a:ext>
            </a:extLst>
          </p:cNvPr>
          <p:cNvSpPr>
            <a:spLocks noGrp="1" noChangeArrowheads="1"/>
          </p:cNvSpPr>
          <p:nvPr>
            <p:ph type="body" idx="1"/>
          </p:nvPr>
        </p:nvSpPr>
        <p:spPr>
          <a:xfrm>
            <a:off x="2209800" y="1143000"/>
            <a:ext cx="8001000" cy="5257800"/>
          </a:xfrm>
        </p:spPr>
        <p:txBody>
          <a:bodyPr/>
          <a:lstStyle/>
          <a:p>
            <a:pPr eaLnBrk="1" hangingPunct="1"/>
            <a:r>
              <a:rPr lang="en-US" altLang="en-US"/>
              <a:t>“The intuition is that the agent will not, in general, be able to achieve all its desires.  Therefore an agent must fix upon some subset of its desires and commit resources to achieving them.  These chosen desires are intentions.”</a:t>
            </a:r>
          </a:p>
          <a:p>
            <a:pPr eaLnBrk="1" hangingPunct="1"/>
            <a:r>
              <a:rPr lang="en-US" altLang="en-US"/>
              <a:t>Developed by Michael Bratman</a:t>
            </a:r>
          </a:p>
          <a:p>
            <a:pPr eaLnBrk="1" hangingPunct="1"/>
            <a:r>
              <a:rPr lang="en-US" altLang="en-US"/>
              <a:t>Intention based theory of practical reasoning</a:t>
            </a:r>
          </a:p>
          <a:p>
            <a:pPr eaLnBrk="1" hangingPunct="1"/>
            <a:endParaRPr lang="en-US" altLang="en-US"/>
          </a:p>
        </p:txBody>
      </p:sp>
    </p:spTree>
    <p:extLst>
      <p:ext uri="{BB962C8B-B14F-4D97-AF65-F5344CB8AC3E}">
        <p14:creationId xmlns:p14="http://schemas.microsoft.com/office/powerpoint/2010/main" val="36159249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63DB4FE-184F-41AF-AF03-B50CE6414CEA}"/>
              </a:ext>
            </a:extLst>
          </p:cNvPr>
          <p:cNvSpPr>
            <a:spLocks noGrp="1" noChangeArrowheads="1"/>
          </p:cNvSpPr>
          <p:nvPr>
            <p:ph type="title"/>
          </p:nvPr>
        </p:nvSpPr>
        <p:spPr>
          <a:xfrm>
            <a:off x="2209800" y="228600"/>
            <a:ext cx="7772400" cy="1066800"/>
          </a:xfrm>
        </p:spPr>
        <p:txBody>
          <a:bodyPr/>
          <a:lstStyle/>
          <a:p>
            <a:pPr eaLnBrk="1" hangingPunct="1"/>
            <a:r>
              <a:rPr lang="en-US" altLang="en-US"/>
              <a:t>Reasoning in Humans</a:t>
            </a:r>
          </a:p>
        </p:txBody>
      </p:sp>
      <p:sp>
        <p:nvSpPr>
          <p:cNvPr id="6147" name="Rectangle 3">
            <a:extLst>
              <a:ext uri="{FF2B5EF4-FFF2-40B4-BE49-F238E27FC236}">
                <a16:creationId xmlns:a16="http://schemas.microsoft.com/office/drawing/2014/main" id="{137F9E59-11EE-4868-AEBC-DBBAD8293F49}"/>
              </a:ext>
            </a:extLst>
          </p:cNvPr>
          <p:cNvSpPr>
            <a:spLocks noGrp="1" noChangeArrowheads="1"/>
          </p:cNvSpPr>
          <p:nvPr>
            <p:ph type="body" idx="1"/>
          </p:nvPr>
        </p:nvSpPr>
        <p:spPr>
          <a:xfrm>
            <a:off x="1828800" y="1219200"/>
            <a:ext cx="8534400" cy="4876800"/>
          </a:xfrm>
        </p:spPr>
        <p:txBody>
          <a:bodyPr/>
          <a:lstStyle/>
          <a:p>
            <a:pPr eaLnBrk="1" hangingPunct="1">
              <a:lnSpc>
                <a:spcPct val="90000"/>
              </a:lnSpc>
            </a:pPr>
            <a:r>
              <a:rPr lang="en-US" altLang="en-US"/>
              <a:t>Practical reasoning is reasoning directed toward actions</a:t>
            </a:r>
          </a:p>
          <a:p>
            <a:pPr lvl="1" eaLnBrk="1" hangingPunct="1">
              <a:lnSpc>
                <a:spcPct val="90000"/>
              </a:lnSpc>
            </a:pPr>
            <a:r>
              <a:rPr lang="en-US" altLang="en-US"/>
              <a:t>  the process of figuring out what to do</a:t>
            </a:r>
          </a:p>
          <a:p>
            <a:pPr eaLnBrk="1" hangingPunct="1">
              <a:lnSpc>
                <a:spcPct val="90000"/>
              </a:lnSpc>
            </a:pPr>
            <a:r>
              <a:rPr lang="en-US" altLang="en-US"/>
              <a:t>Theoretical reasoning is reasoning directed toward beliefs</a:t>
            </a:r>
          </a:p>
          <a:p>
            <a:pPr lvl="1" eaLnBrk="1" hangingPunct="1">
              <a:lnSpc>
                <a:spcPct val="90000"/>
              </a:lnSpc>
            </a:pPr>
            <a:r>
              <a:rPr lang="en-US" altLang="en-US"/>
              <a:t>Ex.   All men are mortal AND Socrates is a man -&gt;  __</a:t>
            </a:r>
          </a:p>
          <a:p>
            <a:pPr eaLnBrk="1" hangingPunct="1">
              <a:lnSpc>
                <a:spcPct val="90000"/>
              </a:lnSpc>
            </a:pPr>
            <a:r>
              <a:rPr lang="en-US" altLang="en-US"/>
              <a:t> Practical reasoning has 2 activities</a:t>
            </a:r>
          </a:p>
          <a:p>
            <a:pPr lvl="1" eaLnBrk="1" hangingPunct="1">
              <a:lnSpc>
                <a:spcPct val="90000"/>
              </a:lnSpc>
            </a:pPr>
            <a:r>
              <a:rPr lang="en-US" altLang="en-US"/>
              <a:t> (Deliberation) Deciding what state of affairs we want to achieve</a:t>
            </a:r>
          </a:p>
          <a:p>
            <a:pPr lvl="1" eaLnBrk="1" hangingPunct="1">
              <a:lnSpc>
                <a:spcPct val="90000"/>
              </a:lnSpc>
            </a:pPr>
            <a:r>
              <a:rPr lang="en-US" altLang="en-US"/>
              <a:t> (Means end reasoning) Deciding how we want to achieve these state of affairs</a:t>
            </a:r>
          </a:p>
          <a:p>
            <a:pPr lvl="1" eaLnBrk="1" hangingPunct="1">
              <a:lnSpc>
                <a:spcPct val="90000"/>
              </a:lnSpc>
            </a:pPr>
            <a:r>
              <a:rPr lang="en-US" altLang="en-US"/>
              <a:t> Ex.  When a person graduated from the university ….</a:t>
            </a:r>
          </a:p>
        </p:txBody>
      </p:sp>
    </p:spTree>
    <p:extLst>
      <p:ext uri="{BB962C8B-B14F-4D97-AF65-F5344CB8AC3E}">
        <p14:creationId xmlns:p14="http://schemas.microsoft.com/office/powerpoint/2010/main" val="13793775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7747DFA-04B2-4ECF-83CB-0AD4BD40FBD9}"/>
              </a:ext>
            </a:extLst>
          </p:cNvPr>
          <p:cNvSpPr>
            <a:spLocks noGrp="1" noChangeArrowheads="1"/>
          </p:cNvSpPr>
          <p:nvPr>
            <p:ph type="title"/>
          </p:nvPr>
        </p:nvSpPr>
        <p:spPr>
          <a:xfrm>
            <a:off x="2209800" y="152400"/>
            <a:ext cx="7772400" cy="1447800"/>
          </a:xfrm>
        </p:spPr>
        <p:txBody>
          <a:bodyPr/>
          <a:lstStyle/>
          <a:p>
            <a:pPr eaLnBrk="1" hangingPunct="1"/>
            <a:r>
              <a:rPr lang="en-US" altLang="en-US"/>
              <a:t>Practical Reasoning</a:t>
            </a:r>
            <a:br>
              <a:rPr lang="en-US" altLang="en-US"/>
            </a:br>
            <a:r>
              <a:rPr lang="en-US" altLang="en-US"/>
              <a:t>A straight forward process?</a:t>
            </a:r>
          </a:p>
        </p:txBody>
      </p:sp>
      <p:sp>
        <p:nvSpPr>
          <p:cNvPr id="7171" name="Rectangle 3">
            <a:extLst>
              <a:ext uri="{FF2B5EF4-FFF2-40B4-BE49-F238E27FC236}">
                <a16:creationId xmlns:a16="http://schemas.microsoft.com/office/drawing/2014/main" id="{40AF98BD-656B-4669-A8F8-393466853622}"/>
              </a:ext>
            </a:extLst>
          </p:cNvPr>
          <p:cNvSpPr>
            <a:spLocks noGrp="1" noChangeArrowheads="1"/>
          </p:cNvSpPr>
          <p:nvPr>
            <p:ph type="body" idx="1"/>
          </p:nvPr>
        </p:nvSpPr>
        <p:spPr>
          <a:xfrm>
            <a:off x="1752600" y="1981200"/>
            <a:ext cx="8686800" cy="4495800"/>
          </a:xfrm>
        </p:spPr>
        <p:txBody>
          <a:bodyPr/>
          <a:lstStyle/>
          <a:p>
            <a:pPr eaLnBrk="1" hangingPunct="1"/>
            <a:r>
              <a:rPr lang="en-US" altLang="en-US"/>
              <a:t>Some complications</a:t>
            </a:r>
          </a:p>
          <a:p>
            <a:pPr lvl="1" eaLnBrk="1" hangingPunct="1"/>
            <a:r>
              <a:rPr lang="en-US" altLang="en-US"/>
              <a:t>Deliberation and means end reasoning are computational processes </a:t>
            </a:r>
          </a:p>
          <a:p>
            <a:pPr lvl="1" eaLnBrk="1" hangingPunct="1"/>
            <a:r>
              <a:rPr lang="en-US" altLang="en-US"/>
              <a:t>Resource bounds, time constraints</a:t>
            </a:r>
          </a:p>
          <a:p>
            <a:pPr eaLnBrk="1" hangingPunct="1"/>
            <a:r>
              <a:rPr lang="en-US" altLang="en-US"/>
              <a:t>Two implications</a:t>
            </a:r>
          </a:p>
          <a:p>
            <a:pPr lvl="1" eaLnBrk="1" hangingPunct="1"/>
            <a:r>
              <a:rPr lang="en-US" altLang="en-US"/>
              <a:t>Good performance requires efficient use of resources</a:t>
            </a:r>
          </a:p>
          <a:p>
            <a:pPr lvl="1" eaLnBrk="1" hangingPunct="1"/>
            <a:r>
              <a:rPr lang="en-US" altLang="en-US"/>
              <a:t>Cannot deliberate indefinitely</a:t>
            </a:r>
          </a:p>
          <a:p>
            <a:pPr lvl="2" eaLnBrk="1" hangingPunct="1"/>
            <a:r>
              <a:rPr lang="en-US" altLang="en-US"/>
              <a:t>Must commit to a state of affairs (called intention)</a:t>
            </a:r>
          </a:p>
        </p:txBody>
      </p:sp>
    </p:spTree>
    <p:extLst>
      <p:ext uri="{BB962C8B-B14F-4D97-AF65-F5344CB8AC3E}">
        <p14:creationId xmlns:p14="http://schemas.microsoft.com/office/powerpoint/2010/main" val="38243961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C48CB82-4657-4810-B0A6-91876EFA96A0}"/>
              </a:ext>
            </a:extLst>
          </p:cNvPr>
          <p:cNvSpPr>
            <a:spLocks noGrp="1" noChangeArrowheads="1"/>
          </p:cNvSpPr>
          <p:nvPr>
            <p:ph type="title"/>
          </p:nvPr>
        </p:nvSpPr>
        <p:spPr>
          <a:xfrm>
            <a:off x="2209800" y="228600"/>
            <a:ext cx="7772400" cy="914400"/>
          </a:xfrm>
        </p:spPr>
        <p:txBody>
          <a:bodyPr/>
          <a:lstStyle/>
          <a:p>
            <a:pPr eaLnBrk="1" hangingPunct="1"/>
            <a:r>
              <a:rPr lang="en-US" altLang="en-US"/>
              <a:t>Intentions in practical reasoning</a:t>
            </a:r>
          </a:p>
        </p:txBody>
      </p:sp>
      <p:sp>
        <p:nvSpPr>
          <p:cNvPr id="8195" name="Rectangle 3">
            <a:extLst>
              <a:ext uri="{FF2B5EF4-FFF2-40B4-BE49-F238E27FC236}">
                <a16:creationId xmlns:a16="http://schemas.microsoft.com/office/drawing/2014/main" id="{A733FC10-27CD-4BC8-9D1E-2DCD38464419}"/>
              </a:ext>
            </a:extLst>
          </p:cNvPr>
          <p:cNvSpPr>
            <a:spLocks noGrp="1" noChangeArrowheads="1"/>
          </p:cNvSpPr>
          <p:nvPr>
            <p:ph type="body" idx="1"/>
          </p:nvPr>
        </p:nvSpPr>
        <p:spPr>
          <a:xfrm>
            <a:off x="1905000" y="1295400"/>
            <a:ext cx="8458200" cy="5257800"/>
          </a:xfrm>
        </p:spPr>
        <p:txBody>
          <a:bodyPr/>
          <a:lstStyle/>
          <a:p>
            <a:pPr eaLnBrk="1" hangingPunct="1">
              <a:lnSpc>
                <a:spcPct val="90000"/>
              </a:lnSpc>
            </a:pPr>
            <a:r>
              <a:rPr lang="en-US" altLang="en-US"/>
              <a:t>Use of the term in ordinary speech</a:t>
            </a:r>
          </a:p>
          <a:p>
            <a:pPr lvl="1" eaLnBrk="1" hangingPunct="1">
              <a:lnSpc>
                <a:spcPct val="90000"/>
              </a:lnSpc>
            </a:pPr>
            <a:r>
              <a:rPr lang="en-US" altLang="en-US"/>
              <a:t>Characterize </a:t>
            </a:r>
            <a:r>
              <a:rPr lang="en-US" altLang="en-US" i="1"/>
              <a:t>actions  (not accidental)</a:t>
            </a:r>
          </a:p>
          <a:p>
            <a:pPr lvl="2" eaLnBrk="1" hangingPunct="1">
              <a:lnSpc>
                <a:spcPct val="90000"/>
              </a:lnSpc>
            </a:pPr>
            <a:r>
              <a:rPr lang="en-US" altLang="en-US"/>
              <a:t>I might intentionally </a:t>
            </a:r>
            <a:r>
              <a:rPr lang="en-US" altLang="en-US" b="1"/>
              <a:t>push </a:t>
            </a:r>
            <a:r>
              <a:rPr lang="en-US" altLang="en-US"/>
              <a:t>someone under a train, </a:t>
            </a:r>
          </a:p>
          <a:p>
            <a:pPr lvl="2" eaLnBrk="1" hangingPunct="1">
              <a:lnSpc>
                <a:spcPct val="90000"/>
              </a:lnSpc>
              <a:buFontTx/>
              <a:buNone/>
            </a:pPr>
            <a:r>
              <a:rPr lang="en-US" altLang="en-US"/>
              <a:t>    with the intention of killing them.</a:t>
            </a:r>
          </a:p>
          <a:p>
            <a:pPr lvl="2" eaLnBrk="1" hangingPunct="1">
              <a:lnSpc>
                <a:spcPct val="90000"/>
              </a:lnSpc>
              <a:buFontTx/>
              <a:buNone/>
            </a:pPr>
            <a:endParaRPr lang="en-US" altLang="en-US"/>
          </a:p>
          <a:p>
            <a:pPr lvl="1" eaLnBrk="1" hangingPunct="1">
              <a:lnSpc>
                <a:spcPct val="90000"/>
              </a:lnSpc>
            </a:pPr>
            <a:r>
              <a:rPr lang="en-US" altLang="en-US"/>
              <a:t>Characterize </a:t>
            </a:r>
            <a:r>
              <a:rPr lang="en-US" altLang="en-US" i="1"/>
              <a:t>states of mind</a:t>
            </a:r>
          </a:p>
          <a:p>
            <a:pPr lvl="2" eaLnBrk="1" hangingPunct="1">
              <a:lnSpc>
                <a:spcPct val="90000"/>
              </a:lnSpc>
            </a:pPr>
            <a:r>
              <a:rPr lang="en-US" altLang="en-US"/>
              <a:t>I might have the intention this morning of </a:t>
            </a:r>
            <a:r>
              <a:rPr lang="en-US" altLang="en-US" b="1"/>
              <a:t>pushing someone under a train this afternoon</a:t>
            </a:r>
            <a:r>
              <a:rPr lang="en-US" altLang="en-US"/>
              <a:t>.</a:t>
            </a:r>
          </a:p>
          <a:p>
            <a:pPr lvl="1" eaLnBrk="1" hangingPunct="1">
              <a:lnSpc>
                <a:spcPct val="90000"/>
              </a:lnSpc>
              <a:buFontTx/>
              <a:buNone/>
            </a:pPr>
            <a:endParaRPr lang="en-US" altLang="en-US"/>
          </a:p>
          <a:p>
            <a:pPr lvl="1" eaLnBrk="1" hangingPunct="1">
              <a:lnSpc>
                <a:spcPct val="90000"/>
              </a:lnSpc>
              <a:buFontTx/>
              <a:buNone/>
            </a:pPr>
            <a:r>
              <a:rPr lang="en-US" altLang="en-US"/>
              <a:t>Future directed intentions are states of mind that are directed toward a future state of affairs</a:t>
            </a:r>
          </a:p>
          <a:p>
            <a:pPr lvl="1" eaLnBrk="1" hangingPunct="1">
              <a:lnSpc>
                <a:spcPct val="90000"/>
              </a:lnSpc>
              <a:buFontTx/>
              <a:buNone/>
            </a:pPr>
            <a:endParaRPr lang="en-US" altLang="en-US"/>
          </a:p>
        </p:txBody>
      </p:sp>
    </p:spTree>
    <p:extLst>
      <p:ext uri="{BB962C8B-B14F-4D97-AF65-F5344CB8AC3E}">
        <p14:creationId xmlns:p14="http://schemas.microsoft.com/office/powerpoint/2010/main" val="15317153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5234A13-FB5B-4160-8833-9C26E88ED232}"/>
              </a:ext>
            </a:extLst>
          </p:cNvPr>
          <p:cNvSpPr>
            <a:spLocks noGrp="1" noChangeArrowheads="1"/>
          </p:cNvSpPr>
          <p:nvPr>
            <p:ph type="title"/>
          </p:nvPr>
        </p:nvSpPr>
        <p:spPr>
          <a:xfrm>
            <a:off x="1828800" y="0"/>
            <a:ext cx="8839200" cy="1143000"/>
          </a:xfrm>
        </p:spPr>
        <p:txBody>
          <a:bodyPr/>
          <a:lstStyle/>
          <a:p>
            <a:pPr eaLnBrk="1" hangingPunct="1"/>
            <a:r>
              <a:rPr lang="en-US" altLang="en-US"/>
              <a:t>Intentions in practical reasoning</a:t>
            </a:r>
          </a:p>
        </p:txBody>
      </p:sp>
      <p:sp>
        <p:nvSpPr>
          <p:cNvPr id="9219" name="Rectangle 3">
            <a:extLst>
              <a:ext uri="{FF2B5EF4-FFF2-40B4-BE49-F238E27FC236}">
                <a16:creationId xmlns:a16="http://schemas.microsoft.com/office/drawing/2014/main" id="{E9908A31-E931-4EA3-BC34-8F3CAA938456}"/>
              </a:ext>
            </a:extLst>
          </p:cNvPr>
          <p:cNvSpPr>
            <a:spLocks noGrp="1" noChangeArrowheads="1"/>
          </p:cNvSpPr>
          <p:nvPr>
            <p:ph type="body" idx="1"/>
          </p:nvPr>
        </p:nvSpPr>
        <p:spPr>
          <a:xfrm>
            <a:off x="2209800" y="1295400"/>
            <a:ext cx="7772400" cy="5257800"/>
          </a:xfrm>
        </p:spPr>
        <p:txBody>
          <a:bodyPr/>
          <a:lstStyle/>
          <a:p>
            <a:pPr eaLnBrk="1" hangingPunct="1"/>
            <a:r>
              <a:rPr lang="en-US" altLang="en-US"/>
              <a:t>Intentions drive means end reasoning</a:t>
            </a:r>
          </a:p>
          <a:p>
            <a:pPr lvl="1" eaLnBrk="1" hangingPunct="1"/>
            <a:r>
              <a:rPr lang="en-US" altLang="en-US"/>
              <a:t>A reasonable attempt to achieve is made</a:t>
            </a:r>
          </a:p>
          <a:p>
            <a:pPr lvl="1" eaLnBrk="1" hangingPunct="1"/>
            <a:r>
              <a:rPr lang="en-US" altLang="en-US"/>
              <a:t>Involves deciding how to achieve</a:t>
            </a:r>
          </a:p>
          <a:p>
            <a:pPr lvl="1" eaLnBrk="1" hangingPunct="1"/>
            <a:r>
              <a:rPr lang="en-US" altLang="en-US"/>
              <a:t>Basketball example</a:t>
            </a:r>
          </a:p>
          <a:p>
            <a:pPr eaLnBrk="1" hangingPunct="1"/>
            <a:r>
              <a:rPr lang="en-US" altLang="en-US"/>
              <a:t>Intentions persist</a:t>
            </a:r>
          </a:p>
          <a:p>
            <a:pPr lvl="1" eaLnBrk="1" hangingPunct="1"/>
            <a:r>
              <a:rPr lang="en-US" altLang="en-US"/>
              <a:t>I will not give up without good reason</a:t>
            </a:r>
          </a:p>
          <a:p>
            <a:pPr lvl="1" eaLnBrk="1" hangingPunct="1"/>
            <a:r>
              <a:rPr lang="en-US" altLang="en-US"/>
              <a:t>Drop when its achieved, impossible or the reason for intention is no longer true.</a:t>
            </a:r>
          </a:p>
          <a:p>
            <a:pPr lvl="1" eaLnBrk="1" hangingPunct="1"/>
            <a:r>
              <a:rPr lang="en-US" altLang="en-US"/>
              <a:t>Academic example</a:t>
            </a:r>
          </a:p>
          <a:p>
            <a:pPr eaLnBrk="1" hangingPunct="1"/>
            <a:endParaRPr lang="en-US" altLang="en-US"/>
          </a:p>
        </p:txBody>
      </p:sp>
    </p:spTree>
    <p:extLst>
      <p:ext uri="{BB962C8B-B14F-4D97-AF65-F5344CB8AC3E}">
        <p14:creationId xmlns:p14="http://schemas.microsoft.com/office/powerpoint/2010/main" val="10637442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a:extLst>
              <a:ext uri="{FF2B5EF4-FFF2-40B4-BE49-F238E27FC236}">
                <a16:creationId xmlns:a16="http://schemas.microsoft.com/office/drawing/2014/main" id="{5388B180-FC6A-4061-B0DD-F95F7E8366A5}"/>
              </a:ext>
            </a:extLst>
          </p:cNvPr>
          <p:cNvSpPr>
            <a:spLocks noGrp="1" noChangeArrowheads="1"/>
          </p:cNvSpPr>
          <p:nvPr>
            <p:ph type="body" idx="1"/>
          </p:nvPr>
        </p:nvSpPr>
        <p:spPr>
          <a:xfrm>
            <a:off x="1905000" y="1447800"/>
            <a:ext cx="8610600" cy="4876800"/>
          </a:xfrm>
        </p:spPr>
        <p:txBody>
          <a:bodyPr/>
          <a:lstStyle/>
          <a:p>
            <a:pPr eaLnBrk="1" hangingPunct="1">
              <a:lnSpc>
                <a:spcPct val="90000"/>
              </a:lnSpc>
            </a:pPr>
            <a:r>
              <a:rPr lang="en-US" altLang="en-US"/>
              <a:t>Constrain future practical reasoning</a:t>
            </a:r>
          </a:p>
          <a:p>
            <a:pPr lvl="1" eaLnBrk="1" hangingPunct="1">
              <a:lnSpc>
                <a:spcPct val="90000"/>
              </a:lnSpc>
            </a:pPr>
            <a:r>
              <a:rPr lang="en-US" altLang="en-US"/>
              <a:t>If I hold an intention I will not entertain options that are inconsistent with that intention</a:t>
            </a:r>
          </a:p>
          <a:p>
            <a:pPr lvl="1" eaLnBrk="1" hangingPunct="1">
              <a:lnSpc>
                <a:spcPct val="90000"/>
              </a:lnSpc>
              <a:buFontTx/>
              <a:buNone/>
            </a:pPr>
            <a:endParaRPr lang="en-US" altLang="en-US"/>
          </a:p>
          <a:p>
            <a:pPr eaLnBrk="1" hangingPunct="1">
              <a:lnSpc>
                <a:spcPct val="90000"/>
              </a:lnSpc>
            </a:pPr>
            <a:r>
              <a:rPr lang="en-US" altLang="en-US"/>
              <a:t>Influence beliefs upon which future practical reasoning is based</a:t>
            </a:r>
          </a:p>
          <a:p>
            <a:pPr lvl="1" eaLnBrk="1" hangingPunct="1">
              <a:lnSpc>
                <a:spcPct val="90000"/>
              </a:lnSpc>
            </a:pPr>
            <a:r>
              <a:rPr lang="en-US" altLang="en-US"/>
              <a:t>If I adopt an intention, then I can plan for the future on the assumption that I will achieve the intention.  For if I intend to achieve some state of affairs while simultaneously believing that I will not achieve it, then I am being irrational</a:t>
            </a:r>
          </a:p>
          <a:p>
            <a:pPr lvl="1" eaLnBrk="1" hangingPunct="1">
              <a:lnSpc>
                <a:spcPct val="90000"/>
              </a:lnSpc>
              <a:buFontTx/>
              <a:buNone/>
            </a:pPr>
            <a:endParaRPr lang="en-US" altLang="en-US"/>
          </a:p>
          <a:p>
            <a:pPr eaLnBrk="1" hangingPunct="1">
              <a:lnSpc>
                <a:spcPct val="90000"/>
              </a:lnSpc>
            </a:pPr>
            <a:endParaRPr lang="en-US" altLang="en-US"/>
          </a:p>
        </p:txBody>
      </p:sp>
      <p:sp>
        <p:nvSpPr>
          <p:cNvPr id="10243" name="Rectangle 4">
            <a:extLst>
              <a:ext uri="{FF2B5EF4-FFF2-40B4-BE49-F238E27FC236}">
                <a16:creationId xmlns:a16="http://schemas.microsoft.com/office/drawing/2014/main" id="{10F616E0-9039-45BC-820A-B58B61BC41F4}"/>
              </a:ext>
            </a:extLst>
          </p:cNvPr>
          <p:cNvSpPr>
            <a:spLocks noChangeArrowheads="1"/>
          </p:cNvSpPr>
          <p:nvPr/>
        </p:nvSpPr>
        <p:spPr bwMode="auto">
          <a:xfrm>
            <a:off x="1828800" y="152400"/>
            <a:ext cx="88392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r>
              <a:rPr lang="en-US" altLang="en-US" sz="4400">
                <a:solidFill>
                  <a:schemeClr val="tx2"/>
                </a:solidFill>
              </a:rPr>
              <a:t>Intentions in practical reasoning</a:t>
            </a:r>
          </a:p>
        </p:txBody>
      </p:sp>
    </p:spTree>
    <p:extLst>
      <p:ext uri="{BB962C8B-B14F-4D97-AF65-F5344CB8AC3E}">
        <p14:creationId xmlns:p14="http://schemas.microsoft.com/office/powerpoint/2010/main" val="32772364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1A1AED8-5717-463D-9124-D5AAEBE9AE78}"/>
              </a:ext>
            </a:extLst>
          </p:cNvPr>
          <p:cNvSpPr>
            <a:spLocks noGrp="1" noChangeArrowheads="1"/>
          </p:cNvSpPr>
          <p:nvPr>
            <p:ph type="title"/>
          </p:nvPr>
        </p:nvSpPr>
        <p:spPr>
          <a:xfrm>
            <a:off x="2209800" y="152400"/>
            <a:ext cx="7772400" cy="685800"/>
          </a:xfrm>
        </p:spPr>
        <p:txBody>
          <a:bodyPr>
            <a:normAutofit fontScale="90000"/>
          </a:bodyPr>
          <a:lstStyle/>
          <a:p>
            <a:pPr eaLnBrk="1" hangingPunct="1"/>
            <a:r>
              <a:rPr lang="en-US" altLang="en-US"/>
              <a:t>Agent control loop Version 1</a:t>
            </a:r>
            <a:endParaRPr lang="en-US" altLang="en-US" b="1"/>
          </a:p>
        </p:txBody>
      </p:sp>
      <p:sp>
        <p:nvSpPr>
          <p:cNvPr id="11267" name="Rectangle 3">
            <a:extLst>
              <a:ext uri="{FF2B5EF4-FFF2-40B4-BE49-F238E27FC236}">
                <a16:creationId xmlns:a16="http://schemas.microsoft.com/office/drawing/2014/main" id="{762EDE9B-EFF6-4ABE-9934-D0E775276E50}"/>
              </a:ext>
            </a:extLst>
          </p:cNvPr>
          <p:cNvSpPr>
            <a:spLocks noGrp="1" noChangeArrowheads="1"/>
          </p:cNvSpPr>
          <p:nvPr>
            <p:ph type="body" idx="1"/>
          </p:nvPr>
        </p:nvSpPr>
        <p:spPr>
          <a:xfrm>
            <a:off x="1752600" y="1295400"/>
            <a:ext cx="8686800" cy="4800600"/>
          </a:xfrm>
        </p:spPr>
        <p:txBody>
          <a:bodyPr/>
          <a:lstStyle/>
          <a:p>
            <a:pPr marL="609600" indent="-609600">
              <a:buNone/>
            </a:pPr>
            <a:endParaRPr lang="en-US" altLang="en-US" b="1"/>
          </a:p>
          <a:p>
            <a:pPr marL="609600" indent="-609600">
              <a:buFont typeface="Times" panose="02020603050405020304" pitchFamily="18" charset="0"/>
              <a:buAutoNum type="arabicPeriod"/>
            </a:pPr>
            <a:r>
              <a:rPr lang="en-US" altLang="en-US"/>
              <a:t>While true</a:t>
            </a:r>
          </a:p>
          <a:p>
            <a:pPr marL="609600" indent="-609600">
              <a:buFont typeface="Times" panose="02020603050405020304" pitchFamily="18" charset="0"/>
              <a:buAutoNum type="arabicPeriod" startAt="2"/>
            </a:pPr>
            <a:r>
              <a:rPr lang="en-US" altLang="en-US"/>
              <a:t>    Observe the world</a:t>
            </a:r>
          </a:p>
          <a:p>
            <a:pPr marL="609600" indent="-609600">
              <a:buFont typeface="Times" panose="02020603050405020304" pitchFamily="18" charset="0"/>
              <a:buAutoNum type="arabicPeriod" startAt="2"/>
            </a:pPr>
            <a:r>
              <a:rPr lang="en-US" altLang="en-US"/>
              <a:t>    Update internal world model</a:t>
            </a:r>
            <a:endParaRPr lang="en-US" altLang="en-US" i="1">
              <a:latin typeface="Arial" panose="020B0604020202020204" pitchFamily="34" charset="0"/>
            </a:endParaRPr>
          </a:p>
          <a:p>
            <a:pPr marL="609600" indent="-609600">
              <a:buFont typeface="Times" panose="02020603050405020304" pitchFamily="18" charset="0"/>
              <a:buAutoNum type="arabicPeriod" startAt="2"/>
            </a:pPr>
            <a:r>
              <a:rPr lang="en-US" altLang="en-US" i="1">
                <a:latin typeface="Arial" panose="020B0604020202020204" pitchFamily="34" charset="0"/>
              </a:rPr>
              <a:t>    Deliberate about what intention to achieve next</a:t>
            </a:r>
          </a:p>
          <a:p>
            <a:pPr marL="609600" indent="-609600">
              <a:buFont typeface="Times" panose="02020603050405020304" pitchFamily="18" charset="0"/>
              <a:buAutoNum type="arabicPeriod" startAt="2"/>
            </a:pPr>
            <a:r>
              <a:rPr lang="en-US" altLang="en-US" i="1">
                <a:latin typeface="Arial" panose="020B0604020202020204" pitchFamily="34" charset="0"/>
              </a:rPr>
              <a:t>    Use means end reasoning to get a plan for the</a:t>
            </a:r>
          </a:p>
          <a:p>
            <a:pPr marL="609600" indent="-609600">
              <a:buNone/>
            </a:pPr>
            <a:r>
              <a:rPr lang="en-US" altLang="en-US" i="1">
                <a:latin typeface="Arial" panose="020B0604020202020204" pitchFamily="34" charset="0"/>
              </a:rPr>
              <a:t>           intention</a:t>
            </a:r>
            <a:endParaRPr lang="en-US" altLang="en-US" i="1"/>
          </a:p>
          <a:p>
            <a:pPr marL="609600" indent="-609600">
              <a:buFont typeface="Times" panose="02020603050405020304" pitchFamily="18" charset="0"/>
              <a:buAutoNum type="arabicPeriod" startAt="2"/>
            </a:pPr>
            <a:r>
              <a:rPr lang="en-US" altLang="en-US"/>
              <a:t>     Execute plan</a:t>
            </a:r>
          </a:p>
          <a:p>
            <a:pPr marL="609600" indent="-609600">
              <a:buFont typeface="Times" panose="02020603050405020304" pitchFamily="18" charset="0"/>
              <a:buAutoNum type="arabicPeriod" startAt="2"/>
            </a:pPr>
            <a:r>
              <a:rPr lang="en-US" altLang="en-US"/>
              <a:t> End while</a:t>
            </a:r>
          </a:p>
          <a:p>
            <a:pPr marL="609600" indent="-609600">
              <a:buNone/>
            </a:pPr>
            <a:endParaRPr lang="en-US" altLang="en-US"/>
          </a:p>
        </p:txBody>
      </p:sp>
    </p:spTree>
    <p:extLst>
      <p:ext uri="{BB962C8B-B14F-4D97-AF65-F5344CB8AC3E}">
        <p14:creationId xmlns:p14="http://schemas.microsoft.com/office/powerpoint/2010/main" val="42264833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65FE6944-DD41-4830-B63E-21060B96CEB2}"/>
              </a:ext>
            </a:extLst>
          </p:cNvPr>
          <p:cNvSpPr>
            <a:spLocks noGrp="1" noChangeArrowheads="1"/>
          </p:cNvSpPr>
          <p:nvPr>
            <p:ph type="title"/>
          </p:nvPr>
        </p:nvSpPr>
        <p:spPr>
          <a:xfrm>
            <a:off x="2209800" y="228600"/>
            <a:ext cx="7772400" cy="914400"/>
          </a:xfrm>
        </p:spPr>
        <p:txBody>
          <a:bodyPr/>
          <a:lstStyle/>
          <a:p>
            <a:pPr eaLnBrk="1" hangingPunct="1"/>
            <a:r>
              <a:rPr lang="en-US" altLang="en-US"/>
              <a:t>Observe-Think-Act loop[2]</a:t>
            </a:r>
          </a:p>
        </p:txBody>
      </p:sp>
      <p:sp>
        <p:nvSpPr>
          <p:cNvPr id="12291" name="Rectangle 3">
            <a:extLst>
              <a:ext uri="{FF2B5EF4-FFF2-40B4-BE49-F238E27FC236}">
                <a16:creationId xmlns:a16="http://schemas.microsoft.com/office/drawing/2014/main" id="{D424DF99-F16C-4D85-BE45-6DAA57095FB8}"/>
              </a:ext>
            </a:extLst>
          </p:cNvPr>
          <p:cNvSpPr>
            <a:spLocks noGrp="1" noChangeArrowheads="1"/>
          </p:cNvSpPr>
          <p:nvPr>
            <p:ph type="body" idx="1"/>
          </p:nvPr>
        </p:nvSpPr>
        <p:spPr>
          <a:xfrm>
            <a:off x="2209800" y="1295400"/>
            <a:ext cx="7772400" cy="4800600"/>
          </a:xfrm>
        </p:spPr>
        <p:txBody>
          <a:bodyPr/>
          <a:lstStyle/>
          <a:p>
            <a:pPr eaLnBrk="1" hangingPunct="1">
              <a:buFontTx/>
              <a:buNone/>
            </a:pPr>
            <a:endParaRPr lang="en-US" altLang="en-US" sz="2400">
              <a:latin typeface="Helvetica" panose="020B0604020202020204" pitchFamily="34" charset="0"/>
            </a:endParaRPr>
          </a:p>
          <a:p>
            <a:pPr eaLnBrk="1" hangingPunct="1">
              <a:buFontTx/>
              <a:buNone/>
            </a:pPr>
            <a:r>
              <a:rPr lang="en-US" altLang="en-US" sz="2400">
                <a:latin typeface="Helvetica" panose="020B0604020202020204" pitchFamily="34" charset="0"/>
              </a:rPr>
              <a:t>1. observe the world; </a:t>
            </a:r>
          </a:p>
          <a:p>
            <a:pPr eaLnBrk="1" hangingPunct="1">
              <a:buFontTx/>
              <a:buNone/>
            </a:pPr>
            <a:r>
              <a:rPr lang="en-US" altLang="en-US" sz="2400">
                <a:latin typeface="Helvetica" panose="020B0604020202020204" pitchFamily="34" charset="0"/>
              </a:rPr>
              <a:t>2. interpret the observations (if needed):          </a:t>
            </a:r>
          </a:p>
          <a:p>
            <a:pPr eaLnBrk="1" hangingPunct="1">
              <a:buFontTx/>
              <a:buNone/>
            </a:pPr>
            <a:r>
              <a:rPr lang="en-US" altLang="en-US" sz="2400">
                <a:latin typeface="Helvetica" panose="020B0604020202020204" pitchFamily="34" charset="0"/>
              </a:rPr>
              <a:t>       diagnose (includes testing);  </a:t>
            </a:r>
          </a:p>
          <a:p>
            <a:pPr eaLnBrk="1" hangingPunct="1">
              <a:buFontTx/>
              <a:buNone/>
            </a:pPr>
            <a:r>
              <a:rPr lang="en-US" altLang="en-US" sz="2400">
                <a:latin typeface="Helvetica" panose="020B0604020202020204" pitchFamily="34" charset="0"/>
              </a:rPr>
              <a:t>       learn (includes testing); </a:t>
            </a:r>
          </a:p>
          <a:p>
            <a:pPr eaLnBrk="1" hangingPunct="1">
              <a:buFontTx/>
              <a:buNone/>
            </a:pPr>
            <a:r>
              <a:rPr lang="en-US" altLang="en-US" sz="2400">
                <a:latin typeface="Helvetica" panose="020B0604020202020204" pitchFamily="34" charset="0"/>
              </a:rPr>
              <a:t>3. select a goal; </a:t>
            </a:r>
          </a:p>
          <a:p>
            <a:pPr eaLnBrk="1" hangingPunct="1">
              <a:buFontTx/>
              <a:buNone/>
            </a:pPr>
            <a:r>
              <a:rPr lang="en-US" altLang="en-US" sz="2400">
                <a:latin typeface="Helvetica" panose="020B0604020202020204" pitchFamily="34" charset="0"/>
              </a:rPr>
              <a:t>4. plan; </a:t>
            </a:r>
          </a:p>
          <a:p>
            <a:pPr eaLnBrk="1" hangingPunct="1">
              <a:buFontTx/>
              <a:buNone/>
            </a:pPr>
            <a:r>
              <a:rPr lang="en-US" altLang="en-US" sz="2400">
                <a:latin typeface="Helvetica" panose="020B0604020202020204" pitchFamily="34" charset="0"/>
              </a:rPr>
              <a:t>5. execute part of the plan</a:t>
            </a:r>
            <a:r>
              <a:rPr lang="en-US" altLang="en-US">
                <a:latin typeface="Helvetica" panose="020B0604020202020204" pitchFamily="34" charset="0"/>
              </a:rPr>
              <a:t>.</a:t>
            </a:r>
          </a:p>
        </p:txBody>
      </p:sp>
    </p:spTree>
    <p:extLst>
      <p:ext uri="{BB962C8B-B14F-4D97-AF65-F5344CB8AC3E}">
        <p14:creationId xmlns:p14="http://schemas.microsoft.com/office/powerpoint/2010/main" val="35913400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F03519AA-AC5F-41D9-B023-FB38C81124AF}"/>
              </a:ext>
            </a:extLst>
          </p:cNvPr>
          <p:cNvSpPr>
            <a:spLocks noGrp="1" noChangeArrowheads="1"/>
          </p:cNvSpPr>
          <p:nvPr>
            <p:ph type="title"/>
          </p:nvPr>
        </p:nvSpPr>
        <p:spPr>
          <a:xfrm>
            <a:off x="2209800" y="152400"/>
            <a:ext cx="7772400" cy="990600"/>
          </a:xfrm>
        </p:spPr>
        <p:txBody>
          <a:bodyPr/>
          <a:lstStyle/>
          <a:p>
            <a:pPr eaLnBrk="1" hangingPunct="1"/>
            <a:r>
              <a:rPr lang="en-US" altLang="en-US"/>
              <a:t>Plans</a:t>
            </a:r>
          </a:p>
        </p:txBody>
      </p:sp>
      <p:sp>
        <p:nvSpPr>
          <p:cNvPr id="13315" name="Rectangle 3">
            <a:extLst>
              <a:ext uri="{FF2B5EF4-FFF2-40B4-BE49-F238E27FC236}">
                <a16:creationId xmlns:a16="http://schemas.microsoft.com/office/drawing/2014/main" id="{CC00C7D8-AE45-4445-97A7-A1D87B300AD7}"/>
              </a:ext>
            </a:extLst>
          </p:cNvPr>
          <p:cNvSpPr>
            <a:spLocks noGrp="1" noChangeArrowheads="1"/>
          </p:cNvSpPr>
          <p:nvPr>
            <p:ph type="body" idx="1"/>
          </p:nvPr>
        </p:nvSpPr>
        <p:spPr>
          <a:xfrm>
            <a:off x="2286000" y="1143000"/>
            <a:ext cx="7772400" cy="5257800"/>
          </a:xfrm>
        </p:spPr>
        <p:txBody>
          <a:bodyPr/>
          <a:lstStyle/>
          <a:p>
            <a:pPr eaLnBrk="1" hangingPunct="1"/>
            <a:r>
              <a:rPr lang="en-US" altLang="en-US"/>
              <a:t>Plans are recipes for achieving intentions</a:t>
            </a:r>
          </a:p>
          <a:p>
            <a:pPr eaLnBrk="1" hangingPunct="1"/>
            <a:r>
              <a:rPr lang="en-US" altLang="en-US"/>
              <a:t>A tuple of</a:t>
            </a:r>
          </a:p>
          <a:p>
            <a:pPr lvl="1" eaLnBrk="1" hangingPunct="1"/>
            <a:r>
              <a:rPr lang="en-US" altLang="en-US"/>
              <a:t>Pre conditions -- circumstances under which it is applicable</a:t>
            </a:r>
          </a:p>
          <a:p>
            <a:pPr lvl="1" eaLnBrk="1" hangingPunct="1"/>
            <a:r>
              <a:rPr lang="en-US" altLang="en-US"/>
              <a:t>Post condition -- defines what state of affairs the plan achieves</a:t>
            </a:r>
          </a:p>
          <a:p>
            <a:pPr lvl="1" eaLnBrk="1" hangingPunct="1"/>
            <a:r>
              <a:rPr lang="en-US" altLang="en-US"/>
              <a:t>Body -- a sequence of actions</a:t>
            </a:r>
          </a:p>
        </p:txBody>
      </p:sp>
    </p:spTree>
    <p:extLst>
      <p:ext uri="{BB962C8B-B14F-4D97-AF65-F5344CB8AC3E}">
        <p14:creationId xmlns:p14="http://schemas.microsoft.com/office/powerpoint/2010/main" val="4290665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8519A-BB1D-4889-920E-A9D1284B6F3D}"/>
              </a:ext>
            </a:extLst>
          </p:cNvPr>
          <p:cNvSpPr>
            <a:spLocks noGrp="1"/>
          </p:cNvSpPr>
          <p:nvPr>
            <p:ph type="title"/>
          </p:nvPr>
        </p:nvSpPr>
        <p:spPr/>
        <p:txBody>
          <a:bodyPr/>
          <a:lstStyle/>
          <a:p>
            <a:pPr algn="ctr"/>
            <a:r>
              <a:rPr lang="en-US" b="1" dirty="0"/>
              <a:t>Intelligent UAM Agents: UAS</a:t>
            </a:r>
          </a:p>
        </p:txBody>
      </p:sp>
      <p:sp>
        <p:nvSpPr>
          <p:cNvPr id="3" name="Content Placeholder 2">
            <a:extLst>
              <a:ext uri="{FF2B5EF4-FFF2-40B4-BE49-F238E27FC236}">
                <a16:creationId xmlns:a16="http://schemas.microsoft.com/office/drawing/2014/main" id="{928AA304-7E3E-487D-B0CD-75AD6F34D7E9}"/>
              </a:ext>
            </a:extLst>
          </p:cNvPr>
          <p:cNvSpPr>
            <a:spLocks noGrp="1"/>
          </p:cNvSpPr>
          <p:nvPr>
            <p:ph idx="1"/>
          </p:nvPr>
        </p:nvSpPr>
        <p:spPr>
          <a:xfrm>
            <a:off x="838200" y="1937919"/>
            <a:ext cx="10515600" cy="4351338"/>
          </a:xfrm>
        </p:spPr>
        <p:txBody>
          <a:bodyPr>
            <a:normAutofit/>
          </a:bodyPr>
          <a:lstStyle/>
          <a:p>
            <a:r>
              <a:rPr lang="en-US" dirty="0"/>
              <a:t>What does a UAS do?  What does it need to know?</a:t>
            </a:r>
          </a:p>
          <a:p>
            <a:pPr lvl="1"/>
            <a:r>
              <a:rPr lang="en-US" dirty="0"/>
              <a:t>USS</a:t>
            </a:r>
          </a:p>
          <a:p>
            <a:pPr lvl="1"/>
            <a:r>
              <a:rPr lang="en-US" dirty="0"/>
              <a:t>Other UAS?</a:t>
            </a:r>
          </a:p>
          <a:p>
            <a:pPr lvl="1"/>
            <a:r>
              <a:rPr lang="en-US" dirty="0"/>
              <a:t>Flights?</a:t>
            </a:r>
          </a:p>
          <a:p>
            <a:pPr lvl="1"/>
            <a:r>
              <a:rPr lang="en-US" dirty="0"/>
              <a:t>UAM Domain (extent, grid, etc.)?</a:t>
            </a:r>
          </a:p>
          <a:p>
            <a:pPr lvl="1"/>
            <a:r>
              <a:rPr lang="en-US" dirty="0"/>
              <a:t>Uses of Communication?</a:t>
            </a:r>
          </a:p>
          <a:p>
            <a:pPr lvl="1"/>
            <a:r>
              <a:rPr lang="en-US" dirty="0"/>
              <a:t>Emergencies?</a:t>
            </a:r>
          </a:p>
          <a:p>
            <a:pPr lvl="1"/>
            <a:r>
              <a:rPr lang="en-US" dirty="0"/>
              <a:t>Contingencies?</a:t>
            </a:r>
          </a:p>
          <a:p>
            <a:pPr lvl="1"/>
            <a:r>
              <a:rPr lang="en-US" dirty="0"/>
              <a:t>…</a:t>
            </a:r>
          </a:p>
        </p:txBody>
      </p:sp>
    </p:spTree>
    <p:extLst>
      <p:ext uri="{BB962C8B-B14F-4D97-AF65-F5344CB8AC3E}">
        <p14:creationId xmlns:p14="http://schemas.microsoft.com/office/powerpoint/2010/main" val="29371091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17D63E00-D664-40F8-A371-DEAE0DB055B0}"/>
              </a:ext>
            </a:extLst>
          </p:cNvPr>
          <p:cNvSpPr>
            <a:spLocks noGrp="1" noChangeArrowheads="1"/>
          </p:cNvSpPr>
          <p:nvPr>
            <p:ph type="title"/>
          </p:nvPr>
        </p:nvSpPr>
        <p:spPr>
          <a:xfrm>
            <a:off x="2209800" y="228600"/>
            <a:ext cx="7772400" cy="914400"/>
          </a:xfrm>
        </p:spPr>
        <p:txBody>
          <a:bodyPr/>
          <a:lstStyle/>
          <a:p>
            <a:pPr eaLnBrk="1" hangingPunct="1"/>
            <a:r>
              <a:rPr lang="en-US" altLang="en-US"/>
              <a:t>Agent control loop version 2</a:t>
            </a:r>
          </a:p>
        </p:txBody>
      </p:sp>
      <p:sp>
        <p:nvSpPr>
          <p:cNvPr id="14339" name="Rectangle 3">
            <a:extLst>
              <a:ext uri="{FF2B5EF4-FFF2-40B4-BE49-F238E27FC236}">
                <a16:creationId xmlns:a16="http://schemas.microsoft.com/office/drawing/2014/main" id="{F5645DD0-0AA4-4931-8FD5-2FF2872ED898}"/>
              </a:ext>
            </a:extLst>
          </p:cNvPr>
          <p:cNvSpPr>
            <a:spLocks noGrp="1" noChangeArrowheads="1"/>
          </p:cNvSpPr>
          <p:nvPr>
            <p:ph type="body" idx="1"/>
          </p:nvPr>
        </p:nvSpPr>
        <p:spPr>
          <a:xfrm>
            <a:off x="2209800" y="1295400"/>
            <a:ext cx="7772400" cy="4800600"/>
          </a:xfrm>
        </p:spPr>
        <p:txBody>
          <a:bodyPr/>
          <a:lstStyle/>
          <a:p>
            <a:pPr marL="609600" indent="-609600">
              <a:buFontTx/>
              <a:buAutoNum type="arabicPeriod"/>
            </a:pPr>
            <a:r>
              <a:rPr lang="en-US" altLang="en-US"/>
              <a:t>B := B0      // initial beliefs</a:t>
            </a:r>
          </a:p>
          <a:p>
            <a:pPr marL="609600" indent="-609600">
              <a:buFontTx/>
              <a:buAutoNum type="arabicPeriod"/>
            </a:pPr>
            <a:r>
              <a:rPr lang="en-US" altLang="en-US"/>
              <a:t>While true do</a:t>
            </a:r>
          </a:p>
          <a:p>
            <a:pPr marL="609600" indent="-609600">
              <a:buFontTx/>
              <a:buAutoNum type="arabicPeriod"/>
            </a:pPr>
            <a:r>
              <a:rPr lang="en-US" altLang="en-US"/>
              <a:t>    get next precept p</a:t>
            </a:r>
          </a:p>
          <a:p>
            <a:pPr marL="609600" indent="-609600">
              <a:buFontTx/>
              <a:buAutoNum type="arabicPeriod"/>
            </a:pPr>
            <a:r>
              <a:rPr lang="en-US" altLang="en-US"/>
              <a:t>    B := brf(B, p)   //belief revision function</a:t>
            </a:r>
          </a:p>
          <a:p>
            <a:pPr marL="609600" indent="-609600">
              <a:buFontTx/>
              <a:buAutoNum type="arabicPeriod"/>
            </a:pPr>
            <a:r>
              <a:rPr lang="en-US" altLang="en-US"/>
              <a:t>    I := deliberate(B)</a:t>
            </a:r>
          </a:p>
          <a:p>
            <a:pPr marL="609600" indent="-609600">
              <a:buFontTx/>
              <a:buAutoNum type="arabicPeriod"/>
            </a:pPr>
            <a:r>
              <a:rPr lang="en-US" altLang="en-US"/>
              <a:t>    Pi := plan(B,I)</a:t>
            </a:r>
          </a:p>
          <a:p>
            <a:pPr marL="609600" indent="-609600">
              <a:buFontTx/>
              <a:buAutoNum type="arabicPeriod"/>
            </a:pPr>
            <a:r>
              <a:rPr lang="en-US" altLang="en-US"/>
              <a:t>    execute(Pi)</a:t>
            </a:r>
          </a:p>
          <a:p>
            <a:pPr marL="609600" indent="-609600">
              <a:buFontTx/>
              <a:buAutoNum type="arabicPeriod"/>
            </a:pPr>
            <a:r>
              <a:rPr lang="en-US" altLang="en-US"/>
              <a:t>End while</a:t>
            </a:r>
          </a:p>
        </p:txBody>
      </p:sp>
    </p:spTree>
    <p:extLst>
      <p:ext uri="{BB962C8B-B14F-4D97-AF65-F5344CB8AC3E}">
        <p14:creationId xmlns:p14="http://schemas.microsoft.com/office/powerpoint/2010/main" val="10464046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15FC97A3-BE76-4A12-841E-1602145DF409}"/>
              </a:ext>
            </a:extLst>
          </p:cNvPr>
          <p:cNvSpPr>
            <a:spLocks noGrp="1" noChangeArrowheads="1"/>
          </p:cNvSpPr>
          <p:nvPr>
            <p:ph type="title"/>
          </p:nvPr>
        </p:nvSpPr>
        <p:spPr>
          <a:xfrm>
            <a:off x="2209800" y="152400"/>
            <a:ext cx="7772400" cy="838200"/>
          </a:xfrm>
        </p:spPr>
        <p:txBody>
          <a:bodyPr/>
          <a:lstStyle/>
          <a:p>
            <a:pPr eaLnBrk="1" hangingPunct="1"/>
            <a:r>
              <a:rPr lang="en-US" altLang="en-US"/>
              <a:t>The Deliberation Process</a:t>
            </a:r>
          </a:p>
        </p:txBody>
      </p:sp>
      <p:sp>
        <p:nvSpPr>
          <p:cNvPr id="15363" name="Rectangle 3">
            <a:extLst>
              <a:ext uri="{FF2B5EF4-FFF2-40B4-BE49-F238E27FC236}">
                <a16:creationId xmlns:a16="http://schemas.microsoft.com/office/drawing/2014/main" id="{14D455CA-6B98-4159-9C0E-E17535E58E00}"/>
              </a:ext>
            </a:extLst>
          </p:cNvPr>
          <p:cNvSpPr>
            <a:spLocks noGrp="1" noChangeArrowheads="1"/>
          </p:cNvSpPr>
          <p:nvPr>
            <p:ph type="body" idx="1"/>
          </p:nvPr>
        </p:nvSpPr>
        <p:spPr>
          <a:xfrm>
            <a:off x="2209800" y="1143000"/>
            <a:ext cx="7772400" cy="4953000"/>
          </a:xfrm>
        </p:spPr>
        <p:txBody>
          <a:bodyPr/>
          <a:lstStyle/>
          <a:p>
            <a:pPr eaLnBrk="1" hangingPunct="1"/>
            <a:r>
              <a:rPr lang="en-US" altLang="en-US"/>
              <a:t>Option generation</a:t>
            </a:r>
          </a:p>
          <a:p>
            <a:pPr lvl="1" eaLnBrk="1" hangingPunct="1"/>
            <a:r>
              <a:rPr lang="en-US" altLang="en-US"/>
              <a:t>Agent generates a set of possible alternatives</a:t>
            </a:r>
          </a:p>
          <a:p>
            <a:pPr eaLnBrk="1" hangingPunct="1"/>
            <a:r>
              <a:rPr lang="en-US" altLang="en-US"/>
              <a:t>Filtering</a:t>
            </a:r>
          </a:p>
          <a:p>
            <a:pPr lvl="1" eaLnBrk="1" hangingPunct="1"/>
            <a:r>
              <a:rPr lang="en-US" altLang="en-US"/>
              <a:t>Agent chooses between competing alternatives, and commits to achieving them</a:t>
            </a:r>
          </a:p>
          <a:p>
            <a:pPr lvl="1" eaLnBrk="1" hangingPunct="1"/>
            <a:endParaRPr lang="en-US" altLang="en-US"/>
          </a:p>
        </p:txBody>
      </p:sp>
    </p:spTree>
    <p:extLst>
      <p:ext uri="{BB962C8B-B14F-4D97-AF65-F5344CB8AC3E}">
        <p14:creationId xmlns:p14="http://schemas.microsoft.com/office/powerpoint/2010/main" val="2527372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9F88745-B4CD-40AD-BF26-2E61EB7D3C8B}"/>
              </a:ext>
            </a:extLst>
          </p:cNvPr>
          <p:cNvSpPr>
            <a:spLocks noGrp="1" noChangeArrowheads="1"/>
          </p:cNvSpPr>
          <p:nvPr>
            <p:ph type="title"/>
          </p:nvPr>
        </p:nvSpPr>
        <p:spPr>
          <a:xfrm>
            <a:off x="2209800" y="228600"/>
            <a:ext cx="7772400" cy="914400"/>
          </a:xfrm>
        </p:spPr>
        <p:txBody>
          <a:bodyPr/>
          <a:lstStyle/>
          <a:p>
            <a:pPr eaLnBrk="1" hangingPunct="1"/>
            <a:r>
              <a:rPr lang="en-US" altLang="en-US"/>
              <a:t>Agent control loop 3</a:t>
            </a:r>
          </a:p>
        </p:txBody>
      </p:sp>
      <p:sp>
        <p:nvSpPr>
          <p:cNvPr id="16387" name="Rectangle 3">
            <a:extLst>
              <a:ext uri="{FF2B5EF4-FFF2-40B4-BE49-F238E27FC236}">
                <a16:creationId xmlns:a16="http://schemas.microsoft.com/office/drawing/2014/main" id="{7F74A7A4-8E09-4E59-B472-9E68024FCAA4}"/>
              </a:ext>
            </a:extLst>
          </p:cNvPr>
          <p:cNvSpPr>
            <a:spLocks noGrp="1" noChangeArrowheads="1"/>
          </p:cNvSpPr>
          <p:nvPr>
            <p:ph type="body" idx="1"/>
          </p:nvPr>
        </p:nvSpPr>
        <p:spPr>
          <a:xfrm>
            <a:off x="2209800" y="1219200"/>
            <a:ext cx="7772400" cy="5334000"/>
          </a:xfrm>
        </p:spPr>
        <p:txBody>
          <a:bodyPr/>
          <a:lstStyle/>
          <a:p>
            <a:pPr marL="609600" indent="-609600">
              <a:buFontTx/>
              <a:buAutoNum type="arabicPeriod"/>
            </a:pPr>
            <a:r>
              <a:rPr lang="en-US" altLang="en-US"/>
              <a:t>B := B0     // initial beliefs  </a:t>
            </a:r>
          </a:p>
          <a:p>
            <a:pPr marL="609600" indent="-609600">
              <a:buFontTx/>
              <a:buAutoNum type="arabicPeriod"/>
            </a:pPr>
            <a:r>
              <a:rPr lang="en-US" altLang="en-US"/>
              <a:t>I := I0       // initial intentions</a:t>
            </a:r>
          </a:p>
          <a:p>
            <a:pPr marL="609600" indent="-609600">
              <a:buFontTx/>
              <a:buAutoNum type="arabicPeriod"/>
            </a:pPr>
            <a:r>
              <a:rPr lang="en-US" altLang="en-US"/>
              <a:t>While true do</a:t>
            </a:r>
          </a:p>
          <a:p>
            <a:pPr marL="609600" indent="-609600">
              <a:buFontTx/>
              <a:buAutoNum type="arabicPeriod"/>
            </a:pPr>
            <a:r>
              <a:rPr lang="en-US" altLang="en-US"/>
              <a:t>    get next precept p</a:t>
            </a:r>
          </a:p>
          <a:p>
            <a:pPr marL="609600" indent="-609600">
              <a:buFontTx/>
              <a:buAutoNum type="arabicPeriod"/>
            </a:pPr>
            <a:r>
              <a:rPr lang="en-US" altLang="en-US"/>
              <a:t>    B := brf(B, p)</a:t>
            </a:r>
            <a:endParaRPr lang="en-US" altLang="en-US" i="1"/>
          </a:p>
          <a:p>
            <a:pPr marL="609600" indent="-609600">
              <a:buFontTx/>
              <a:buAutoNum type="arabicPeriod"/>
            </a:pPr>
            <a:r>
              <a:rPr lang="en-US" altLang="en-US" i="1"/>
              <a:t>    </a:t>
            </a:r>
            <a:r>
              <a:rPr lang="en-US" altLang="en-US" b="1" i="1"/>
              <a:t>D := options(B,I)     // D - desires</a:t>
            </a:r>
          </a:p>
          <a:p>
            <a:pPr marL="609600" indent="-609600">
              <a:buFontTx/>
              <a:buAutoNum type="arabicPeriod"/>
            </a:pPr>
            <a:r>
              <a:rPr lang="en-US" altLang="en-US" b="1" i="1"/>
              <a:t>    I := filter(B)           // I - intentions</a:t>
            </a:r>
          </a:p>
          <a:p>
            <a:pPr marL="609600" indent="-609600">
              <a:buFontTx/>
              <a:buAutoNum type="arabicPeriod"/>
            </a:pPr>
            <a:r>
              <a:rPr lang="en-US" altLang="en-US"/>
              <a:t>    Pi := plan(B,I)</a:t>
            </a:r>
          </a:p>
          <a:p>
            <a:pPr marL="609600" indent="-609600">
              <a:buFontTx/>
              <a:buAutoNum type="arabicPeriod"/>
            </a:pPr>
            <a:r>
              <a:rPr lang="en-US" altLang="en-US"/>
              <a:t>    execute(Pi)</a:t>
            </a:r>
          </a:p>
          <a:p>
            <a:pPr marL="609600" indent="-609600">
              <a:buFontTx/>
              <a:buAutoNum type="arabicPeriod"/>
            </a:pPr>
            <a:r>
              <a:rPr lang="en-US" altLang="en-US"/>
              <a:t>End while</a:t>
            </a:r>
          </a:p>
        </p:txBody>
      </p:sp>
    </p:spTree>
    <p:extLst>
      <p:ext uri="{BB962C8B-B14F-4D97-AF65-F5344CB8AC3E}">
        <p14:creationId xmlns:p14="http://schemas.microsoft.com/office/powerpoint/2010/main" val="12514924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DA1B9B7-2AFD-448F-A2CB-509360F1952A}"/>
              </a:ext>
            </a:extLst>
          </p:cNvPr>
          <p:cNvSpPr>
            <a:spLocks noGrp="1" noChangeArrowheads="1"/>
          </p:cNvSpPr>
          <p:nvPr>
            <p:ph type="title"/>
          </p:nvPr>
        </p:nvSpPr>
        <p:spPr>
          <a:xfrm>
            <a:off x="2209800" y="152400"/>
            <a:ext cx="7772400" cy="762000"/>
          </a:xfrm>
        </p:spPr>
        <p:txBody>
          <a:bodyPr/>
          <a:lstStyle/>
          <a:p>
            <a:pPr eaLnBrk="1" hangingPunct="1"/>
            <a:r>
              <a:rPr lang="en-US" altLang="en-US"/>
              <a:t>Commitment to intentions</a:t>
            </a:r>
          </a:p>
        </p:txBody>
      </p:sp>
      <p:sp>
        <p:nvSpPr>
          <p:cNvPr id="17411" name="Rectangle 3">
            <a:extLst>
              <a:ext uri="{FF2B5EF4-FFF2-40B4-BE49-F238E27FC236}">
                <a16:creationId xmlns:a16="http://schemas.microsoft.com/office/drawing/2014/main" id="{32356B00-5164-435C-A892-9C22AC0F3FA8}"/>
              </a:ext>
            </a:extLst>
          </p:cNvPr>
          <p:cNvSpPr>
            <a:spLocks noGrp="1" noChangeArrowheads="1"/>
          </p:cNvSpPr>
          <p:nvPr>
            <p:ph type="body" idx="1"/>
          </p:nvPr>
        </p:nvSpPr>
        <p:spPr>
          <a:xfrm>
            <a:off x="2209800" y="1295400"/>
            <a:ext cx="7772400" cy="4800600"/>
          </a:xfrm>
        </p:spPr>
        <p:txBody>
          <a:bodyPr/>
          <a:lstStyle/>
          <a:p>
            <a:pPr eaLnBrk="1" hangingPunct="1"/>
            <a:r>
              <a:rPr lang="en-US" altLang="en-US"/>
              <a:t>An agent is committed to an intention</a:t>
            </a:r>
          </a:p>
          <a:p>
            <a:pPr eaLnBrk="1" hangingPunct="1"/>
            <a:r>
              <a:rPr lang="en-US" altLang="en-US"/>
              <a:t>How committed should an agent be?</a:t>
            </a:r>
          </a:p>
          <a:p>
            <a:pPr eaLnBrk="1" hangingPunct="1"/>
            <a:r>
              <a:rPr lang="en-US" altLang="en-US"/>
              <a:t>How long should it persist? </a:t>
            </a:r>
          </a:p>
          <a:p>
            <a:pPr eaLnBrk="1" hangingPunct="1"/>
            <a:r>
              <a:rPr lang="en-US" altLang="en-US"/>
              <a:t>Under what conditions should a intention vanish?</a:t>
            </a:r>
          </a:p>
          <a:p>
            <a:pPr eaLnBrk="1" hangingPunct="1"/>
            <a:r>
              <a:rPr lang="en-US" altLang="en-US" i="1"/>
              <a:t>Commitment strategy</a:t>
            </a:r>
            <a:r>
              <a:rPr lang="en-US" altLang="en-US"/>
              <a:t> is used to determine when and how to drop to drop intentions</a:t>
            </a:r>
          </a:p>
          <a:p>
            <a:pPr eaLnBrk="1" hangingPunct="1"/>
            <a:endParaRPr lang="en-US" altLang="en-US"/>
          </a:p>
        </p:txBody>
      </p:sp>
    </p:spTree>
    <p:extLst>
      <p:ext uri="{BB962C8B-B14F-4D97-AF65-F5344CB8AC3E}">
        <p14:creationId xmlns:p14="http://schemas.microsoft.com/office/powerpoint/2010/main" val="222765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19F7757E-005F-4750-AC4D-F4D00259F6BB}"/>
              </a:ext>
            </a:extLst>
          </p:cNvPr>
          <p:cNvSpPr>
            <a:spLocks noGrp="1" noChangeArrowheads="1"/>
          </p:cNvSpPr>
          <p:nvPr>
            <p:ph type="title"/>
          </p:nvPr>
        </p:nvSpPr>
        <p:spPr>
          <a:xfrm>
            <a:off x="2209800" y="228600"/>
            <a:ext cx="7772400" cy="685800"/>
          </a:xfrm>
        </p:spPr>
        <p:txBody>
          <a:bodyPr>
            <a:normAutofit fontScale="90000"/>
          </a:bodyPr>
          <a:lstStyle/>
          <a:p>
            <a:pPr eaLnBrk="1" hangingPunct="1"/>
            <a:r>
              <a:rPr lang="en-US" altLang="en-US"/>
              <a:t>Commitment Strategies</a:t>
            </a:r>
          </a:p>
        </p:txBody>
      </p:sp>
      <p:sp>
        <p:nvSpPr>
          <p:cNvPr id="18435" name="Rectangle 3">
            <a:extLst>
              <a:ext uri="{FF2B5EF4-FFF2-40B4-BE49-F238E27FC236}">
                <a16:creationId xmlns:a16="http://schemas.microsoft.com/office/drawing/2014/main" id="{9EC81D61-CD9F-4C4D-8190-44797BB271DD}"/>
              </a:ext>
            </a:extLst>
          </p:cNvPr>
          <p:cNvSpPr>
            <a:spLocks noGrp="1" noChangeArrowheads="1"/>
          </p:cNvSpPr>
          <p:nvPr>
            <p:ph type="body" sz="half" idx="1"/>
          </p:nvPr>
        </p:nvSpPr>
        <p:spPr>
          <a:xfrm>
            <a:off x="1981200" y="1066800"/>
            <a:ext cx="4038600" cy="5029200"/>
          </a:xfrm>
        </p:spPr>
        <p:txBody>
          <a:bodyPr/>
          <a:lstStyle/>
          <a:p>
            <a:pPr eaLnBrk="1" hangingPunct="1">
              <a:buFontTx/>
              <a:buNone/>
            </a:pPr>
            <a:endParaRPr lang="en-US" altLang="en-US"/>
          </a:p>
          <a:p>
            <a:pPr eaLnBrk="1" hangingPunct="1"/>
            <a:endParaRPr lang="en-US" altLang="en-US"/>
          </a:p>
          <a:p>
            <a:pPr eaLnBrk="1" hangingPunct="1"/>
            <a:r>
              <a:rPr lang="en-US" altLang="en-US"/>
              <a:t>Blind Commitment</a:t>
            </a:r>
          </a:p>
          <a:p>
            <a:pPr eaLnBrk="1" hangingPunct="1"/>
            <a:endParaRPr lang="en-US" altLang="en-US"/>
          </a:p>
          <a:p>
            <a:pPr eaLnBrk="1" hangingPunct="1"/>
            <a:r>
              <a:rPr lang="en-US" altLang="en-US"/>
              <a:t>Single minded</a:t>
            </a:r>
          </a:p>
          <a:p>
            <a:pPr eaLnBrk="1" hangingPunct="1"/>
            <a:endParaRPr lang="en-US" altLang="en-US"/>
          </a:p>
          <a:p>
            <a:pPr eaLnBrk="1" hangingPunct="1"/>
            <a:r>
              <a:rPr lang="en-US" altLang="en-US"/>
              <a:t>Open minded</a:t>
            </a:r>
          </a:p>
        </p:txBody>
      </p:sp>
      <p:sp>
        <p:nvSpPr>
          <p:cNvPr id="18436" name="Rectangle 4">
            <a:extLst>
              <a:ext uri="{FF2B5EF4-FFF2-40B4-BE49-F238E27FC236}">
                <a16:creationId xmlns:a16="http://schemas.microsoft.com/office/drawing/2014/main" id="{9DF9A41D-E285-43CC-BC47-84580F800547}"/>
              </a:ext>
            </a:extLst>
          </p:cNvPr>
          <p:cNvSpPr>
            <a:spLocks noGrp="1" noChangeArrowheads="1"/>
          </p:cNvSpPr>
          <p:nvPr>
            <p:ph type="body" sz="half" idx="2"/>
          </p:nvPr>
        </p:nvSpPr>
        <p:spPr>
          <a:xfrm>
            <a:off x="6172200" y="1066800"/>
            <a:ext cx="4114800" cy="5029200"/>
          </a:xfrm>
        </p:spPr>
        <p:txBody>
          <a:bodyPr/>
          <a:lstStyle/>
          <a:p>
            <a:pPr eaLnBrk="1" hangingPunct="1">
              <a:buFontTx/>
              <a:buNone/>
            </a:pPr>
            <a:r>
              <a:rPr lang="en-US" altLang="en-US"/>
              <a:t>Maintain </a:t>
            </a:r>
          </a:p>
          <a:p>
            <a:pPr eaLnBrk="1" hangingPunct="1">
              <a:buFontTx/>
              <a:buNone/>
            </a:pPr>
            <a:endParaRPr lang="en-US" altLang="en-US"/>
          </a:p>
          <a:p>
            <a:pPr eaLnBrk="1" hangingPunct="1"/>
            <a:r>
              <a:rPr lang="en-US" altLang="en-US"/>
              <a:t>Until intention has been achieved</a:t>
            </a:r>
          </a:p>
          <a:p>
            <a:pPr eaLnBrk="1" hangingPunct="1"/>
            <a:r>
              <a:rPr lang="en-US" altLang="en-US"/>
              <a:t>Until Intention achieved</a:t>
            </a:r>
          </a:p>
          <a:p>
            <a:pPr eaLnBrk="1" hangingPunct="1">
              <a:buFontTx/>
              <a:buNone/>
            </a:pPr>
            <a:r>
              <a:rPr lang="en-US" altLang="en-US"/>
              <a:t>    or no longer possible</a:t>
            </a:r>
          </a:p>
          <a:p>
            <a:pPr eaLnBrk="1" hangingPunct="1"/>
            <a:r>
              <a:rPr lang="en-US" altLang="en-US"/>
              <a:t>While believed possible</a:t>
            </a:r>
          </a:p>
        </p:txBody>
      </p:sp>
    </p:spTree>
    <p:extLst>
      <p:ext uri="{BB962C8B-B14F-4D97-AF65-F5344CB8AC3E}">
        <p14:creationId xmlns:p14="http://schemas.microsoft.com/office/powerpoint/2010/main" val="9522670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37AEBEBA-6DD0-4FD7-B1F7-914E3B09B986}"/>
              </a:ext>
            </a:extLst>
          </p:cNvPr>
          <p:cNvSpPr>
            <a:spLocks noGrp="1" noChangeArrowheads="1"/>
          </p:cNvSpPr>
          <p:nvPr>
            <p:ph type="title"/>
          </p:nvPr>
        </p:nvSpPr>
        <p:spPr>
          <a:xfrm>
            <a:off x="1676400" y="0"/>
            <a:ext cx="8686800" cy="609600"/>
          </a:xfrm>
        </p:spPr>
        <p:txBody>
          <a:bodyPr/>
          <a:lstStyle/>
          <a:p>
            <a:pPr eaLnBrk="1" hangingPunct="1"/>
            <a:r>
              <a:rPr lang="en-US" altLang="en-US" sz="3200"/>
              <a:t>Agent control loop 4 -- introduce reactivity, replan</a:t>
            </a:r>
            <a:endParaRPr lang="en-US" altLang="en-US"/>
          </a:p>
        </p:txBody>
      </p:sp>
      <p:sp>
        <p:nvSpPr>
          <p:cNvPr id="19459" name="Rectangle 3">
            <a:extLst>
              <a:ext uri="{FF2B5EF4-FFF2-40B4-BE49-F238E27FC236}">
                <a16:creationId xmlns:a16="http://schemas.microsoft.com/office/drawing/2014/main" id="{83452407-6921-494A-81A8-5CA7602CEEB9}"/>
              </a:ext>
            </a:extLst>
          </p:cNvPr>
          <p:cNvSpPr>
            <a:spLocks noGrp="1" noChangeArrowheads="1"/>
          </p:cNvSpPr>
          <p:nvPr>
            <p:ph type="body" idx="1"/>
          </p:nvPr>
        </p:nvSpPr>
        <p:spPr>
          <a:xfrm>
            <a:off x="2209800" y="609600"/>
            <a:ext cx="7772400" cy="5486400"/>
          </a:xfrm>
        </p:spPr>
        <p:txBody>
          <a:bodyPr>
            <a:normAutofit fontScale="77500" lnSpcReduction="20000"/>
          </a:bodyPr>
          <a:lstStyle/>
          <a:p>
            <a:pPr marL="609600" indent="-609600">
              <a:buFontTx/>
              <a:buAutoNum type="arabicPeriod"/>
            </a:pPr>
            <a:r>
              <a:rPr lang="en-US" altLang="en-US" sz="2000"/>
              <a:t>B := B0     I := I0  // initial beliefs and intentions   </a:t>
            </a:r>
          </a:p>
          <a:p>
            <a:pPr marL="609600" indent="-609600">
              <a:buFontTx/>
              <a:buAutoNum type="arabicPeriod"/>
            </a:pPr>
            <a:r>
              <a:rPr lang="en-US" altLang="en-US" sz="2000"/>
              <a:t>While true do</a:t>
            </a:r>
          </a:p>
          <a:p>
            <a:pPr marL="609600" indent="-609600">
              <a:buFontTx/>
              <a:buAutoNum type="arabicPeriod"/>
            </a:pPr>
            <a:r>
              <a:rPr lang="en-US" altLang="en-US" sz="2000"/>
              <a:t>      get next precept p</a:t>
            </a:r>
          </a:p>
          <a:p>
            <a:pPr marL="609600" indent="-609600">
              <a:buFontTx/>
              <a:buAutoNum type="arabicPeriod"/>
            </a:pPr>
            <a:r>
              <a:rPr lang="en-US" altLang="en-US" sz="2000"/>
              <a:t>      B := brf(B, p)</a:t>
            </a:r>
          </a:p>
          <a:p>
            <a:pPr marL="609600" indent="-609600">
              <a:buFontTx/>
              <a:buAutoNum type="arabicPeriod"/>
            </a:pPr>
            <a:r>
              <a:rPr lang="en-US" altLang="en-US" sz="2000"/>
              <a:t>      D := options(B,I)</a:t>
            </a:r>
          </a:p>
          <a:p>
            <a:pPr marL="609600" indent="-609600">
              <a:buFontTx/>
              <a:buAutoNum type="arabicPeriod"/>
            </a:pPr>
            <a:r>
              <a:rPr lang="en-US" altLang="en-US" sz="2000"/>
              <a:t>      I := filter(B)</a:t>
            </a:r>
          </a:p>
          <a:p>
            <a:pPr marL="609600" indent="-609600">
              <a:buFontTx/>
              <a:buAutoNum type="arabicPeriod"/>
            </a:pPr>
            <a:r>
              <a:rPr lang="en-US" altLang="en-US" sz="2000"/>
              <a:t>      Pi := plan(B,I)</a:t>
            </a:r>
            <a:endParaRPr lang="en-US" altLang="en-US" sz="2000" b="1"/>
          </a:p>
          <a:p>
            <a:pPr marL="609600" indent="-609600">
              <a:buFontTx/>
              <a:buAutoNum type="arabicPeriod"/>
            </a:pPr>
            <a:r>
              <a:rPr lang="en-US" altLang="en-US" sz="2000" b="1"/>
              <a:t>     While not empty(Pi) do</a:t>
            </a:r>
          </a:p>
          <a:p>
            <a:pPr marL="609600" indent="-609600">
              <a:buFontTx/>
              <a:buAutoNum type="arabicPeriod"/>
            </a:pPr>
            <a:r>
              <a:rPr lang="en-US" altLang="en-US" sz="2000" b="1"/>
              <a:t>          a := hd(Pi)</a:t>
            </a:r>
          </a:p>
          <a:p>
            <a:pPr marL="609600" indent="-609600">
              <a:buFontTx/>
              <a:buAutoNum type="arabicPeriod"/>
            </a:pPr>
            <a:r>
              <a:rPr lang="en-US" altLang="en-US" sz="2000" b="1"/>
              <a:t>          execute(a)</a:t>
            </a:r>
          </a:p>
          <a:p>
            <a:pPr marL="609600" indent="-609600">
              <a:buFontTx/>
              <a:buAutoNum type="arabicPeriod"/>
            </a:pPr>
            <a:r>
              <a:rPr lang="en-US" altLang="en-US" sz="2000" b="1"/>
              <a:t>          Pi = tail(Pi)</a:t>
            </a:r>
          </a:p>
          <a:p>
            <a:pPr marL="609600" indent="-609600">
              <a:buFontTx/>
              <a:buAutoNum type="arabicPeriod"/>
            </a:pPr>
            <a:r>
              <a:rPr lang="en-US" altLang="en-US" sz="2000" b="1"/>
              <a:t>          get next precept p</a:t>
            </a:r>
          </a:p>
          <a:p>
            <a:pPr marL="609600" indent="-609600">
              <a:buFontTx/>
              <a:buAutoNum type="arabicPeriod"/>
            </a:pPr>
            <a:r>
              <a:rPr lang="en-US" altLang="en-US" sz="2000" b="1"/>
              <a:t>          B := brf(B,p)</a:t>
            </a:r>
          </a:p>
          <a:p>
            <a:pPr marL="609600" indent="-609600">
              <a:buFontTx/>
              <a:buAutoNum type="arabicPeriod"/>
            </a:pPr>
            <a:r>
              <a:rPr lang="en-US" altLang="en-US" sz="2000" b="1"/>
              <a:t>          if not sound(Pi, I, B) then</a:t>
            </a:r>
          </a:p>
          <a:p>
            <a:pPr marL="609600" indent="-609600">
              <a:buFontTx/>
              <a:buAutoNum type="arabicPeriod"/>
            </a:pPr>
            <a:r>
              <a:rPr lang="en-US" altLang="en-US" sz="2000" b="1"/>
              <a:t>               Pi := plan(B,I)</a:t>
            </a:r>
          </a:p>
          <a:p>
            <a:pPr marL="609600" indent="-609600">
              <a:buFontTx/>
              <a:buAutoNum type="arabicPeriod"/>
            </a:pPr>
            <a:r>
              <a:rPr lang="en-US" altLang="en-US" sz="2000" b="1"/>
              <a:t>          end if</a:t>
            </a:r>
          </a:p>
          <a:p>
            <a:pPr marL="609600" indent="-609600">
              <a:buFontTx/>
              <a:buAutoNum type="arabicPeriod"/>
            </a:pPr>
            <a:r>
              <a:rPr lang="en-US" altLang="en-US" sz="2000"/>
              <a:t>      End while</a:t>
            </a:r>
          </a:p>
          <a:p>
            <a:pPr marL="609600" indent="-609600">
              <a:buFontTx/>
              <a:buAutoNum type="arabicPeriod"/>
            </a:pPr>
            <a:r>
              <a:rPr lang="en-US" altLang="en-US" sz="2000"/>
              <a:t>End while</a:t>
            </a:r>
          </a:p>
          <a:p>
            <a:pPr marL="609600" indent="-609600"/>
            <a:endParaRPr lang="en-US" altLang="en-US"/>
          </a:p>
        </p:txBody>
      </p:sp>
    </p:spTree>
    <p:extLst>
      <p:ext uri="{BB962C8B-B14F-4D97-AF65-F5344CB8AC3E}">
        <p14:creationId xmlns:p14="http://schemas.microsoft.com/office/powerpoint/2010/main" val="20891650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515E7F77-FC0C-459F-882F-792E905F70C6}"/>
              </a:ext>
            </a:extLst>
          </p:cNvPr>
          <p:cNvSpPr>
            <a:spLocks noGrp="1" noChangeArrowheads="1"/>
          </p:cNvSpPr>
          <p:nvPr>
            <p:ph type="title"/>
          </p:nvPr>
        </p:nvSpPr>
        <p:spPr>
          <a:xfrm>
            <a:off x="2209800" y="0"/>
            <a:ext cx="7772400" cy="685800"/>
          </a:xfrm>
        </p:spPr>
        <p:txBody>
          <a:bodyPr/>
          <a:lstStyle/>
          <a:p>
            <a:pPr eaLnBrk="1" hangingPunct="1"/>
            <a:r>
              <a:rPr lang="en-US" altLang="en-US" sz="2800"/>
              <a:t>Agent Control loop 5 --  can drop intentions</a:t>
            </a:r>
            <a:endParaRPr lang="en-US" altLang="en-US"/>
          </a:p>
        </p:txBody>
      </p:sp>
      <p:sp>
        <p:nvSpPr>
          <p:cNvPr id="20483" name="Rectangle 3">
            <a:extLst>
              <a:ext uri="{FF2B5EF4-FFF2-40B4-BE49-F238E27FC236}">
                <a16:creationId xmlns:a16="http://schemas.microsoft.com/office/drawing/2014/main" id="{81CD024B-1B0C-4FA4-8002-0B395E4B2533}"/>
              </a:ext>
            </a:extLst>
          </p:cNvPr>
          <p:cNvSpPr>
            <a:spLocks noGrp="1" noChangeArrowheads="1"/>
          </p:cNvSpPr>
          <p:nvPr>
            <p:ph type="body" idx="1"/>
          </p:nvPr>
        </p:nvSpPr>
        <p:spPr>
          <a:xfrm>
            <a:off x="2209800" y="762000"/>
            <a:ext cx="7924800" cy="5334000"/>
          </a:xfrm>
        </p:spPr>
        <p:txBody>
          <a:bodyPr>
            <a:normAutofit fontScale="77500" lnSpcReduction="20000"/>
          </a:bodyPr>
          <a:lstStyle/>
          <a:p>
            <a:pPr marL="609600" indent="-609600">
              <a:buFontTx/>
              <a:buAutoNum type="arabicPeriod"/>
            </a:pPr>
            <a:r>
              <a:rPr lang="en-US" altLang="en-US" sz="2000"/>
              <a:t>B := B0     I := I0  // initial beliefs and intentions   </a:t>
            </a:r>
          </a:p>
          <a:p>
            <a:pPr marL="609600" indent="-609600">
              <a:buFontTx/>
              <a:buAutoNum type="arabicPeriod"/>
            </a:pPr>
            <a:r>
              <a:rPr lang="en-US" altLang="en-US" sz="2000"/>
              <a:t>While true do</a:t>
            </a:r>
          </a:p>
          <a:p>
            <a:pPr marL="609600" indent="-609600">
              <a:buFontTx/>
              <a:buAutoNum type="arabicPeriod"/>
            </a:pPr>
            <a:r>
              <a:rPr lang="en-US" altLang="en-US" sz="2000"/>
              <a:t>      get next precept p</a:t>
            </a:r>
          </a:p>
          <a:p>
            <a:pPr marL="609600" indent="-609600">
              <a:buFontTx/>
              <a:buAutoNum type="arabicPeriod"/>
            </a:pPr>
            <a:r>
              <a:rPr lang="en-US" altLang="en-US" sz="2000"/>
              <a:t>      B := brf(B, p)</a:t>
            </a:r>
          </a:p>
          <a:p>
            <a:pPr marL="609600" indent="-609600">
              <a:buFontTx/>
              <a:buAutoNum type="arabicPeriod"/>
            </a:pPr>
            <a:r>
              <a:rPr lang="en-US" altLang="en-US" sz="2000"/>
              <a:t>      D := options(B,I)</a:t>
            </a:r>
          </a:p>
          <a:p>
            <a:pPr marL="609600" indent="-609600">
              <a:buFontTx/>
              <a:buAutoNum type="arabicPeriod"/>
            </a:pPr>
            <a:r>
              <a:rPr lang="en-US" altLang="en-US" sz="2000"/>
              <a:t>      I := filter(B)</a:t>
            </a:r>
          </a:p>
          <a:p>
            <a:pPr marL="609600" indent="-609600">
              <a:buFontTx/>
              <a:buAutoNum type="arabicPeriod"/>
            </a:pPr>
            <a:r>
              <a:rPr lang="en-US" altLang="en-US" sz="2000"/>
              <a:t>      Pi := plan(B,I)</a:t>
            </a:r>
          </a:p>
          <a:p>
            <a:pPr marL="609600" indent="-609600">
              <a:buFontTx/>
              <a:buAutoNum type="arabicPeriod"/>
            </a:pPr>
            <a:r>
              <a:rPr lang="en-US" altLang="en-US" sz="2000"/>
              <a:t>     </a:t>
            </a:r>
            <a:r>
              <a:rPr lang="en-US" altLang="en-US" sz="2000" b="1"/>
              <a:t>While not (empty(Pi) or succeeded(I,B) or impossible(I,B)) do</a:t>
            </a:r>
          </a:p>
          <a:p>
            <a:pPr marL="609600" indent="-609600">
              <a:buFontTx/>
              <a:buAutoNum type="arabicPeriod"/>
            </a:pPr>
            <a:r>
              <a:rPr lang="en-US" altLang="en-US" sz="2000"/>
              <a:t>          a := hd(Pi)</a:t>
            </a:r>
          </a:p>
          <a:p>
            <a:pPr marL="609600" indent="-609600">
              <a:buFontTx/>
              <a:buAutoNum type="arabicPeriod"/>
            </a:pPr>
            <a:r>
              <a:rPr lang="en-US" altLang="en-US" sz="2000"/>
              <a:t>          execute(a)</a:t>
            </a:r>
          </a:p>
          <a:p>
            <a:pPr marL="609600" indent="-609600">
              <a:buFontTx/>
              <a:buAutoNum type="arabicPeriod"/>
            </a:pPr>
            <a:r>
              <a:rPr lang="en-US" altLang="en-US" sz="2000"/>
              <a:t>          Pi = tail(Pi)</a:t>
            </a:r>
          </a:p>
          <a:p>
            <a:pPr marL="609600" indent="-609600">
              <a:buFontTx/>
              <a:buAutoNum type="arabicPeriod"/>
            </a:pPr>
            <a:r>
              <a:rPr lang="en-US" altLang="en-US" sz="2000"/>
              <a:t>          get next precept p</a:t>
            </a:r>
          </a:p>
          <a:p>
            <a:pPr marL="609600" indent="-609600">
              <a:buFontTx/>
              <a:buAutoNum type="arabicPeriod"/>
            </a:pPr>
            <a:r>
              <a:rPr lang="en-US" altLang="en-US" sz="2000"/>
              <a:t>          B := brf(B,p)</a:t>
            </a:r>
          </a:p>
          <a:p>
            <a:pPr marL="609600" indent="-609600">
              <a:buFontTx/>
              <a:buAutoNum type="arabicPeriod"/>
            </a:pPr>
            <a:r>
              <a:rPr lang="en-US" altLang="en-US" sz="2000"/>
              <a:t>          if not sound(Pi, I, B) then</a:t>
            </a:r>
          </a:p>
          <a:p>
            <a:pPr marL="609600" indent="-609600">
              <a:buFontTx/>
              <a:buAutoNum type="arabicPeriod"/>
            </a:pPr>
            <a:r>
              <a:rPr lang="en-US" altLang="en-US" sz="2000"/>
              <a:t>               Pi := plan(B,I)</a:t>
            </a:r>
          </a:p>
          <a:p>
            <a:pPr marL="609600" indent="-609600">
              <a:buFontTx/>
              <a:buAutoNum type="arabicPeriod"/>
            </a:pPr>
            <a:r>
              <a:rPr lang="en-US" altLang="en-US" sz="2000"/>
              <a:t>          end if</a:t>
            </a:r>
          </a:p>
          <a:p>
            <a:pPr marL="609600" indent="-609600">
              <a:buFontTx/>
              <a:buAutoNum type="arabicPeriod"/>
            </a:pPr>
            <a:r>
              <a:rPr lang="en-US" altLang="en-US" sz="2000"/>
              <a:t>      End while</a:t>
            </a:r>
          </a:p>
          <a:p>
            <a:pPr marL="609600" indent="-609600">
              <a:buFontTx/>
              <a:buAutoNum type="arabicPeriod"/>
            </a:pPr>
            <a:r>
              <a:rPr lang="en-US" altLang="en-US" sz="2000"/>
              <a:t>End while</a:t>
            </a:r>
            <a:endParaRPr lang="en-US" altLang="en-US"/>
          </a:p>
        </p:txBody>
      </p:sp>
    </p:spTree>
    <p:extLst>
      <p:ext uri="{BB962C8B-B14F-4D97-AF65-F5344CB8AC3E}">
        <p14:creationId xmlns:p14="http://schemas.microsoft.com/office/powerpoint/2010/main" val="33138955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a:extLst>
              <a:ext uri="{FF2B5EF4-FFF2-40B4-BE49-F238E27FC236}">
                <a16:creationId xmlns:a16="http://schemas.microsoft.com/office/drawing/2014/main" id="{5F829552-76E5-4335-AA14-9FBD7CAF400D}"/>
              </a:ext>
            </a:extLst>
          </p:cNvPr>
          <p:cNvSpPr>
            <a:spLocks noGrp="1" noChangeArrowheads="1"/>
          </p:cNvSpPr>
          <p:nvPr>
            <p:ph type="title"/>
          </p:nvPr>
        </p:nvSpPr>
        <p:spPr>
          <a:xfrm>
            <a:off x="2209800" y="152400"/>
            <a:ext cx="7772400" cy="914400"/>
          </a:xfrm>
        </p:spPr>
        <p:txBody>
          <a:bodyPr/>
          <a:lstStyle/>
          <a:p>
            <a:pPr eaLnBrk="1" hangingPunct="1"/>
            <a:r>
              <a:rPr lang="en-US" altLang="en-US"/>
              <a:t>Commitment to means and ends</a:t>
            </a:r>
          </a:p>
        </p:txBody>
      </p:sp>
      <p:sp>
        <p:nvSpPr>
          <p:cNvPr id="21507" name="Rectangle 1027">
            <a:extLst>
              <a:ext uri="{FF2B5EF4-FFF2-40B4-BE49-F238E27FC236}">
                <a16:creationId xmlns:a16="http://schemas.microsoft.com/office/drawing/2014/main" id="{4C8B276E-357E-4B94-ABE5-CBC7CD1C2D04}"/>
              </a:ext>
            </a:extLst>
          </p:cNvPr>
          <p:cNvSpPr>
            <a:spLocks noGrp="1" noChangeArrowheads="1"/>
          </p:cNvSpPr>
          <p:nvPr>
            <p:ph type="body" idx="1"/>
          </p:nvPr>
        </p:nvSpPr>
        <p:spPr>
          <a:xfrm>
            <a:off x="1905000" y="1295400"/>
            <a:ext cx="8305800" cy="4800600"/>
          </a:xfrm>
        </p:spPr>
        <p:txBody>
          <a:bodyPr/>
          <a:lstStyle/>
          <a:p>
            <a:pPr eaLnBrk="1" hangingPunct="1"/>
            <a:r>
              <a:rPr lang="en-US" altLang="en-US"/>
              <a:t>Intentions -- ends            Plan -- means</a:t>
            </a:r>
          </a:p>
          <a:p>
            <a:pPr eaLnBrk="1" hangingPunct="1"/>
            <a:endParaRPr lang="en-US" altLang="en-US"/>
          </a:p>
          <a:p>
            <a:pPr eaLnBrk="1" hangingPunct="1"/>
            <a:r>
              <a:rPr lang="en-US" altLang="en-US"/>
              <a:t>Replan if plan is no longer sound given beliefs</a:t>
            </a:r>
          </a:p>
          <a:p>
            <a:pPr eaLnBrk="1" hangingPunct="1"/>
            <a:r>
              <a:rPr lang="en-US" altLang="en-US"/>
              <a:t>Beliefs are updated after execution each action</a:t>
            </a:r>
          </a:p>
          <a:p>
            <a:pPr eaLnBrk="1" hangingPunct="1"/>
            <a:endParaRPr lang="en-US" altLang="en-US"/>
          </a:p>
          <a:p>
            <a:pPr eaLnBrk="1" hangingPunct="1"/>
            <a:r>
              <a:rPr lang="en-US" altLang="en-US"/>
              <a:t>Reconsiders plan after each iteration but does not reconsider intentions </a:t>
            </a:r>
          </a:p>
        </p:txBody>
      </p:sp>
    </p:spTree>
    <p:extLst>
      <p:ext uri="{BB962C8B-B14F-4D97-AF65-F5344CB8AC3E}">
        <p14:creationId xmlns:p14="http://schemas.microsoft.com/office/powerpoint/2010/main" val="8924108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12DAE0FF-4948-43C5-B463-0D5060522EEA}"/>
              </a:ext>
            </a:extLst>
          </p:cNvPr>
          <p:cNvSpPr>
            <a:spLocks noGrp="1" noChangeArrowheads="1"/>
          </p:cNvSpPr>
          <p:nvPr>
            <p:ph type="title"/>
          </p:nvPr>
        </p:nvSpPr>
        <p:spPr>
          <a:xfrm>
            <a:off x="2209800" y="228600"/>
            <a:ext cx="7772400" cy="914400"/>
          </a:xfrm>
        </p:spPr>
        <p:txBody>
          <a:bodyPr/>
          <a:lstStyle/>
          <a:p>
            <a:pPr eaLnBrk="1" hangingPunct="1"/>
            <a:r>
              <a:rPr lang="en-US" altLang="en-US"/>
              <a:t>Intention Reconsideration</a:t>
            </a:r>
          </a:p>
        </p:txBody>
      </p:sp>
      <p:sp>
        <p:nvSpPr>
          <p:cNvPr id="22531" name="Rectangle 3">
            <a:extLst>
              <a:ext uri="{FF2B5EF4-FFF2-40B4-BE49-F238E27FC236}">
                <a16:creationId xmlns:a16="http://schemas.microsoft.com/office/drawing/2014/main" id="{F8CB8047-E70F-4EB5-B3AC-397582B433BE}"/>
              </a:ext>
            </a:extLst>
          </p:cNvPr>
          <p:cNvSpPr>
            <a:spLocks noGrp="1" noChangeArrowheads="1"/>
          </p:cNvSpPr>
          <p:nvPr>
            <p:ph type="body" idx="1"/>
          </p:nvPr>
        </p:nvSpPr>
        <p:spPr>
          <a:xfrm>
            <a:off x="1905000" y="1219200"/>
            <a:ext cx="8077200" cy="4876800"/>
          </a:xfrm>
        </p:spPr>
        <p:txBody>
          <a:bodyPr/>
          <a:lstStyle/>
          <a:p>
            <a:pPr eaLnBrk="1" hangingPunct="1"/>
            <a:r>
              <a:rPr lang="en-US" altLang="en-US"/>
              <a:t>Reconsiders when</a:t>
            </a:r>
          </a:p>
          <a:p>
            <a:pPr lvl="1" eaLnBrk="1" hangingPunct="1"/>
            <a:r>
              <a:rPr lang="en-US" altLang="en-US"/>
              <a:t>Completely executed plan</a:t>
            </a:r>
          </a:p>
          <a:p>
            <a:pPr lvl="1" eaLnBrk="1" hangingPunct="1"/>
            <a:r>
              <a:rPr lang="en-US" altLang="en-US"/>
              <a:t>Believes it has achieved current intentions</a:t>
            </a:r>
          </a:p>
          <a:p>
            <a:pPr lvl="1" eaLnBrk="1" hangingPunct="1"/>
            <a:r>
              <a:rPr lang="en-US" altLang="en-US"/>
              <a:t>Believes current intentions are no longer possible</a:t>
            </a:r>
          </a:p>
          <a:p>
            <a:pPr eaLnBrk="1" hangingPunct="1"/>
            <a:r>
              <a:rPr lang="en-US" altLang="en-US"/>
              <a:t>Does not allow agent to exploit serendipity</a:t>
            </a:r>
          </a:p>
          <a:p>
            <a:pPr eaLnBrk="1" hangingPunct="1">
              <a:buFontTx/>
              <a:buNone/>
            </a:pPr>
            <a:endParaRPr lang="en-US" altLang="en-US"/>
          </a:p>
          <a:p>
            <a:pPr eaLnBrk="1" hangingPunct="1">
              <a:buFontTx/>
              <a:buNone/>
            </a:pPr>
            <a:r>
              <a:rPr lang="en-US" altLang="en-US"/>
              <a:t> reconsideration of intention during the execution of the plan</a:t>
            </a:r>
          </a:p>
        </p:txBody>
      </p:sp>
    </p:spTree>
    <p:extLst>
      <p:ext uri="{BB962C8B-B14F-4D97-AF65-F5344CB8AC3E}">
        <p14:creationId xmlns:p14="http://schemas.microsoft.com/office/powerpoint/2010/main" val="19802812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4BC40EC2-7BB5-4034-884E-E91F0A4BFAD3}"/>
              </a:ext>
            </a:extLst>
          </p:cNvPr>
          <p:cNvSpPr>
            <a:spLocks noGrp="1" noChangeArrowheads="1"/>
          </p:cNvSpPr>
          <p:nvPr>
            <p:ph type="title"/>
          </p:nvPr>
        </p:nvSpPr>
        <p:spPr>
          <a:xfrm>
            <a:off x="2209800" y="0"/>
            <a:ext cx="7772400" cy="457200"/>
          </a:xfrm>
        </p:spPr>
        <p:txBody>
          <a:bodyPr>
            <a:normAutofit fontScale="90000"/>
          </a:bodyPr>
          <a:lstStyle/>
          <a:p>
            <a:pPr eaLnBrk="1" hangingPunct="1"/>
            <a:r>
              <a:rPr lang="en-US" altLang="en-US" sz="3200"/>
              <a:t>Agent control loop 6 -- cautious</a:t>
            </a:r>
            <a:endParaRPr lang="en-US" altLang="en-US"/>
          </a:p>
        </p:txBody>
      </p:sp>
      <p:sp>
        <p:nvSpPr>
          <p:cNvPr id="23555" name="Rectangle 3">
            <a:extLst>
              <a:ext uri="{FF2B5EF4-FFF2-40B4-BE49-F238E27FC236}">
                <a16:creationId xmlns:a16="http://schemas.microsoft.com/office/drawing/2014/main" id="{8641CB0E-D76E-46A8-8DAA-69A11704F103}"/>
              </a:ext>
            </a:extLst>
          </p:cNvPr>
          <p:cNvSpPr>
            <a:spLocks noGrp="1" noChangeArrowheads="1"/>
          </p:cNvSpPr>
          <p:nvPr>
            <p:ph type="body" idx="1"/>
          </p:nvPr>
        </p:nvSpPr>
        <p:spPr>
          <a:xfrm>
            <a:off x="2209800" y="457200"/>
            <a:ext cx="7772400" cy="5638800"/>
          </a:xfrm>
        </p:spPr>
        <p:txBody>
          <a:bodyPr>
            <a:normAutofit fontScale="77500" lnSpcReduction="20000"/>
          </a:bodyPr>
          <a:lstStyle/>
          <a:p>
            <a:pPr marL="609600" indent="-609600">
              <a:buFontTx/>
              <a:buAutoNum type="arabicPeriod"/>
            </a:pPr>
            <a:r>
              <a:rPr lang="en-US" altLang="en-US" sz="2000"/>
              <a:t>B := B0     I := I0  // initial beliefs and intentions   </a:t>
            </a:r>
          </a:p>
          <a:p>
            <a:pPr marL="609600" indent="-609600">
              <a:buFontTx/>
              <a:buAutoNum type="arabicPeriod"/>
            </a:pPr>
            <a:r>
              <a:rPr lang="en-US" altLang="en-US" sz="2000"/>
              <a:t>While true do</a:t>
            </a:r>
          </a:p>
          <a:p>
            <a:pPr marL="609600" indent="-609600">
              <a:buFontTx/>
              <a:buAutoNum type="arabicPeriod"/>
            </a:pPr>
            <a:r>
              <a:rPr lang="en-US" altLang="en-US" sz="2000"/>
              <a:t>      get next precept p</a:t>
            </a:r>
          </a:p>
          <a:p>
            <a:pPr marL="609600" indent="-609600">
              <a:buFontTx/>
              <a:buAutoNum type="arabicPeriod"/>
            </a:pPr>
            <a:r>
              <a:rPr lang="en-US" altLang="en-US" sz="2000"/>
              <a:t>      B := brf(B, p)</a:t>
            </a:r>
          </a:p>
          <a:p>
            <a:pPr marL="609600" indent="-609600">
              <a:buFontTx/>
              <a:buAutoNum type="arabicPeriod"/>
            </a:pPr>
            <a:r>
              <a:rPr lang="en-US" altLang="en-US" sz="2000"/>
              <a:t>      D := options(B,I)</a:t>
            </a:r>
          </a:p>
          <a:p>
            <a:pPr marL="609600" indent="-609600">
              <a:buFontTx/>
              <a:buAutoNum type="arabicPeriod"/>
            </a:pPr>
            <a:r>
              <a:rPr lang="en-US" altLang="en-US" sz="2000"/>
              <a:t>      I := filter(B)</a:t>
            </a:r>
          </a:p>
          <a:p>
            <a:pPr marL="609600" indent="-609600">
              <a:buFontTx/>
              <a:buAutoNum type="arabicPeriod"/>
            </a:pPr>
            <a:r>
              <a:rPr lang="en-US" altLang="en-US" sz="2000"/>
              <a:t>      Pi := plan(B,I)</a:t>
            </a:r>
          </a:p>
          <a:p>
            <a:pPr marL="609600" indent="-609600">
              <a:buFontTx/>
              <a:buAutoNum type="arabicPeriod"/>
            </a:pPr>
            <a:r>
              <a:rPr lang="en-US" altLang="en-US" sz="2000"/>
              <a:t>     While not (empty(Pi) or succeeded(I,B) or impossible(I,B)) do</a:t>
            </a:r>
          </a:p>
          <a:p>
            <a:pPr marL="609600" indent="-609600">
              <a:buFontTx/>
              <a:buAutoNum type="arabicPeriod"/>
            </a:pPr>
            <a:r>
              <a:rPr lang="en-US" altLang="en-US" sz="2000"/>
              <a:t>          a := hd(Pi)</a:t>
            </a:r>
          </a:p>
          <a:p>
            <a:pPr marL="609600" indent="-609600">
              <a:buFontTx/>
              <a:buAutoNum type="arabicPeriod"/>
            </a:pPr>
            <a:r>
              <a:rPr lang="en-US" altLang="en-US" sz="2000"/>
              <a:t>          execute(a)</a:t>
            </a:r>
          </a:p>
          <a:p>
            <a:pPr marL="609600" indent="-609600">
              <a:buFontTx/>
              <a:buAutoNum type="arabicPeriod"/>
            </a:pPr>
            <a:r>
              <a:rPr lang="en-US" altLang="en-US" sz="2000"/>
              <a:t>          Pi = tail(Pi)</a:t>
            </a:r>
          </a:p>
          <a:p>
            <a:pPr marL="609600" indent="-609600">
              <a:buFontTx/>
              <a:buAutoNum type="arabicPeriod"/>
            </a:pPr>
            <a:r>
              <a:rPr lang="en-US" altLang="en-US" sz="2000"/>
              <a:t>          get next precept p</a:t>
            </a:r>
          </a:p>
          <a:p>
            <a:pPr marL="609600" indent="-609600">
              <a:buFontTx/>
              <a:buAutoNum type="arabicPeriod"/>
            </a:pPr>
            <a:r>
              <a:rPr lang="en-US" altLang="en-US" sz="2000"/>
              <a:t>          B := brf(B,p)</a:t>
            </a:r>
            <a:endParaRPr lang="en-US" altLang="en-US" sz="2000" b="1"/>
          </a:p>
          <a:p>
            <a:pPr marL="609600" indent="-609600">
              <a:buFontTx/>
              <a:buAutoNum type="arabicPeriod"/>
            </a:pPr>
            <a:r>
              <a:rPr lang="en-US" altLang="en-US" sz="2000" b="1"/>
              <a:t>          D := options(B,I)</a:t>
            </a:r>
          </a:p>
          <a:p>
            <a:pPr marL="609600" indent="-609600">
              <a:buFontTx/>
              <a:buAutoNum type="arabicPeriod"/>
            </a:pPr>
            <a:r>
              <a:rPr lang="en-US" altLang="en-US" sz="2000" b="1"/>
              <a:t>          I := filter(B, D, I)</a:t>
            </a:r>
          </a:p>
          <a:p>
            <a:pPr marL="609600" indent="-609600">
              <a:buFontTx/>
              <a:buAutoNum type="arabicPeriod"/>
            </a:pPr>
            <a:r>
              <a:rPr lang="en-US" altLang="en-US" sz="2000"/>
              <a:t>          if not sound(Pi, I, B) then</a:t>
            </a:r>
          </a:p>
          <a:p>
            <a:pPr marL="609600" indent="-609600">
              <a:buFontTx/>
              <a:buAutoNum type="arabicPeriod"/>
            </a:pPr>
            <a:r>
              <a:rPr lang="en-US" altLang="en-US" sz="2000"/>
              <a:t>               Pi := plan(B,I)      end if</a:t>
            </a:r>
          </a:p>
          <a:p>
            <a:pPr marL="609600" indent="-609600">
              <a:buFontTx/>
              <a:buAutoNum type="arabicPeriod"/>
            </a:pPr>
            <a:r>
              <a:rPr lang="en-US" altLang="en-US" sz="2000"/>
              <a:t>      End while</a:t>
            </a:r>
          </a:p>
          <a:p>
            <a:pPr marL="609600" indent="-609600">
              <a:buFontTx/>
              <a:buAutoNum type="arabicPeriod"/>
            </a:pPr>
            <a:r>
              <a:rPr lang="en-US" altLang="en-US" sz="2000"/>
              <a:t>End while</a:t>
            </a:r>
            <a:endParaRPr lang="en-US" altLang="en-US"/>
          </a:p>
        </p:txBody>
      </p:sp>
    </p:spTree>
    <p:extLst>
      <p:ext uri="{BB962C8B-B14F-4D97-AF65-F5344CB8AC3E}">
        <p14:creationId xmlns:p14="http://schemas.microsoft.com/office/powerpoint/2010/main" val="1066661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29683-2E0C-4838-92B0-7BCFE2604D30}"/>
              </a:ext>
            </a:extLst>
          </p:cNvPr>
          <p:cNvSpPr>
            <a:spLocks noGrp="1"/>
          </p:cNvSpPr>
          <p:nvPr>
            <p:ph type="title"/>
          </p:nvPr>
        </p:nvSpPr>
        <p:spPr/>
        <p:txBody>
          <a:bodyPr/>
          <a:lstStyle/>
          <a:p>
            <a:pPr algn="ctr"/>
            <a:r>
              <a:rPr lang="en-US" b="1" dirty="0"/>
              <a:t>Intelligent Agents</a:t>
            </a:r>
          </a:p>
        </p:txBody>
      </p:sp>
      <p:sp>
        <p:nvSpPr>
          <p:cNvPr id="3" name="Content Placeholder 2">
            <a:extLst>
              <a:ext uri="{FF2B5EF4-FFF2-40B4-BE49-F238E27FC236}">
                <a16:creationId xmlns:a16="http://schemas.microsoft.com/office/drawing/2014/main" id="{57C78CD9-DE1A-4080-9B4B-51E1F5BDC448}"/>
              </a:ext>
            </a:extLst>
          </p:cNvPr>
          <p:cNvSpPr>
            <a:spLocks noGrp="1"/>
          </p:cNvSpPr>
          <p:nvPr>
            <p:ph idx="1"/>
          </p:nvPr>
        </p:nvSpPr>
        <p:spPr/>
        <p:txBody>
          <a:bodyPr/>
          <a:lstStyle/>
          <a:p>
            <a:r>
              <a:rPr lang="en-US" dirty="0"/>
              <a:t>Knowledge Representation</a:t>
            </a:r>
          </a:p>
          <a:p>
            <a:pPr lvl="1"/>
            <a:r>
              <a:rPr lang="en-US" dirty="0"/>
              <a:t>Logic (Propositional Calculus)</a:t>
            </a:r>
          </a:p>
          <a:p>
            <a:pPr lvl="1"/>
            <a:r>
              <a:rPr lang="en-US" dirty="0"/>
              <a:t>Probability (Uncertainty of Knowledge)</a:t>
            </a:r>
          </a:p>
          <a:p>
            <a:pPr lvl="1"/>
            <a:r>
              <a:rPr lang="en-US" dirty="0"/>
              <a:t>Gain Knowledge from sensors</a:t>
            </a:r>
          </a:p>
          <a:p>
            <a:r>
              <a:rPr lang="en-US" dirty="0"/>
              <a:t>Reasoning over Knowledge</a:t>
            </a:r>
          </a:p>
          <a:p>
            <a:pPr lvl="1"/>
            <a:r>
              <a:rPr lang="en-US" dirty="0"/>
              <a:t>Proving Theorems</a:t>
            </a:r>
          </a:p>
          <a:p>
            <a:pPr lvl="1"/>
            <a:r>
              <a:rPr lang="en-US" dirty="0"/>
              <a:t>Resolution Theorem Proving</a:t>
            </a:r>
          </a:p>
          <a:p>
            <a:pPr lvl="1"/>
            <a:r>
              <a:rPr lang="en-US" dirty="0"/>
              <a:t>PSAT</a:t>
            </a:r>
          </a:p>
          <a:p>
            <a:pPr lvl="1"/>
            <a:r>
              <a:rPr lang="en-US" dirty="0"/>
              <a:t>PSSAT</a:t>
            </a:r>
          </a:p>
        </p:txBody>
      </p:sp>
    </p:spTree>
    <p:extLst>
      <p:ext uri="{BB962C8B-B14F-4D97-AF65-F5344CB8AC3E}">
        <p14:creationId xmlns:p14="http://schemas.microsoft.com/office/powerpoint/2010/main" val="41320221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9910AE85-97CF-4296-900C-72916CEA5A7C}"/>
              </a:ext>
            </a:extLst>
          </p:cNvPr>
          <p:cNvSpPr>
            <a:spLocks noGrp="1" noChangeArrowheads="1"/>
          </p:cNvSpPr>
          <p:nvPr>
            <p:ph type="title"/>
          </p:nvPr>
        </p:nvSpPr>
        <p:spPr>
          <a:xfrm>
            <a:off x="2209800" y="228600"/>
            <a:ext cx="7772400" cy="914400"/>
          </a:xfrm>
        </p:spPr>
        <p:txBody>
          <a:bodyPr/>
          <a:lstStyle/>
          <a:p>
            <a:pPr eaLnBrk="1" hangingPunct="1"/>
            <a:r>
              <a:rPr lang="en-US" altLang="en-US"/>
              <a:t>Reconsideration of intentions</a:t>
            </a:r>
          </a:p>
        </p:txBody>
      </p:sp>
      <p:sp>
        <p:nvSpPr>
          <p:cNvPr id="24579" name="Rectangle 3">
            <a:extLst>
              <a:ext uri="{FF2B5EF4-FFF2-40B4-BE49-F238E27FC236}">
                <a16:creationId xmlns:a16="http://schemas.microsoft.com/office/drawing/2014/main" id="{B8D6D59B-D224-4D22-91EF-E1BCC05FAC24}"/>
              </a:ext>
            </a:extLst>
          </p:cNvPr>
          <p:cNvSpPr>
            <a:spLocks noGrp="1" noChangeArrowheads="1"/>
          </p:cNvSpPr>
          <p:nvPr>
            <p:ph type="body" idx="1"/>
          </p:nvPr>
        </p:nvSpPr>
        <p:spPr>
          <a:xfrm>
            <a:off x="2209800" y="1295400"/>
            <a:ext cx="7772400" cy="4800600"/>
          </a:xfrm>
        </p:spPr>
        <p:txBody>
          <a:bodyPr/>
          <a:lstStyle/>
          <a:p>
            <a:pPr eaLnBrk="1" hangingPunct="1"/>
            <a:r>
              <a:rPr lang="en-US" altLang="en-US"/>
              <a:t>How often to recondsider your intentions?</a:t>
            </a:r>
          </a:p>
          <a:p>
            <a:pPr eaLnBrk="1" hangingPunct="1"/>
            <a:r>
              <a:rPr lang="en-US" altLang="en-US"/>
              <a:t>How to charactarize situtations in which reconsideration would take plan?</a:t>
            </a:r>
          </a:p>
          <a:p>
            <a:pPr eaLnBrk="1" hangingPunct="1"/>
            <a:r>
              <a:rPr lang="en-US" altLang="en-US"/>
              <a:t>Reconsideration requires resources</a:t>
            </a:r>
          </a:p>
          <a:p>
            <a:pPr eaLnBrk="1" hangingPunct="1"/>
            <a:endParaRPr lang="en-US" altLang="en-US"/>
          </a:p>
          <a:p>
            <a:pPr eaLnBrk="1" hangingPunct="1"/>
            <a:r>
              <a:rPr lang="en-US" altLang="en-US"/>
              <a:t>How fast is the environment changing?</a:t>
            </a:r>
          </a:p>
        </p:txBody>
      </p:sp>
    </p:spTree>
    <p:extLst>
      <p:ext uri="{BB962C8B-B14F-4D97-AF65-F5344CB8AC3E}">
        <p14:creationId xmlns:p14="http://schemas.microsoft.com/office/powerpoint/2010/main" val="35194530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E8F07B8E-9AB3-40BB-9F3F-9C12376461CE}"/>
              </a:ext>
            </a:extLst>
          </p:cNvPr>
          <p:cNvSpPr>
            <a:spLocks noGrp="1" noChangeArrowheads="1"/>
          </p:cNvSpPr>
          <p:nvPr>
            <p:ph type="title"/>
          </p:nvPr>
        </p:nvSpPr>
        <p:spPr>
          <a:xfrm>
            <a:off x="2209800" y="0"/>
            <a:ext cx="7772400" cy="457200"/>
          </a:xfrm>
        </p:spPr>
        <p:txBody>
          <a:bodyPr>
            <a:normAutofit fontScale="90000"/>
          </a:bodyPr>
          <a:lstStyle/>
          <a:p>
            <a:pPr eaLnBrk="1" hangingPunct="1"/>
            <a:r>
              <a:rPr lang="en-US" altLang="en-US" sz="3200"/>
              <a:t>Agent control loop 7 --   bold / cautious agent</a:t>
            </a:r>
            <a:endParaRPr lang="en-US" altLang="en-US"/>
          </a:p>
        </p:txBody>
      </p:sp>
      <p:sp>
        <p:nvSpPr>
          <p:cNvPr id="25603" name="Rectangle 3">
            <a:extLst>
              <a:ext uri="{FF2B5EF4-FFF2-40B4-BE49-F238E27FC236}">
                <a16:creationId xmlns:a16="http://schemas.microsoft.com/office/drawing/2014/main" id="{2571DCC4-C685-4BCA-A7B4-C2D3B225F27F}"/>
              </a:ext>
            </a:extLst>
          </p:cNvPr>
          <p:cNvSpPr>
            <a:spLocks noGrp="1" noChangeArrowheads="1"/>
          </p:cNvSpPr>
          <p:nvPr>
            <p:ph type="body" idx="1"/>
          </p:nvPr>
        </p:nvSpPr>
        <p:spPr>
          <a:xfrm>
            <a:off x="2209800" y="457200"/>
            <a:ext cx="7772400" cy="5638800"/>
          </a:xfrm>
        </p:spPr>
        <p:txBody>
          <a:bodyPr>
            <a:normAutofit fontScale="77500" lnSpcReduction="20000"/>
          </a:bodyPr>
          <a:lstStyle/>
          <a:p>
            <a:pPr marL="609600" indent="-609600">
              <a:buFontTx/>
              <a:buAutoNum type="arabicPeriod"/>
            </a:pPr>
            <a:r>
              <a:rPr lang="en-US" altLang="en-US" sz="1800"/>
              <a:t>B := B0     I := I0  // initial beliefs and intentions   </a:t>
            </a:r>
          </a:p>
          <a:p>
            <a:pPr marL="609600" indent="-609600">
              <a:buFontTx/>
              <a:buAutoNum type="arabicPeriod"/>
            </a:pPr>
            <a:r>
              <a:rPr lang="en-US" altLang="en-US" sz="1800"/>
              <a:t>While true do</a:t>
            </a:r>
          </a:p>
          <a:p>
            <a:pPr marL="609600" indent="-609600">
              <a:buFontTx/>
              <a:buAutoNum type="arabicPeriod"/>
            </a:pPr>
            <a:r>
              <a:rPr lang="en-US" altLang="en-US" sz="1800"/>
              <a:t>      get next precept p</a:t>
            </a:r>
          </a:p>
          <a:p>
            <a:pPr marL="609600" indent="-609600">
              <a:buFontTx/>
              <a:buAutoNum type="arabicPeriod"/>
            </a:pPr>
            <a:r>
              <a:rPr lang="en-US" altLang="en-US" sz="1800"/>
              <a:t>      B := brf(B, p)</a:t>
            </a:r>
          </a:p>
          <a:p>
            <a:pPr marL="609600" indent="-609600">
              <a:buFontTx/>
              <a:buAutoNum type="arabicPeriod"/>
            </a:pPr>
            <a:r>
              <a:rPr lang="en-US" altLang="en-US" sz="1800"/>
              <a:t>      D := options(B,I)</a:t>
            </a:r>
          </a:p>
          <a:p>
            <a:pPr marL="609600" indent="-609600">
              <a:buFontTx/>
              <a:buAutoNum type="arabicPeriod"/>
            </a:pPr>
            <a:r>
              <a:rPr lang="en-US" altLang="en-US" sz="1800"/>
              <a:t>      I := filter(B)</a:t>
            </a:r>
          </a:p>
          <a:p>
            <a:pPr marL="609600" indent="-609600">
              <a:buFontTx/>
              <a:buAutoNum type="arabicPeriod"/>
            </a:pPr>
            <a:r>
              <a:rPr lang="en-US" altLang="en-US" sz="1800"/>
              <a:t>      Pi := plan(B,I)</a:t>
            </a:r>
          </a:p>
          <a:p>
            <a:pPr marL="609600" indent="-609600">
              <a:buFontTx/>
              <a:buAutoNum type="arabicPeriod"/>
            </a:pPr>
            <a:r>
              <a:rPr lang="en-US" altLang="en-US" sz="1800"/>
              <a:t>     While not (empty(Pi) or succeeded(I,B) or impossible(I,B)) do</a:t>
            </a:r>
          </a:p>
          <a:p>
            <a:pPr marL="609600" indent="-609600">
              <a:buFontTx/>
              <a:buAutoNum type="arabicPeriod"/>
            </a:pPr>
            <a:r>
              <a:rPr lang="en-US" altLang="en-US" sz="1800"/>
              <a:t>          a := hd(Pi)</a:t>
            </a:r>
          </a:p>
          <a:p>
            <a:pPr marL="609600" indent="-609600">
              <a:buFontTx/>
              <a:buAutoNum type="arabicPeriod"/>
            </a:pPr>
            <a:r>
              <a:rPr lang="en-US" altLang="en-US" sz="1800"/>
              <a:t>          execute(a)</a:t>
            </a:r>
          </a:p>
          <a:p>
            <a:pPr marL="609600" indent="-609600">
              <a:buFontTx/>
              <a:buAutoNum type="arabicPeriod"/>
            </a:pPr>
            <a:r>
              <a:rPr lang="en-US" altLang="en-US" sz="1800"/>
              <a:t>          Pi = tail(Pi)</a:t>
            </a:r>
          </a:p>
          <a:p>
            <a:pPr marL="609600" indent="-609600">
              <a:buFontTx/>
              <a:buAutoNum type="arabicPeriod"/>
            </a:pPr>
            <a:r>
              <a:rPr lang="en-US" altLang="en-US" sz="1800"/>
              <a:t>          get next precept p</a:t>
            </a:r>
          </a:p>
          <a:p>
            <a:pPr marL="609600" indent="-609600">
              <a:buFontTx/>
              <a:buAutoNum type="arabicPeriod"/>
            </a:pPr>
            <a:r>
              <a:rPr lang="en-US" altLang="en-US" sz="1800"/>
              <a:t>          B := brf(B,p)</a:t>
            </a:r>
            <a:endParaRPr lang="en-US" altLang="en-US" sz="1800" b="1"/>
          </a:p>
          <a:p>
            <a:pPr marL="609600" indent="-609600">
              <a:buFontTx/>
              <a:buAutoNum type="arabicPeriod"/>
            </a:pPr>
            <a:r>
              <a:rPr lang="en-US" altLang="en-US" sz="1800" b="1"/>
              <a:t>          if reconsider(I,B) then</a:t>
            </a:r>
          </a:p>
          <a:p>
            <a:pPr marL="609600" indent="-609600">
              <a:buFontTx/>
              <a:buAutoNum type="arabicPeriod"/>
            </a:pPr>
            <a:r>
              <a:rPr lang="en-US" altLang="en-US" sz="1800"/>
              <a:t>                 D := options(B,I)</a:t>
            </a:r>
          </a:p>
          <a:p>
            <a:pPr marL="609600" indent="-609600">
              <a:buFontTx/>
              <a:buAutoNum type="arabicPeriod"/>
            </a:pPr>
            <a:r>
              <a:rPr lang="en-US" altLang="en-US" sz="1800"/>
              <a:t>                 I := filter(B, D, I)   end if</a:t>
            </a:r>
          </a:p>
          <a:p>
            <a:pPr marL="609600" indent="-609600">
              <a:buFontTx/>
              <a:buAutoNum type="arabicPeriod"/>
            </a:pPr>
            <a:r>
              <a:rPr lang="en-US" altLang="en-US" sz="1800"/>
              <a:t>          if not sound(Pi, I, B) then</a:t>
            </a:r>
          </a:p>
          <a:p>
            <a:pPr marL="609600" indent="-609600">
              <a:buFontTx/>
              <a:buAutoNum type="arabicPeriod"/>
            </a:pPr>
            <a:r>
              <a:rPr lang="en-US" altLang="en-US" sz="1800"/>
              <a:t>                Pi := plan(B,I)      end if</a:t>
            </a:r>
          </a:p>
          <a:p>
            <a:pPr marL="609600" indent="-609600">
              <a:buFontTx/>
              <a:buAutoNum type="arabicPeriod"/>
            </a:pPr>
            <a:r>
              <a:rPr lang="en-US" altLang="en-US" sz="1800"/>
              <a:t>      End while</a:t>
            </a:r>
          </a:p>
          <a:p>
            <a:pPr marL="609600" indent="-609600">
              <a:buFontTx/>
              <a:buAutoNum type="arabicPeriod"/>
            </a:pPr>
            <a:r>
              <a:rPr lang="en-US" altLang="en-US" sz="1800"/>
              <a:t>End while</a:t>
            </a:r>
            <a:endParaRPr lang="en-US" altLang="en-US" sz="2400"/>
          </a:p>
        </p:txBody>
      </p:sp>
    </p:spTree>
    <p:extLst>
      <p:ext uri="{BB962C8B-B14F-4D97-AF65-F5344CB8AC3E}">
        <p14:creationId xmlns:p14="http://schemas.microsoft.com/office/powerpoint/2010/main" val="22167787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E98203A5-E3BE-4F19-9BD4-B93E14349614}"/>
              </a:ext>
            </a:extLst>
          </p:cNvPr>
          <p:cNvSpPr>
            <a:spLocks noGrp="1" noChangeArrowheads="1"/>
          </p:cNvSpPr>
          <p:nvPr>
            <p:ph type="title"/>
          </p:nvPr>
        </p:nvSpPr>
        <p:spPr>
          <a:xfrm>
            <a:off x="2209800" y="152400"/>
            <a:ext cx="7772400" cy="990600"/>
          </a:xfrm>
        </p:spPr>
        <p:txBody>
          <a:bodyPr/>
          <a:lstStyle/>
          <a:p>
            <a:pPr eaLnBrk="1" hangingPunct="1"/>
            <a:r>
              <a:rPr lang="en-US" altLang="en-US"/>
              <a:t>BDI model implementation</a:t>
            </a:r>
          </a:p>
        </p:txBody>
      </p:sp>
      <p:sp>
        <p:nvSpPr>
          <p:cNvPr id="26627" name="Rectangle 3">
            <a:extLst>
              <a:ext uri="{FF2B5EF4-FFF2-40B4-BE49-F238E27FC236}">
                <a16:creationId xmlns:a16="http://schemas.microsoft.com/office/drawing/2014/main" id="{28093882-00D5-4BC3-9E83-47A0E8D551E2}"/>
              </a:ext>
            </a:extLst>
          </p:cNvPr>
          <p:cNvSpPr>
            <a:spLocks noGrp="1" noChangeArrowheads="1"/>
          </p:cNvSpPr>
          <p:nvPr>
            <p:ph type="body" idx="1"/>
          </p:nvPr>
        </p:nvSpPr>
        <p:spPr>
          <a:xfrm>
            <a:off x="1981200" y="1066800"/>
            <a:ext cx="8382000" cy="5486400"/>
          </a:xfrm>
        </p:spPr>
        <p:txBody>
          <a:bodyPr/>
          <a:lstStyle/>
          <a:p>
            <a:pPr eaLnBrk="1" hangingPunct="1"/>
            <a:r>
              <a:rPr lang="en-US" altLang="en-US"/>
              <a:t>Procedural reasoning system (PRS)</a:t>
            </a:r>
          </a:p>
          <a:p>
            <a:pPr eaLnBrk="1" hangingPunct="1"/>
            <a:endParaRPr lang="en-US" altLang="en-US"/>
          </a:p>
          <a:p>
            <a:pPr eaLnBrk="1" hangingPunct="1"/>
            <a:r>
              <a:rPr lang="en-US" altLang="en-US"/>
              <a:t>Beliefs -- &gt; prolog like facts</a:t>
            </a:r>
          </a:p>
          <a:p>
            <a:pPr eaLnBrk="1" hangingPunct="1"/>
            <a:r>
              <a:rPr lang="en-US" altLang="en-US"/>
              <a:t>Desires and intentions are realized from plan library</a:t>
            </a:r>
          </a:p>
          <a:p>
            <a:pPr eaLnBrk="1" hangingPunct="1"/>
            <a:r>
              <a:rPr lang="en-US" altLang="en-US"/>
              <a:t>Plans achieve some state of affairs</a:t>
            </a:r>
          </a:p>
          <a:p>
            <a:pPr eaLnBrk="1" hangingPunct="1"/>
            <a:r>
              <a:rPr lang="en-US" altLang="en-US"/>
              <a:t>A plan has body and invocation condition</a:t>
            </a:r>
          </a:p>
          <a:p>
            <a:pPr eaLnBrk="1" hangingPunct="1"/>
            <a:r>
              <a:rPr lang="en-US" altLang="en-US"/>
              <a:t>Invoked plans are desires</a:t>
            </a:r>
          </a:p>
          <a:p>
            <a:pPr eaLnBrk="1" hangingPunct="1"/>
            <a:r>
              <a:rPr lang="en-US" altLang="en-US"/>
              <a:t>The agent picks one desires and puts it on execution stack</a:t>
            </a:r>
          </a:p>
          <a:p>
            <a:pPr eaLnBrk="1" hangingPunct="1"/>
            <a:r>
              <a:rPr lang="en-US" altLang="en-US"/>
              <a:t>Execution stack are intentions</a:t>
            </a:r>
          </a:p>
        </p:txBody>
      </p:sp>
    </p:spTree>
    <p:extLst>
      <p:ext uri="{BB962C8B-B14F-4D97-AF65-F5344CB8AC3E}">
        <p14:creationId xmlns:p14="http://schemas.microsoft.com/office/powerpoint/2010/main" val="39520141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577438E6-49BB-481E-8DE5-280570AEF7ED}"/>
              </a:ext>
            </a:extLst>
          </p:cNvPr>
          <p:cNvSpPr>
            <a:spLocks noGrp="1" noChangeArrowheads="1"/>
          </p:cNvSpPr>
          <p:nvPr>
            <p:ph type="title"/>
          </p:nvPr>
        </p:nvSpPr>
        <p:spPr/>
        <p:txBody>
          <a:bodyPr/>
          <a:lstStyle/>
          <a:p>
            <a:pPr eaLnBrk="1" hangingPunct="1"/>
            <a:r>
              <a:rPr lang="en-US" altLang="en-US"/>
              <a:t>Bibliography</a:t>
            </a:r>
          </a:p>
        </p:txBody>
      </p:sp>
      <p:sp>
        <p:nvSpPr>
          <p:cNvPr id="27651" name="Rectangle 3">
            <a:extLst>
              <a:ext uri="{FF2B5EF4-FFF2-40B4-BE49-F238E27FC236}">
                <a16:creationId xmlns:a16="http://schemas.microsoft.com/office/drawing/2014/main" id="{E8C5B703-0D35-43F3-AE65-24A9CDEEA844}"/>
              </a:ext>
            </a:extLst>
          </p:cNvPr>
          <p:cNvSpPr>
            <a:spLocks noGrp="1" noChangeArrowheads="1"/>
          </p:cNvSpPr>
          <p:nvPr>
            <p:ph type="body" idx="1"/>
          </p:nvPr>
        </p:nvSpPr>
        <p:spPr/>
        <p:txBody>
          <a:bodyPr/>
          <a:lstStyle/>
          <a:p>
            <a:pPr eaLnBrk="1" hangingPunct="1"/>
            <a:r>
              <a:rPr lang="en-US" altLang="en-US" sz="1800"/>
              <a:t>Wooldridge, 1999, Reasoning about Rational Agents</a:t>
            </a:r>
          </a:p>
          <a:p>
            <a:pPr eaLnBrk="1" hangingPunct="1"/>
            <a:r>
              <a:rPr lang="en-US" altLang="en-US" sz="1800"/>
              <a:t>Balduccini,  2005,Answer set Base Design of Highly Autonomous, Rational Agents</a:t>
            </a:r>
          </a:p>
        </p:txBody>
      </p:sp>
    </p:spTree>
    <p:extLst>
      <p:ext uri="{BB962C8B-B14F-4D97-AF65-F5344CB8AC3E}">
        <p14:creationId xmlns:p14="http://schemas.microsoft.com/office/powerpoint/2010/main" val="2837153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0" name="Straight Arrow Connector 59"/>
          <p:cNvCxnSpPr>
            <a:endCxn id="2" idx="2"/>
          </p:cNvCxnSpPr>
          <p:nvPr/>
        </p:nvCxnSpPr>
        <p:spPr>
          <a:xfrm>
            <a:off x="1645920" y="6278879"/>
            <a:ext cx="2114844" cy="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endCxn id="7" idx="7"/>
          </p:cNvCxnSpPr>
          <p:nvPr/>
        </p:nvCxnSpPr>
        <p:spPr>
          <a:xfrm flipH="1">
            <a:off x="5707790" y="1051560"/>
            <a:ext cx="1299725" cy="200689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V="1">
            <a:off x="3108960" y="790575"/>
            <a:ext cx="1002235" cy="59245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endCxn id="12" idx="6"/>
          </p:cNvCxnSpPr>
          <p:nvPr/>
        </p:nvCxnSpPr>
        <p:spPr>
          <a:xfrm flipH="1" flipV="1">
            <a:off x="5585665" y="617220"/>
            <a:ext cx="1269450" cy="28194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5334000" y="1112520"/>
            <a:ext cx="1193660" cy="63370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3886200" y="1965959"/>
            <a:ext cx="689713" cy="35052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flipV="1">
            <a:off x="4111195" y="2651759"/>
            <a:ext cx="1055165" cy="57912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flipV="1">
            <a:off x="5585665" y="2051022"/>
            <a:ext cx="1218995" cy="186565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endCxn id="7" idx="2"/>
          </p:cNvCxnSpPr>
          <p:nvPr/>
        </p:nvCxnSpPr>
        <p:spPr>
          <a:xfrm flipV="1">
            <a:off x="3215640" y="3230880"/>
            <a:ext cx="1295400" cy="3810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7" idx="5"/>
          </p:cNvCxnSpPr>
          <p:nvPr/>
        </p:nvCxnSpPr>
        <p:spPr>
          <a:xfrm flipH="1" flipV="1">
            <a:off x="5707790" y="3403301"/>
            <a:ext cx="1333090" cy="57433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5369420" y="4110990"/>
            <a:ext cx="1249680" cy="8382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5" idx="5"/>
          </p:cNvCxnSpPr>
          <p:nvPr/>
        </p:nvCxnSpPr>
        <p:spPr>
          <a:xfrm flipH="1" flipV="1">
            <a:off x="5740119" y="4458942"/>
            <a:ext cx="1026441" cy="52453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4" idx="1"/>
          </p:cNvCxnSpPr>
          <p:nvPr/>
        </p:nvCxnSpPr>
        <p:spPr>
          <a:xfrm flipV="1">
            <a:off x="5334000" y="5082540"/>
            <a:ext cx="1249680" cy="8382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3" idx="4"/>
          </p:cNvCxnSpPr>
          <p:nvPr/>
        </p:nvCxnSpPr>
        <p:spPr>
          <a:xfrm flipV="1">
            <a:off x="5166360" y="5471160"/>
            <a:ext cx="0" cy="60960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Cloud 1"/>
          <p:cNvSpPr/>
          <p:nvPr/>
        </p:nvSpPr>
        <p:spPr>
          <a:xfrm>
            <a:off x="3749040" y="5852160"/>
            <a:ext cx="3779520" cy="85344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Environment</a:t>
            </a:r>
          </a:p>
        </p:txBody>
      </p:sp>
      <p:sp>
        <p:nvSpPr>
          <p:cNvPr id="3" name="Oval 2"/>
          <p:cNvSpPr/>
          <p:nvPr/>
        </p:nvSpPr>
        <p:spPr>
          <a:xfrm>
            <a:off x="4465320" y="4983480"/>
            <a:ext cx="1402080" cy="4876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perceive</a:t>
            </a:r>
          </a:p>
        </p:txBody>
      </p:sp>
      <p:sp>
        <p:nvSpPr>
          <p:cNvPr id="4" name="Flowchart: Predefined Process 3"/>
          <p:cNvSpPr/>
          <p:nvPr/>
        </p:nvSpPr>
        <p:spPr>
          <a:xfrm>
            <a:off x="6583680" y="4861560"/>
            <a:ext cx="1402080" cy="441960"/>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Percepts</a:t>
            </a:r>
          </a:p>
        </p:txBody>
      </p:sp>
      <p:sp>
        <p:nvSpPr>
          <p:cNvPr id="5" name="Oval 4"/>
          <p:cNvSpPr/>
          <p:nvPr/>
        </p:nvSpPr>
        <p:spPr>
          <a:xfrm>
            <a:off x="4465320" y="3977640"/>
            <a:ext cx="1493520" cy="563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belief</a:t>
            </a:r>
          </a:p>
          <a:p>
            <a:pPr algn="ctr"/>
            <a:r>
              <a:rPr lang="en-US" b="1" dirty="0">
                <a:solidFill>
                  <a:schemeClr val="bg1"/>
                </a:solidFill>
              </a:rPr>
              <a:t>revision</a:t>
            </a:r>
          </a:p>
        </p:txBody>
      </p:sp>
      <p:sp>
        <p:nvSpPr>
          <p:cNvPr id="6" name="Flowchart: Magnetic Disk 5"/>
          <p:cNvSpPr/>
          <p:nvPr/>
        </p:nvSpPr>
        <p:spPr>
          <a:xfrm>
            <a:off x="6629400" y="3566160"/>
            <a:ext cx="1310640" cy="88392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Belief</a:t>
            </a:r>
          </a:p>
          <a:p>
            <a:pPr algn="ctr"/>
            <a:r>
              <a:rPr lang="en-US" b="1" dirty="0">
                <a:solidFill>
                  <a:schemeClr val="bg1"/>
                </a:solidFill>
              </a:rPr>
              <a:t>Store</a:t>
            </a:r>
          </a:p>
        </p:txBody>
      </p:sp>
      <p:sp>
        <p:nvSpPr>
          <p:cNvPr id="7" name="Oval 6"/>
          <p:cNvSpPr/>
          <p:nvPr/>
        </p:nvSpPr>
        <p:spPr>
          <a:xfrm>
            <a:off x="4511040" y="2987040"/>
            <a:ext cx="1402080" cy="4876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analyzer</a:t>
            </a:r>
          </a:p>
        </p:txBody>
      </p:sp>
      <p:sp>
        <p:nvSpPr>
          <p:cNvPr id="8" name="Flowchart: Magnetic Disk 7"/>
          <p:cNvSpPr/>
          <p:nvPr/>
        </p:nvSpPr>
        <p:spPr>
          <a:xfrm>
            <a:off x="2308860" y="2834640"/>
            <a:ext cx="1310640" cy="88392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Goal</a:t>
            </a:r>
          </a:p>
          <a:p>
            <a:pPr algn="ctr"/>
            <a:r>
              <a:rPr lang="en-US" b="1" dirty="0">
                <a:solidFill>
                  <a:schemeClr val="bg1"/>
                </a:solidFill>
              </a:rPr>
              <a:t>Store</a:t>
            </a:r>
          </a:p>
        </p:txBody>
      </p:sp>
      <p:sp>
        <p:nvSpPr>
          <p:cNvPr id="9" name="Flowchart: Predefined Process 8"/>
          <p:cNvSpPr/>
          <p:nvPr/>
        </p:nvSpPr>
        <p:spPr>
          <a:xfrm>
            <a:off x="3108960" y="2148840"/>
            <a:ext cx="1402080" cy="441960"/>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Options</a:t>
            </a:r>
          </a:p>
        </p:txBody>
      </p:sp>
      <p:sp>
        <p:nvSpPr>
          <p:cNvPr id="10" name="Oval 9"/>
          <p:cNvSpPr/>
          <p:nvPr/>
        </p:nvSpPr>
        <p:spPr>
          <a:xfrm>
            <a:off x="4511040" y="1554480"/>
            <a:ext cx="1402080" cy="4876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filter</a:t>
            </a:r>
          </a:p>
        </p:txBody>
      </p:sp>
      <p:sp>
        <p:nvSpPr>
          <p:cNvPr id="11" name="Flowchart: Magnetic Disk 10"/>
          <p:cNvSpPr/>
          <p:nvPr/>
        </p:nvSpPr>
        <p:spPr>
          <a:xfrm>
            <a:off x="6527660" y="411480"/>
            <a:ext cx="1310640" cy="88392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Intention</a:t>
            </a:r>
          </a:p>
          <a:p>
            <a:pPr algn="ctr"/>
            <a:r>
              <a:rPr lang="en-US" b="1" dirty="0">
                <a:solidFill>
                  <a:schemeClr val="bg1"/>
                </a:solidFill>
              </a:rPr>
              <a:t>Hierarchy</a:t>
            </a:r>
          </a:p>
        </p:txBody>
      </p:sp>
      <p:sp>
        <p:nvSpPr>
          <p:cNvPr id="12" name="Oval 11"/>
          <p:cNvSpPr/>
          <p:nvPr/>
        </p:nvSpPr>
        <p:spPr>
          <a:xfrm>
            <a:off x="4092145" y="335280"/>
            <a:ext cx="1493520" cy="563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plan</a:t>
            </a:r>
          </a:p>
          <a:p>
            <a:pPr algn="ctr"/>
            <a:r>
              <a:rPr lang="en-US" b="1" dirty="0">
                <a:solidFill>
                  <a:schemeClr val="bg1"/>
                </a:solidFill>
              </a:rPr>
              <a:t>selection</a:t>
            </a:r>
          </a:p>
        </p:txBody>
      </p:sp>
      <p:sp>
        <p:nvSpPr>
          <p:cNvPr id="13" name="Flowchart: Magnetic Disk 12"/>
          <p:cNvSpPr/>
          <p:nvPr/>
        </p:nvSpPr>
        <p:spPr>
          <a:xfrm>
            <a:off x="2346960" y="960120"/>
            <a:ext cx="1310640" cy="88392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Plan</a:t>
            </a:r>
          </a:p>
          <a:p>
            <a:pPr algn="ctr"/>
            <a:r>
              <a:rPr lang="en-US" b="1" dirty="0">
                <a:solidFill>
                  <a:schemeClr val="bg1"/>
                </a:solidFill>
              </a:rPr>
              <a:t>Library</a:t>
            </a:r>
          </a:p>
        </p:txBody>
      </p:sp>
      <p:sp>
        <p:nvSpPr>
          <p:cNvPr id="15" name="Oval 14"/>
          <p:cNvSpPr/>
          <p:nvPr/>
        </p:nvSpPr>
        <p:spPr>
          <a:xfrm>
            <a:off x="716280" y="5996939"/>
            <a:ext cx="1493520" cy="563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execute</a:t>
            </a:r>
          </a:p>
          <a:p>
            <a:pPr algn="ctr"/>
            <a:r>
              <a:rPr lang="en-US" b="1" dirty="0">
                <a:solidFill>
                  <a:schemeClr val="bg1"/>
                </a:solidFill>
              </a:rPr>
              <a:t>action</a:t>
            </a:r>
          </a:p>
        </p:txBody>
      </p:sp>
      <p:cxnSp>
        <p:nvCxnSpPr>
          <p:cNvPr id="55" name="Straight Connector 54"/>
          <p:cNvCxnSpPr>
            <a:stCxn id="12" idx="2"/>
          </p:cNvCxnSpPr>
          <p:nvPr/>
        </p:nvCxnSpPr>
        <p:spPr>
          <a:xfrm flipH="1">
            <a:off x="1478280" y="617220"/>
            <a:ext cx="2613865"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endCxn id="15" idx="0"/>
          </p:cNvCxnSpPr>
          <p:nvPr/>
        </p:nvCxnSpPr>
        <p:spPr>
          <a:xfrm flipH="1">
            <a:off x="1463040" y="617220"/>
            <a:ext cx="30480" cy="537971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7528560" y="2168158"/>
            <a:ext cx="4029886" cy="769441"/>
          </a:xfrm>
          <a:prstGeom prst="rect">
            <a:avLst/>
          </a:prstGeom>
          <a:noFill/>
        </p:spPr>
        <p:txBody>
          <a:bodyPr wrap="none" rtlCol="0">
            <a:spAutoFit/>
          </a:bodyPr>
          <a:lstStyle/>
          <a:p>
            <a:r>
              <a:rPr lang="en-US" sz="4400" b="1" dirty="0"/>
              <a:t>BDI Architecture</a:t>
            </a:r>
          </a:p>
        </p:txBody>
      </p:sp>
    </p:spTree>
    <p:extLst>
      <p:ext uri="{BB962C8B-B14F-4D97-AF65-F5344CB8AC3E}">
        <p14:creationId xmlns:p14="http://schemas.microsoft.com/office/powerpoint/2010/main" val="757452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68048-CAC9-4BF1-BE02-97B38E729E0D}"/>
              </a:ext>
            </a:extLst>
          </p:cNvPr>
          <p:cNvSpPr>
            <a:spLocks noGrp="1"/>
          </p:cNvSpPr>
          <p:nvPr>
            <p:ph type="title"/>
          </p:nvPr>
        </p:nvSpPr>
        <p:spPr/>
        <p:txBody>
          <a:bodyPr/>
          <a:lstStyle/>
          <a:p>
            <a:pPr algn="ctr"/>
            <a:r>
              <a:rPr lang="en-US" b="1" dirty="0"/>
              <a:t>Knowledge-Based Agent</a:t>
            </a:r>
          </a:p>
        </p:txBody>
      </p:sp>
      <p:pic>
        <p:nvPicPr>
          <p:cNvPr id="4" name="Picture 3">
            <a:extLst>
              <a:ext uri="{FF2B5EF4-FFF2-40B4-BE49-F238E27FC236}">
                <a16:creationId xmlns:a16="http://schemas.microsoft.com/office/drawing/2014/main" id="{CADB9427-F30D-451E-A8DF-981A6E9497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5340" y="1669631"/>
            <a:ext cx="11012448" cy="4650957"/>
          </a:xfrm>
          <a:prstGeom prst="rect">
            <a:avLst/>
          </a:prstGeom>
        </p:spPr>
      </p:pic>
      <p:sp>
        <p:nvSpPr>
          <p:cNvPr id="5" name="Rectangle: Rounded Corners 4">
            <a:extLst>
              <a:ext uri="{FF2B5EF4-FFF2-40B4-BE49-F238E27FC236}">
                <a16:creationId xmlns:a16="http://schemas.microsoft.com/office/drawing/2014/main" id="{7B7E59EF-81DE-4AE9-8472-52C95B36F977}"/>
              </a:ext>
            </a:extLst>
          </p:cNvPr>
          <p:cNvSpPr/>
          <p:nvPr/>
        </p:nvSpPr>
        <p:spPr>
          <a:xfrm>
            <a:off x="2442411" y="2170779"/>
            <a:ext cx="2594810" cy="469064"/>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13077B4D-D754-4924-AD87-40C57A881D3C}"/>
              </a:ext>
            </a:extLst>
          </p:cNvPr>
          <p:cNvSpPr/>
          <p:nvPr/>
        </p:nvSpPr>
        <p:spPr>
          <a:xfrm>
            <a:off x="958515" y="3087849"/>
            <a:ext cx="6180221" cy="329199"/>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E53CA167-25AF-4470-82F6-573A12755BF7}"/>
              </a:ext>
            </a:extLst>
          </p:cNvPr>
          <p:cNvSpPr/>
          <p:nvPr/>
        </p:nvSpPr>
        <p:spPr>
          <a:xfrm>
            <a:off x="950497" y="3395323"/>
            <a:ext cx="6180221" cy="329199"/>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92F6FA2D-CA70-44E4-878E-4EF09C74084C}"/>
              </a:ext>
            </a:extLst>
          </p:cNvPr>
          <p:cNvSpPr/>
          <p:nvPr/>
        </p:nvSpPr>
        <p:spPr>
          <a:xfrm>
            <a:off x="942479" y="3750923"/>
            <a:ext cx="6180221" cy="329199"/>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DAF46BB-030E-423C-A90E-C7D5618CBABB}"/>
              </a:ext>
            </a:extLst>
          </p:cNvPr>
          <p:cNvSpPr txBox="1"/>
          <p:nvPr/>
        </p:nvSpPr>
        <p:spPr>
          <a:xfrm>
            <a:off x="6641432" y="1796717"/>
            <a:ext cx="2594810" cy="461665"/>
          </a:xfrm>
          <a:prstGeom prst="rect">
            <a:avLst/>
          </a:prstGeom>
          <a:noFill/>
        </p:spPr>
        <p:txBody>
          <a:bodyPr wrap="square" rtlCol="0">
            <a:spAutoFit/>
          </a:bodyPr>
          <a:lstStyle/>
          <a:p>
            <a:r>
              <a:rPr lang="en-US" sz="2400" b="1" dirty="0">
                <a:solidFill>
                  <a:srgbClr val="FF0000"/>
                </a:solidFill>
              </a:rPr>
              <a:t>Logical sentences</a:t>
            </a:r>
          </a:p>
        </p:txBody>
      </p:sp>
      <p:cxnSp>
        <p:nvCxnSpPr>
          <p:cNvPr id="11" name="Straight Connector 10">
            <a:extLst>
              <a:ext uri="{FF2B5EF4-FFF2-40B4-BE49-F238E27FC236}">
                <a16:creationId xmlns:a16="http://schemas.microsoft.com/office/drawing/2014/main" id="{00D370E4-A78A-47A9-9DF7-68E0F0015FC9}"/>
              </a:ext>
            </a:extLst>
          </p:cNvPr>
          <p:cNvCxnSpPr>
            <a:endCxn id="9" idx="1"/>
          </p:cNvCxnSpPr>
          <p:nvPr/>
        </p:nvCxnSpPr>
        <p:spPr>
          <a:xfrm flipV="1">
            <a:off x="4828674" y="2027550"/>
            <a:ext cx="1812758" cy="2308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2A15E85-9D04-4A56-A322-1EAB163598A8}"/>
              </a:ext>
            </a:extLst>
          </p:cNvPr>
          <p:cNvSpPr txBox="1"/>
          <p:nvPr/>
        </p:nvSpPr>
        <p:spPr>
          <a:xfrm>
            <a:off x="7130718" y="2405311"/>
            <a:ext cx="3007894" cy="830997"/>
          </a:xfrm>
          <a:prstGeom prst="rect">
            <a:avLst/>
          </a:prstGeom>
          <a:noFill/>
        </p:spPr>
        <p:txBody>
          <a:bodyPr wrap="square" rtlCol="0">
            <a:spAutoFit/>
          </a:bodyPr>
          <a:lstStyle/>
          <a:p>
            <a:pPr algn="ctr"/>
            <a:r>
              <a:rPr lang="en-US" sz="2400" b="1" dirty="0">
                <a:solidFill>
                  <a:srgbClr val="FF0000"/>
                </a:solidFill>
              </a:rPr>
              <a:t>Add knowledge (sentences) to KB</a:t>
            </a:r>
          </a:p>
        </p:txBody>
      </p:sp>
      <p:cxnSp>
        <p:nvCxnSpPr>
          <p:cNvPr id="13" name="Straight Connector 12">
            <a:extLst>
              <a:ext uri="{FF2B5EF4-FFF2-40B4-BE49-F238E27FC236}">
                <a16:creationId xmlns:a16="http://schemas.microsoft.com/office/drawing/2014/main" id="{F84252C9-88E8-4252-A895-7DD79A8794CE}"/>
              </a:ext>
            </a:extLst>
          </p:cNvPr>
          <p:cNvCxnSpPr>
            <a:cxnSpLocks/>
          </p:cNvCxnSpPr>
          <p:nvPr/>
        </p:nvCxnSpPr>
        <p:spPr>
          <a:xfrm flipV="1">
            <a:off x="6641432" y="2820809"/>
            <a:ext cx="850479" cy="34573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C6629D9-A1E9-4986-92BD-B40F763F7CAD}"/>
              </a:ext>
            </a:extLst>
          </p:cNvPr>
          <p:cNvSpPr txBox="1"/>
          <p:nvPr/>
        </p:nvSpPr>
        <p:spPr>
          <a:xfrm>
            <a:off x="7433406" y="3361592"/>
            <a:ext cx="4089085" cy="830997"/>
          </a:xfrm>
          <a:prstGeom prst="rect">
            <a:avLst/>
          </a:prstGeom>
          <a:noFill/>
        </p:spPr>
        <p:txBody>
          <a:bodyPr wrap="square" rtlCol="0">
            <a:spAutoFit/>
          </a:bodyPr>
          <a:lstStyle/>
          <a:p>
            <a:pPr algn="ctr"/>
            <a:r>
              <a:rPr lang="en-US" sz="2400" b="1" dirty="0">
                <a:solidFill>
                  <a:srgbClr val="FF0000"/>
                </a:solidFill>
              </a:rPr>
              <a:t>Infer new knowledge from KB</a:t>
            </a:r>
          </a:p>
          <a:p>
            <a:pPr algn="ctr"/>
            <a:r>
              <a:rPr lang="en-US" sz="2400" b="1" dirty="0">
                <a:solidFill>
                  <a:srgbClr val="FF0000"/>
                </a:solidFill>
              </a:rPr>
              <a:t>(prove a theorem)</a:t>
            </a:r>
          </a:p>
        </p:txBody>
      </p:sp>
      <p:cxnSp>
        <p:nvCxnSpPr>
          <p:cNvPr id="17" name="Straight Connector 16">
            <a:extLst>
              <a:ext uri="{FF2B5EF4-FFF2-40B4-BE49-F238E27FC236}">
                <a16:creationId xmlns:a16="http://schemas.microsoft.com/office/drawing/2014/main" id="{D748F76D-8589-4133-B37E-4520220D4846}"/>
              </a:ext>
            </a:extLst>
          </p:cNvPr>
          <p:cNvCxnSpPr>
            <a:cxnSpLocks/>
            <a:endCxn id="16" idx="1"/>
          </p:cNvCxnSpPr>
          <p:nvPr/>
        </p:nvCxnSpPr>
        <p:spPr>
          <a:xfrm>
            <a:off x="6793832" y="3590795"/>
            <a:ext cx="639574" cy="18629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362664D7-1FA8-49BE-8D9D-FA6A5D8484FD}"/>
              </a:ext>
            </a:extLst>
          </p:cNvPr>
          <p:cNvSpPr txBox="1"/>
          <p:nvPr/>
        </p:nvSpPr>
        <p:spPr>
          <a:xfrm>
            <a:off x="7187113" y="4235668"/>
            <a:ext cx="3152856" cy="461665"/>
          </a:xfrm>
          <a:prstGeom prst="rect">
            <a:avLst/>
          </a:prstGeom>
          <a:noFill/>
        </p:spPr>
        <p:txBody>
          <a:bodyPr wrap="square" rtlCol="0">
            <a:spAutoFit/>
          </a:bodyPr>
          <a:lstStyle/>
          <a:p>
            <a:pPr algn="ctr"/>
            <a:r>
              <a:rPr lang="en-US" sz="2400" b="1" dirty="0">
                <a:solidFill>
                  <a:srgbClr val="FF0000"/>
                </a:solidFill>
              </a:rPr>
              <a:t>Add new goal to KB</a:t>
            </a:r>
          </a:p>
        </p:txBody>
      </p:sp>
      <p:cxnSp>
        <p:nvCxnSpPr>
          <p:cNvPr id="20" name="Straight Connector 19">
            <a:extLst>
              <a:ext uri="{FF2B5EF4-FFF2-40B4-BE49-F238E27FC236}">
                <a16:creationId xmlns:a16="http://schemas.microsoft.com/office/drawing/2014/main" id="{9C87AB86-D91F-4B30-A1CF-27E717856294}"/>
              </a:ext>
            </a:extLst>
          </p:cNvPr>
          <p:cNvCxnSpPr>
            <a:cxnSpLocks/>
          </p:cNvCxnSpPr>
          <p:nvPr/>
        </p:nvCxnSpPr>
        <p:spPr>
          <a:xfrm>
            <a:off x="6848805" y="3946913"/>
            <a:ext cx="611034" cy="45595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5222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2" presetClass="entr" presetSubtype="2"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 calcmode="lin" valueType="num">
                                      <p:cBhvr additive="base">
                                        <p:cTn id="9" dur="500" fill="hold"/>
                                        <p:tgtEl>
                                          <p:spTgt spid="9"/>
                                        </p:tgtEl>
                                        <p:attrNameLst>
                                          <p:attrName>ppt_x</p:attrName>
                                        </p:attrNameLst>
                                      </p:cBhvr>
                                      <p:tavLst>
                                        <p:tav tm="0">
                                          <p:val>
                                            <p:strVal val="1+#ppt_w/2"/>
                                          </p:val>
                                        </p:tav>
                                        <p:tav tm="100000">
                                          <p:val>
                                            <p:strVal val="#ppt_x"/>
                                          </p:val>
                                        </p:tav>
                                      </p:tavLst>
                                    </p:anim>
                                    <p:anim calcmode="lin" valueType="num">
                                      <p:cBhvr additive="base">
                                        <p:cTn id="10" dur="500" fill="hold"/>
                                        <p:tgtEl>
                                          <p:spTgt spid="9"/>
                                        </p:tgtEl>
                                        <p:attrNameLst>
                                          <p:attrName>ppt_y</p:attrName>
                                        </p:attrNameLst>
                                      </p:cBhvr>
                                      <p:tavLst>
                                        <p:tav tm="0">
                                          <p:val>
                                            <p:strVal val="#ppt_y"/>
                                          </p:val>
                                        </p:tav>
                                        <p:tav tm="100000">
                                          <p:val>
                                            <p:strVal val="#ppt_y"/>
                                          </p:val>
                                        </p:tav>
                                      </p:tavLst>
                                    </p:anim>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2" presetClass="entr" presetSubtype="2"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1+#ppt_w/2"/>
                                          </p:val>
                                        </p:tav>
                                        <p:tav tm="100000">
                                          <p:val>
                                            <p:strVal val="#ppt_x"/>
                                          </p:val>
                                        </p:tav>
                                      </p:tavLst>
                                    </p:anim>
                                    <p:anim calcmode="lin" valueType="num">
                                      <p:cBhvr additive="base">
                                        <p:cTn id="22"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2" presetClass="entr" presetSubtype="2"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1+#ppt_w/2"/>
                                          </p:val>
                                        </p:tav>
                                        <p:tav tm="100000">
                                          <p:val>
                                            <p:strVal val="#ppt_x"/>
                                          </p:val>
                                        </p:tav>
                                      </p:tavLst>
                                    </p:anim>
                                    <p:anim calcmode="lin" valueType="num">
                                      <p:cBhvr additive="base">
                                        <p:cTn id="32"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2" presetClass="entr" presetSubtype="2"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additive="base">
                                        <p:cTn id="41" dur="500" fill="hold"/>
                                        <p:tgtEl>
                                          <p:spTgt spid="19"/>
                                        </p:tgtEl>
                                        <p:attrNameLst>
                                          <p:attrName>ppt_x</p:attrName>
                                        </p:attrNameLst>
                                      </p:cBhvr>
                                      <p:tavLst>
                                        <p:tav tm="0">
                                          <p:val>
                                            <p:strVal val="1+#ppt_w/2"/>
                                          </p:val>
                                        </p:tav>
                                        <p:tav tm="100000">
                                          <p:val>
                                            <p:strVal val="#ppt_x"/>
                                          </p:val>
                                        </p:tav>
                                      </p:tavLst>
                                    </p:anim>
                                    <p:anim calcmode="lin" valueType="num">
                                      <p:cBhvr additive="base">
                                        <p:cTn id="42"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P spid="12" grpId="0"/>
      <p:bldP spid="16"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7B353-83EA-4D22-AF53-E0AB596AE9D4}"/>
              </a:ext>
            </a:extLst>
          </p:cNvPr>
          <p:cNvSpPr>
            <a:spLocks noGrp="1"/>
          </p:cNvSpPr>
          <p:nvPr>
            <p:ph type="title"/>
          </p:nvPr>
        </p:nvSpPr>
        <p:spPr>
          <a:xfrm>
            <a:off x="2662989" y="-6689"/>
            <a:ext cx="6637421" cy="741780"/>
          </a:xfrm>
        </p:spPr>
        <p:txBody>
          <a:bodyPr/>
          <a:lstStyle/>
          <a:p>
            <a:pPr algn="ctr"/>
            <a:r>
              <a:rPr lang="en-US" b="1" dirty="0"/>
              <a:t>UAM World: Grid</a:t>
            </a:r>
          </a:p>
        </p:txBody>
      </p:sp>
      <p:grpSp>
        <p:nvGrpSpPr>
          <p:cNvPr id="28" name="Group 27">
            <a:extLst>
              <a:ext uri="{FF2B5EF4-FFF2-40B4-BE49-F238E27FC236}">
                <a16:creationId xmlns:a16="http://schemas.microsoft.com/office/drawing/2014/main" id="{2F82A4B5-8AA8-46C9-AFD9-E7EF4BA49FB8}"/>
              </a:ext>
            </a:extLst>
          </p:cNvPr>
          <p:cNvGrpSpPr/>
          <p:nvPr/>
        </p:nvGrpSpPr>
        <p:grpSpPr>
          <a:xfrm>
            <a:off x="4026567" y="908539"/>
            <a:ext cx="7636043" cy="5797059"/>
            <a:chOff x="2165683" y="908539"/>
            <a:chExt cx="7636043" cy="5797059"/>
          </a:xfrm>
        </p:grpSpPr>
        <p:sp>
          <p:nvSpPr>
            <p:cNvPr id="3" name="Rectangle 2">
              <a:extLst>
                <a:ext uri="{FF2B5EF4-FFF2-40B4-BE49-F238E27FC236}">
                  <a16:creationId xmlns:a16="http://schemas.microsoft.com/office/drawing/2014/main" id="{AB9F0F7F-CB01-4E18-9785-56CFC75AC934}"/>
                </a:ext>
              </a:extLst>
            </p:cNvPr>
            <p:cNvSpPr/>
            <p:nvPr/>
          </p:nvSpPr>
          <p:spPr>
            <a:xfrm>
              <a:off x="2743200" y="1556084"/>
              <a:ext cx="6352674" cy="48768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97EC45B9-09A9-4DF1-BC00-51B3B5E262E7}"/>
                </a:ext>
              </a:extLst>
            </p:cNvPr>
            <p:cNvCxnSpPr>
              <a:stCxn id="3" idx="1"/>
              <a:endCxn id="3" idx="3"/>
            </p:cNvCxnSpPr>
            <p:nvPr/>
          </p:nvCxnSpPr>
          <p:spPr>
            <a:xfrm>
              <a:off x="2743200" y="3994484"/>
              <a:ext cx="635267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D065A9E8-EDAB-4374-AD53-D03820E23825}"/>
                </a:ext>
              </a:extLst>
            </p:cNvPr>
            <p:cNvCxnSpPr/>
            <p:nvPr/>
          </p:nvCxnSpPr>
          <p:spPr>
            <a:xfrm>
              <a:off x="2735180" y="2687053"/>
              <a:ext cx="635267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C218F824-0A2E-41E3-AEDC-AF3F7A3EDE0E}"/>
                </a:ext>
              </a:extLst>
            </p:cNvPr>
            <p:cNvCxnSpPr/>
            <p:nvPr/>
          </p:nvCxnSpPr>
          <p:spPr>
            <a:xfrm>
              <a:off x="2727160" y="5197642"/>
              <a:ext cx="635267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01472D6-5E1D-4D3F-A6EA-6D1776BD35C4}"/>
                </a:ext>
              </a:extLst>
            </p:cNvPr>
            <p:cNvCxnSpPr>
              <a:cxnSpLocks/>
              <a:stCxn id="3" idx="0"/>
              <a:endCxn id="3" idx="2"/>
            </p:cNvCxnSpPr>
            <p:nvPr/>
          </p:nvCxnSpPr>
          <p:spPr>
            <a:xfrm>
              <a:off x="5919537" y="1556084"/>
              <a:ext cx="0" cy="4876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18E11EC-BCAC-4ED8-9D91-B58897449A51}"/>
                </a:ext>
              </a:extLst>
            </p:cNvPr>
            <p:cNvCxnSpPr>
              <a:cxnSpLocks/>
            </p:cNvCxnSpPr>
            <p:nvPr/>
          </p:nvCxnSpPr>
          <p:spPr>
            <a:xfrm>
              <a:off x="7507704" y="1556084"/>
              <a:ext cx="0" cy="4876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77983BA-35BF-454E-8688-275604B334B7}"/>
                </a:ext>
              </a:extLst>
            </p:cNvPr>
            <p:cNvCxnSpPr>
              <a:cxnSpLocks/>
            </p:cNvCxnSpPr>
            <p:nvPr/>
          </p:nvCxnSpPr>
          <p:spPr>
            <a:xfrm>
              <a:off x="4299283" y="1556084"/>
              <a:ext cx="0" cy="4876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2F845352-7DA6-4064-9037-2A781F6EE8CA}"/>
                </a:ext>
              </a:extLst>
            </p:cNvPr>
            <p:cNvSpPr txBox="1"/>
            <p:nvPr/>
          </p:nvSpPr>
          <p:spPr>
            <a:xfrm>
              <a:off x="2165683" y="1748593"/>
              <a:ext cx="367408" cy="523220"/>
            </a:xfrm>
            <a:prstGeom prst="rect">
              <a:avLst/>
            </a:prstGeom>
            <a:noFill/>
          </p:spPr>
          <p:txBody>
            <a:bodyPr wrap="none" rtlCol="0">
              <a:spAutoFit/>
            </a:bodyPr>
            <a:lstStyle/>
            <a:p>
              <a:r>
                <a:rPr lang="en-US" sz="2800" b="1" dirty="0"/>
                <a:t>1</a:t>
              </a:r>
            </a:p>
          </p:txBody>
        </p:sp>
        <p:sp>
          <p:nvSpPr>
            <p:cNvPr id="14" name="TextBox 13">
              <a:extLst>
                <a:ext uri="{FF2B5EF4-FFF2-40B4-BE49-F238E27FC236}">
                  <a16:creationId xmlns:a16="http://schemas.microsoft.com/office/drawing/2014/main" id="{F6D99051-E119-44C2-A395-3ADA4C8D7CD3}"/>
                </a:ext>
              </a:extLst>
            </p:cNvPr>
            <p:cNvSpPr txBox="1"/>
            <p:nvPr/>
          </p:nvSpPr>
          <p:spPr>
            <a:xfrm>
              <a:off x="2173705" y="2991855"/>
              <a:ext cx="367408" cy="523220"/>
            </a:xfrm>
            <a:prstGeom prst="rect">
              <a:avLst/>
            </a:prstGeom>
            <a:noFill/>
          </p:spPr>
          <p:txBody>
            <a:bodyPr wrap="none" rtlCol="0">
              <a:spAutoFit/>
            </a:bodyPr>
            <a:lstStyle/>
            <a:p>
              <a:r>
                <a:rPr lang="en-US" sz="2800" b="1" dirty="0"/>
                <a:t>2</a:t>
              </a:r>
            </a:p>
          </p:txBody>
        </p:sp>
        <p:sp>
          <p:nvSpPr>
            <p:cNvPr id="15" name="TextBox 14">
              <a:extLst>
                <a:ext uri="{FF2B5EF4-FFF2-40B4-BE49-F238E27FC236}">
                  <a16:creationId xmlns:a16="http://schemas.microsoft.com/office/drawing/2014/main" id="{CB780B5E-FE1E-46C1-82CC-00D80F391949}"/>
                </a:ext>
              </a:extLst>
            </p:cNvPr>
            <p:cNvSpPr txBox="1"/>
            <p:nvPr/>
          </p:nvSpPr>
          <p:spPr>
            <a:xfrm>
              <a:off x="2181727" y="4235117"/>
              <a:ext cx="367408" cy="523220"/>
            </a:xfrm>
            <a:prstGeom prst="rect">
              <a:avLst/>
            </a:prstGeom>
            <a:noFill/>
          </p:spPr>
          <p:txBody>
            <a:bodyPr wrap="none" rtlCol="0">
              <a:spAutoFit/>
            </a:bodyPr>
            <a:lstStyle/>
            <a:p>
              <a:r>
                <a:rPr lang="en-US" sz="2800" b="1" dirty="0"/>
                <a:t>3</a:t>
              </a:r>
            </a:p>
          </p:txBody>
        </p:sp>
        <p:sp>
          <p:nvSpPr>
            <p:cNvPr id="16" name="TextBox 15">
              <a:extLst>
                <a:ext uri="{FF2B5EF4-FFF2-40B4-BE49-F238E27FC236}">
                  <a16:creationId xmlns:a16="http://schemas.microsoft.com/office/drawing/2014/main" id="{3DFEFC68-E97F-4E25-ADA8-BAFDA56A76F3}"/>
                </a:ext>
              </a:extLst>
            </p:cNvPr>
            <p:cNvSpPr txBox="1"/>
            <p:nvPr/>
          </p:nvSpPr>
          <p:spPr>
            <a:xfrm>
              <a:off x="2189749" y="5478379"/>
              <a:ext cx="367408" cy="523220"/>
            </a:xfrm>
            <a:prstGeom prst="rect">
              <a:avLst/>
            </a:prstGeom>
            <a:noFill/>
          </p:spPr>
          <p:txBody>
            <a:bodyPr wrap="none" rtlCol="0">
              <a:spAutoFit/>
            </a:bodyPr>
            <a:lstStyle/>
            <a:p>
              <a:r>
                <a:rPr lang="en-US" sz="2800" b="1" dirty="0"/>
                <a:t>4</a:t>
              </a:r>
            </a:p>
          </p:txBody>
        </p:sp>
        <p:sp>
          <p:nvSpPr>
            <p:cNvPr id="17" name="TextBox 16">
              <a:extLst>
                <a:ext uri="{FF2B5EF4-FFF2-40B4-BE49-F238E27FC236}">
                  <a16:creationId xmlns:a16="http://schemas.microsoft.com/office/drawing/2014/main" id="{DE3D7A30-F2B0-4AA0-BDCF-0FE38FD36203}"/>
                </a:ext>
              </a:extLst>
            </p:cNvPr>
            <p:cNvSpPr txBox="1"/>
            <p:nvPr/>
          </p:nvSpPr>
          <p:spPr>
            <a:xfrm>
              <a:off x="3344778" y="908539"/>
              <a:ext cx="367408" cy="523220"/>
            </a:xfrm>
            <a:prstGeom prst="rect">
              <a:avLst/>
            </a:prstGeom>
            <a:noFill/>
          </p:spPr>
          <p:txBody>
            <a:bodyPr wrap="none" rtlCol="0">
              <a:spAutoFit/>
            </a:bodyPr>
            <a:lstStyle/>
            <a:p>
              <a:r>
                <a:rPr lang="en-US" sz="2800" b="1" dirty="0"/>
                <a:t>1</a:t>
              </a:r>
            </a:p>
          </p:txBody>
        </p:sp>
        <p:sp>
          <p:nvSpPr>
            <p:cNvPr id="18" name="TextBox 17">
              <a:extLst>
                <a:ext uri="{FF2B5EF4-FFF2-40B4-BE49-F238E27FC236}">
                  <a16:creationId xmlns:a16="http://schemas.microsoft.com/office/drawing/2014/main" id="{BEFB6A1A-F6B5-4F5A-B295-F4207B21F8D5}"/>
                </a:ext>
              </a:extLst>
            </p:cNvPr>
            <p:cNvSpPr txBox="1"/>
            <p:nvPr/>
          </p:nvSpPr>
          <p:spPr>
            <a:xfrm>
              <a:off x="4924925" y="908539"/>
              <a:ext cx="367408" cy="523220"/>
            </a:xfrm>
            <a:prstGeom prst="rect">
              <a:avLst/>
            </a:prstGeom>
            <a:noFill/>
          </p:spPr>
          <p:txBody>
            <a:bodyPr wrap="none" rtlCol="0">
              <a:spAutoFit/>
            </a:bodyPr>
            <a:lstStyle/>
            <a:p>
              <a:r>
                <a:rPr lang="en-US" sz="2800" b="1" dirty="0"/>
                <a:t>2</a:t>
              </a:r>
            </a:p>
          </p:txBody>
        </p:sp>
        <p:sp>
          <p:nvSpPr>
            <p:cNvPr id="19" name="TextBox 18">
              <a:extLst>
                <a:ext uri="{FF2B5EF4-FFF2-40B4-BE49-F238E27FC236}">
                  <a16:creationId xmlns:a16="http://schemas.microsoft.com/office/drawing/2014/main" id="{1926B4FD-C102-4F2C-9240-4832930ADAC4}"/>
                </a:ext>
              </a:extLst>
            </p:cNvPr>
            <p:cNvSpPr txBox="1"/>
            <p:nvPr/>
          </p:nvSpPr>
          <p:spPr>
            <a:xfrm>
              <a:off x="6489030" y="908539"/>
              <a:ext cx="367408" cy="523220"/>
            </a:xfrm>
            <a:prstGeom prst="rect">
              <a:avLst/>
            </a:prstGeom>
            <a:noFill/>
          </p:spPr>
          <p:txBody>
            <a:bodyPr wrap="none" rtlCol="0">
              <a:spAutoFit/>
            </a:bodyPr>
            <a:lstStyle/>
            <a:p>
              <a:r>
                <a:rPr lang="en-US" sz="2800" b="1" dirty="0"/>
                <a:t>3</a:t>
              </a:r>
            </a:p>
          </p:txBody>
        </p:sp>
        <p:sp>
          <p:nvSpPr>
            <p:cNvPr id="20" name="TextBox 19">
              <a:extLst>
                <a:ext uri="{FF2B5EF4-FFF2-40B4-BE49-F238E27FC236}">
                  <a16:creationId xmlns:a16="http://schemas.microsoft.com/office/drawing/2014/main" id="{69E94999-5E21-41EA-8FF8-907F33810D90}"/>
                </a:ext>
              </a:extLst>
            </p:cNvPr>
            <p:cNvSpPr txBox="1"/>
            <p:nvPr/>
          </p:nvSpPr>
          <p:spPr>
            <a:xfrm>
              <a:off x="8069177" y="908539"/>
              <a:ext cx="367408" cy="523220"/>
            </a:xfrm>
            <a:prstGeom prst="rect">
              <a:avLst/>
            </a:prstGeom>
            <a:noFill/>
          </p:spPr>
          <p:txBody>
            <a:bodyPr wrap="none" rtlCol="0">
              <a:spAutoFit/>
            </a:bodyPr>
            <a:lstStyle/>
            <a:p>
              <a:r>
                <a:rPr lang="en-US" sz="2800" b="1" dirty="0"/>
                <a:t>4</a:t>
              </a:r>
            </a:p>
          </p:txBody>
        </p:sp>
        <p:cxnSp>
          <p:nvCxnSpPr>
            <p:cNvPr id="22" name="Straight Arrow Connector 21">
              <a:extLst>
                <a:ext uri="{FF2B5EF4-FFF2-40B4-BE49-F238E27FC236}">
                  <a16:creationId xmlns:a16="http://schemas.microsoft.com/office/drawing/2014/main" id="{5159B7B8-70CD-4D4F-917D-BF925B72B953}"/>
                </a:ext>
              </a:extLst>
            </p:cNvPr>
            <p:cNvCxnSpPr/>
            <p:nvPr/>
          </p:nvCxnSpPr>
          <p:spPr>
            <a:xfrm>
              <a:off x="2727160" y="1556085"/>
              <a:ext cx="7074566"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58304B10-5992-4CBB-A72E-0617D8FA4775}"/>
                </a:ext>
              </a:extLst>
            </p:cNvPr>
            <p:cNvCxnSpPr>
              <a:cxnSpLocks/>
            </p:cNvCxnSpPr>
            <p:nvPr/>
          </p:nvCxnSpPr>
          <p:spPr>
            <a:xfrm flipH="1">
              <a:off x="2736949" y="1556084"/>
              <a:ext cx="6251" cy="51495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5DBECB71-D0D4-44A3-8ADB-EE3016E21FB4}"/>
                </a:ext>
              </a:extLst>
            </p:cNvPr>
            <p:cNvSpPr txBox="1"/>
            <p:nvPr/>
          </p:nvSpPr>
          <p:spPr>
            <a:xfrm>
              <a:off x="9304421" y="1105981"/>
              <a:ext cx="306494" cy="400110"/>
            </a:xfrm>
            <a:prstGeom prst="rect">
              <a:avLst/>
            </a:prstGeom>
            <a:noFill/>
          </p:spPr>
          <p:txBody>
            <a:bodyPr wrap="none" rtlCol="0">
              <a:spAutoFit/>
            </a:bodyPr>
            <a:lstStyle/>
            <a:p>
              <a:r>
                <a:rPr lang="en-US" sz="2000" b="1" dirty="0"/>
                <a:t>y</a:t>
              </a:r>
            </a:p>
          </p:txBody>
        </p:sp>
        <p:sp>
          <p:nvSpPr>
            <p:cNvPr id="27" name="TextBox 26">
              <a:extLst>
                <a:ext uri="{FF2B5EF4-FFF2-40B4-BE49-F238E27FC236}">
                  <a16:creationId xmlns:a16="http://schemas.microsoft.com/office/drawing/2014/main" id="{82971DAD-60A3-4A48-90BA-C7C9338A81FF}"/>
                </a:ext>
              </a:extLst>
            </p:cNvPr>
            <p:cNvSpPr txBox="1"/>
            <p:nvPr/>
          </p:nvSpPr>
          <p:spPr>
            <a:xfrm>
              <a:off x="2365431" y="6232829"/>
              <a:ext cx="303288" cy="400110"/>
            </a:xfrm>
            <a:prstGeom prst="rect">
              <a:avLst/>
            </a:prstGeom>
            <a:noFill/>
          </p:spPr>
          <p:txBody>
            <a:bodyPr wrap="none" rtlCol="0">
              <a:spAutoFit/>
            </a:bodyPr>
            <a:lstStyle/>
            <a:p>
              <a:r>
                <a:rPr lang="en-US" sz="2000" b="1" dirty="0"/>
                <a:t>x</a:t>
              </a:r>
            </a:p>
          </p:txBody>
        </p:sp>
      </p:grpSp>
      <p:sp>
        <p:nvSpPr>
          <p:cNvPr id="29" name="TextBox 28">
            <a:extLst>
              <a:ext uri="{FF2B5EF4-FFF2-40B4-BE49-F238E27FC236}">
                <a16:creationId xmlns:a16="http://schemas.microsoft.com/office/drawing/2014/main" id="{C7F9E04E-0C38-484B-BF7A-DF32E94AED5A}"/>
              </a:ext>
            </a:extLst>
          </p:cNvPr>
          <p:cNvSpPr txBox="1"/>
          <p:nvPr/>
        </p:nvSpPr>
        <p:spPr>
          <a:xfrm>
            <a:off x="304800" y="1748593"/>
            <a:ext cx="3275833" cy="3970318"/>
          </a:xfrm>
          <a:prstGeom prst="rect">
            <a:avLst/>
          </a:prstGeom>
          <a:noFill/>
        </p:spPr>
        <p:txBody>
          <a:bodyPr wrap="none" rtlCol="0">
            <a:spAutoFit/>
          </a:bodyPr>
          <a:lstStyle/>
          <a:p>
            <a:r>
              <a:rPr lang="en-US" sz="2800" b="1" dirty="0"/>
              <a:t>Example Sentences:</a:t>
            </a:r>
          </a:p>
          <a:p>
            <a:endParaRPr lang="en-US" sz="2800" b="1" dirty="0"/>
          </a:p>
          <a:p>
            <a:r>
              <a:rPr lang="en-US" sz="2800" b="1" dirty="0"/>
              <a:t>    IN_3_2</a:t>
            </a:r>
          </a:p>
          <a:p>
            <a:r>
              <a:rPr lang="en-US" sz="2800" b="1" dirty="0"/>
              <a:t>    HIGH_WIND_3_4</a:t>
            </a:r>
          </a:p>
          <a:p>
            <a:r>
              <a:rPr lang="en-US" sz="2800" b="1" dirty="0"/>
              <a:t>    CLOSED_2_2</a:t>
            </a:r>
          </a:p>
          <a:p>
            <a:endParaRPr lang="en-US" sz="2800" b="1" dirty="0"/>
          </a:p>
          <a:p>
            <a:r>
              <a:rPr lang="en-US" sz="2800" b="1" dirty="0"/>
              <a:t>Issues: no predicates</a:t>
            </a:r>
          </a:p>
          <a:p>
            <a:endParaRPr lang="en-US" sz="2800" b="1" dirty="0"/>
          </a:p>
          <a:p>
            <a:r>
              <a:rPr lang="en-US" sz="2800" b="1" dirty="0"/>
              <a:t>   IN(3,2)</a:t>
            </a:r>
          </a:p>
        </p:txBody>
      </p:sp>
    </p:spTree>
    <p:extLst>
      <p:ext uri="{BB962C8B-B14F-4D97-AF65-F5344CB8AC3E}">
        <p14:creationId xmlns:p14="http://schemas.microsoft.com/office/powerpoint/2010/main" val="3839306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D1E9A-DC02-41CF-AFBB-B631249478C2}"/>
              </a:ext>
            </a:extLst>
          </p:cNvPr>
          <p:cNvSpPr>
            <a:spLocks noGrp="1"/>
          </p:cNvSpPr>
          <p:nvPr>
            <p:ph type="title"/>
          </p:nvPr>
        </p:nvSpPr>
        <p:spPr/>
        <p:txBody>
          <a:bodyPr/>
          <a:lstStyle/>
          <a:p>
            <a:pPr algn="ctr"/>
            <a:r>
              <a:rPr lang="en-US" b="1" dirty="0"/>
              <a:t>Propositional Calculus</a:t>
            </a:r>
          </a:p>
        </p:txBody>
      </p:sp>
      <p:sp>
        <p:nvSpPr>
          <p:cNvPr id="3" name="Content Placeholder 2">
            <a:extLst>
              <a:ext uri="{FF2B5EF4-FFF2-40B4-BE49-F238E27FC236}">
                <a16:creationId xmlns:a16="http://schemas.microsoft.com/office/drawing/2014/main" id="{D9EE40D6-8A0F-4B35-B121-C2A980F3FC5B}"/>
              </a:ext>
            </a:extLst>
          </p:cNvPr>
          <p:cNvSpPr>
            <a:spLocks noGrp="1"/>
          </p:cNvSpPr>
          <p:nvPr>
            <p:ph idx="1"/>
          </p:nvPr>
        </p:nvSpPr>
        <p:spPr/>
        <p:txBody>
          <a:bodyPr/>
          <a:lstStyle/>
          <a:p>
            <a:r>
              <a:rPr lang="en-US" dirty="0"/>
              <a:t>Atom: Boolean variable; e.g., A, B, …  </a:t>
            </a:r>
            <a:r>
              <a:rPr lang="en-US" dirty="0">
                <a:sym typeface="Wingdings" panose="05000000000000000000" pitchFamily="2" charset="2"/>
              </a:rPr>
              <a:t> takes on </a:t>
            </a:r>
            <a:r>
              <a:rPr lang="en-US" i="1" dirty="0">
                <a:sym typeface="Wingdings" panose="05000000000000000000" pitchFamily="2" charset="2"/>
              </a:rPr>
              <a:t>True</a:t>
            </a:r>
            <a:r>
              <a:rPr lang="en-US" dirty="0">
                <a:sym typeface="Wingdings" panose="05000000000000000000" pitchFamily="2" charset="2"/>
              </a:rPr>
              <a:t> or </a:t>
            </a:r>
            <a:r>
              <a:rPr lang="en-US" i="1" dirty="0">
                <a:sym typeface="Wingdings" panose="05000000000000000000" pitchFamily="2" charset="2"/>
              </a:rPr>
              <a:t>False </a:t>
            </a:r>
            <a:r>
              <a:rPr lang="en-US" dirty="0">
                <a:sym typeface="Wingdings" panose="05000000000000000000" pitchFamily="2" charset="2"/>
              </a:rPr>
              <a:t>(1 or 0)</a:t>
            </a:r>
          </a:p>
          <a:p>
            <a:r>
              <a:rPr lang="en-US" dirty="0">
                <a:sym typeface="Wingdings" panose="05000000000000000000" pitchFamily="2" charset="2"/>
              </a:rPr>
              <a:t>Literal:  Atom or negation of an atom:  A, ~A</a:t>
            </a:r>
          </a:p>
          <a:p>
            <a:r>
              <a:rPr lang="en-US" dirty="0">
                <a:sym typeface="Wingdings" panose="05000000000000000000" pitchFamily="2" charset="2"/>
              </a:rPr>
              <a:t>Logical Operators:  NOT, AND, OR, IMPLIES  (~. ^, v, )</a:t>
            </a:r>
          </a:p>
          <a:p>
            <a:pPr lvl="1"/>
            <a:r>
              <a:rPr lang="en-US" dirty="0">
                <a:sym typeface="Wingdings" panose="05000000000000000000" pitchFamily="2" charset="2"/>
              </a:rPr>
              <a:t>Map: {0,1}^n  {0,1}</a:t>
            </a:r>
          </a:p>
          <a:p>
            <a:r>
              <a:rPr lang="en-US" dirty="0">
                <a:sym typeface="Wingdings" panose="05000000000000000000" pitchFamily="2" charset="2"/>
              </a:rPr>
              <a:t>Well-formed Formula (WFF):</a:t>
            </a:r>
          </a:p>
          <a:p>
            <a:pPr lvl="1"/>
            <a:r>
              <a:rPr lang="en-US" dirty="0">
                <a:sym typeface="Wingdings" panose="05000000000000000000" pitchFamily="2" charset="2"/>
              </a:rPr>
              <a:t>An atom is a </a:t>
            </a:r>
            <a:r>
              <a:rPr lang="en-US" dirty="0" err="1">
                <a:sym typeface="Wingdings" panose="05000000000000000000" pitchFamily="2" charset="2"/>
              </a:rPr>
              <a:t>wff</a:t>
            </a:r>
            <a:endParaRPr lang="en-US" dirty="0">
              <a:sym typeface="Wingdings" panose="05000000000000000000" pitchFamily="2" charset="2"/>
            </a:endParaRPr>
          </a:p>
          <a:p>
            <a:pPr lvl="1"/>
            <a:r>
              <a:rPr lang="en-US" dirty="0">
                <a:sym typeface="Wingdings" panose="05000000000000000000" pitchFamily="2" charset="2"/>
              </a:rPr>
              <a:t>If f is a </a:t>
            </a:r>
            <a:r>
              <a:rPr lang="en-US" dirty="0" err="1">
                <a:sym typeface="Wingdings" panose="05000000000000000000" pitchFamily="2" charset="2"/>
              </a:rPr>
              <a:t>wff</a:t>
            </a:r>
            <a:r>
              <a:rPr lang="en-US" dirty="0">
                <a:sym typeface="Wingdings" panose="05000000000000000000" pitchFamily="2" charset="2"/>
              </a:rPr>
              <a:t>, then ~f is a </a:t>
            </a:r>
            <a:r>
              <a:rPr lang="en-US" dirty="0" err="1">
                <a:sym typeface="Wingdings" panose="05000000000000000000" pitchFamily="2" charset="2"/>
              </a:rPr>
              <a:t>wff</a:t>
            </a:r>
            <a:endParaRPr lang="en-US" dirty="0">
              <a:sym typeface="Wingdings" panose="05000000000000000000" pitchFamily="2" charset="2"/>
            </a:endParaRPr>
          </a:p>
          <a:p>
            <a:pPr lvl="1"/>
            <a:r>
              <a:rPr lang="en-US" dirty="0">
                <a:sym typeface="Wingdings" panose="05000000000000000000" pitchFamily="2" charset="2"/>
              </a:rPr>
              <a:t>If f and g are </a:t>
            </a:r>
            <a:r>
              <a:rPr lang="en-US" dirty="0" err="1">
                <a:sym typeface="Wingdings" panose="05000000000000000000" pitchFamily="2" charset="2"/>
              </a:rPr>
              <a:t>wffs</a:t>
            </a:r>
            <a:r>
              <a:rPr lang="en-US" dirty="0">
                <a:sym typeface="Wingdings" panose="05000000000000000000" pitchFamily="2" charset="2"/>
              </a:rPr>
              <a:t>, then (</a:t>
            </a:r>
            <a:r>
              <a:rPr lang="en-US" dirty="0" err="1">
                <a:sym typeface="Wingdings" panose="05000000000000000000" pitchFamily="2" charset="2"/>
              </a:rPr>
              <a:t>f^g</a:t>
            </a:r>
            <a:r>
              <a:rPr lang="en-US" dirty="0">
                <a:sym typeface="Wingdings" panose="05000000000000000000" pitchFamily="2" charset="2"/>
              </a:rPr>
              <a:t>) is a formula, as is (</a:t>
            </a:r>
            <a:r>
              <a:rPr lang="en-US" dirty="0" err="1">
                <a:sym typeface="Wingdings" panose="05000000000000000000" pitchFamily="2" charset="2"/>
              </a:rPr>
              <a:t>fvg</a:t>
            </a:r>
            <a:r>
              <a:rPr lang="en-US" dirty="0">
                <a:sym typeface="Wingdings" panose="05000000000000000000" pitchFamily="2" charset="2"/>
              </a:rPr>
              <a:t>)</a:t>
            </a:r>
          </a:p>
          <a:p>
            <a:pPr lvl="1"/>
            <a:r>
              <a:rPr lang="en-US" dirty="0">
                <a:sym typeface="Wingdings" panose="05000000000000000000" pitchFamily="2" charset="2"/>
              </a:rPr>
              <a:t>Any finite application of these rules is a </a:t>
            </a:r>
            <a:r>
              <a:rPr lang="en-US" dirty="0" err="1">
                <a:sym typeface="Wingdings" panose="05000000000000000000" pitchFamily="2" charset="2"/>
              </a:rPr>
              <a:t>wff</a:t>
            </a:r>
            <a:endParaRPr lang="en-US" dirty="0"/>
          </a:p>
        </p:txBody>
      </p:sp>
    </p:spTree>
    <p:extLst>
      <p:ext uri="{BB962C8B-B14F-4D97-AF65-F5344CB8AC3E}">
        <p14:creationId xmlns:p14="http://schemas.microsoft.com/office/powerpoint/2010/main" val="3836785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3BC6E-8928-4F14-9857-215DC730464B}"/>
              </a:ext>
            </a:extLst>
          </p:cNvPr>
          <p:cNvSpPr>
            <a:spLocks noGrp="1"/>
          </p:cNvSpPr>
          <p:nvPr>
            <p:ph type="title"/>
          </p:nvPr>
        </p:nvSpPr>
        <p:spPr/>
        <p:txBody>
          <a:bodyPr/>
          <a:lstStyle/>
          <a:p>
            <a:pPr algn="ctr"/>
            <a:r>
              <a:rPr lang="en-US" dirty="0"/>
              <a:t>Semantic Proof: Truth Tables</a:t>
            </a:r>
          </a:p>
        </p:txBody>
      </p:sp>
      <p:sp>
        <p:nvSpPr>
          <p:cNvPr id="4" name="Content Placeholder 2">
            <a:extLst>
              <a:ext uri="{FF2B5EF4-FFF2-40B4-BE49-F238E27FC236}">
                <a16:creationId xmlns:a16="http://schemas.microsoft.com/office/drawing/2014/main" id="{24333548-C21E-4557-8CC4-A66EBA444AB8}"/>
              </a:ext>
            </a:extLst>
          </p:cNvPr>
          <p:cNvSpPr>
            <a:spLocks noGrp="1"/>
          </p:cNvSpPr>
          <p:nvPr>
            <p:ph idx="1"/>
          </p:nvPr>
        </p:nvSpPr>
        <p:spPr>
          <a:xfrm>
            <a:off x="838200" y="1825625"/>
            <a:ext cx="10515600" cy="4351338"/>
          </a:xfrm>
        </p:spPr>
        <p:txBody>
          <a:bodyPr>
            <a:normAutofit lnSpcReduction="10000"/>
          </a:bodyPr>
          <a:lstStyle/>
          <a:p>
            <a:pPr marL="0" indent="0">
              <a:buNone/>
            </a:pPr>
            <a:r>
              <a:rPr lang="en-US" u="sng" dirty="0"/>
              <a:t>       A | B | ~A | </a:t>
            </a:r>
            <a:r>
              <a:rPr lang="en-US" u="sng" dirty="0" err="1"/>
              <a:t>AvB</a:t>
            </a:r>
            <a:r>
              <a:rPr lang="en-US" u="sng" dirty="0"/>
              <a:t> | A^B | A </a:t>
            </a:r>
            <a:r>
              <a:rPr lang="en-US" u="sng" dirty="0">
                <a:sym typeface="Wingdings" panose="05000000000000000000" pitchFamily="2" charset="2"/>
              </a:rPr>
              <a:t> B</a:t>
            </a:r>
          </a:p>
          <a:p>
            <a:pPr marL="0" indent="0">
              <a:buNone/>
            </a:pPr>
            <a:r>
              <a:rPr lang="en-US" dirty="0"/>
              <a:t>       0    0       1       0        0         1</a:t>
            </a:r>
          </a:p>
          <a:p>
            <a:pPr marL="0" indent="0">
              <a:buNone/>
            </a:pPr>
            <a:r>
              <a:rPr lang="en-US" dirty="0"/>
              <a:t>       0    1       1       1        0         1</a:t>
            </a:r>
          </a:p>
          <a:p>
            <a:pPr marL="0" indent="0">
              <a:buNone/>
            </a:pPr>
            <a:r>
              <a:rPr lang="en-US" dirty="0"/>
              <a:t>       1    0       0       1        0         0</a:t>
            </a:r>
          </a:p>
          <a:p>
            <a:pPr marL="0" indent="0">
              <a:buNone/>
            </a:pPr>
            <a:r>
              <a:rPr lang="en-US" dirty="0"/>
              <a:t>       1    1       0       1        1         1</a:t>
            </a:r>
          </a:p>
          <a:p>
            <a:pPr marL="0" indent="0">
              <a:buNone/>
            </a:pPr>
            <a:r>
              <a:rPr lang="en-US" dirty="0"/>
              <a:t>e.g.:  ~0 = 1; ~1 = 0; (0v1) = 1</a:t>
            </a:r>
          </a:p>
          <a:p>
            <a:pPr marL="0" indent="0">
              <a:buNone/>
            </a:pPr>
            <a:r>
              <a:rPr lang="en-US" dirty="0">
                <a:solidFill>
                  <a:srgbClr val="C00000"/>
                </a:solidFill>
              </a:rPr>
              <a:t>View the operators as taking truth values and producing new ones</a:t>
            </a:r>
          </a:p>
          <a:p>
            <a:pPr marL="0" indent="0">
              <a:buNone/>
            </a:pPr>
            <a:r>
              <a:rPr lang="en-US" dirty="0">
                <a:solidFill>
                  <a:srgbClr val="C00000"/>
                </a:solidFill>
              </a:rPr>
              <a:t>Also, we say (1,1) is a model for (A^B); i.e., (1,1) </a:t>
            </a:r>
            <a:r>
              <a:rPr lang="el-GR" dirty="0">
                <a:solidFill>
                  <a:srgbClr val="C00000"/>
                </a:solidFill>
              </a:rPr>
              <a:t>ϵ</a:t>
            </a:r>
            <a:r>
              <a:rPr lang="en-US" dirty="0">
                <a:solidFill>
                  <a:srgbClr val="C00000"/>
                </a:solidFill>
              </a:rPr>
              <a:t> M((A^B))</a:t>
            </a:r>
          </a:p>
          <a:p>
            <a:pPr marL="0" indent="0">
              <a:buNone/>
            </a:pPr>
            <a:r>
              <a:rPr lang="en-US" dirty="0">
                <a:solidFill>
                  <a:srgbClr val="C00000"/>
                </a:solidFill>
              </a:rPr>
              <a:t>For (</a:t>
            </a:r>
            <a:r>
              <a:rPr lang="en-US" dirty="0" err="1">
                <a:solidFill>
                  <a:srgbClr val="C00000"/>
                </a:solidFill>
              </a:rPr>
              <a:t>AvB</a:t>
            </a:r>
            <a:r>
              <a:rPr lang="en-US" dirty="0">
                <a:solidFill>
                  <a:srgbClr val="C00000"/>
                </a:solidFill>
              </a:rPr>
              <a:t>), M((</a:t>
            </a:r>
            <a:r>
              <a:rPr lang="en-US" dirty="0" err="1">
                <a:solidFill>
                  <a:srgbClr val="C00000"/>
                </a:solidFill>
              </a:rPr>
              <a:t>AvB</a:t>
            </a:r>
            <a:r>
              <a:rPr lang="en-US" dirty="0">
                <a:solidFill>
                  <a:srgbClr val="C00000"/>
                </a:solidFill>
              </a:rPr>
              <a:t>)) = {(0,1),(1,0),(1,1)}</a:t>
            </a:r>
          </a:p>
        </p:txBody>
      </p:sp>
    </p:spTree>
    <p:extLst>
      <p:ext uri="{BB962C8B-B14F-4D97-AF65-F5344CB8AC3E}">
        <p14:creationId xmlns:p14="http://schemas.microsoft.com/office/powerpoint/2010/main" val="22785945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482</TotalTime>
  <Words>3397</Words>
  <Application>Microsoft Office PowerPoint</Application>
  <PresentationFormat>Widescreen</PresentationFormat>
  <Paragraphs>523</Paragraphs>
  <Slides>54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54</vt:i4>
      </vt:variant>
    </vt:vector>
  </HeadingPairs>
  <TitlesOfParts>
    <vt:vector size="61" baseType="lpstr">
      <vt:lpstr>Arial</vt:lpstr>
      <vt:lpstr>Calibri</vt:lpstr>
      <vt:lpstr>Calibri Light</vt:lpstr>
      <vt:lpstr>Cambria Math</vt:lpstr>
      <vt:lpstr>Helvetica</vt:lpstr>
      <vt:lpstr>Times</vt:lpstr>
      <vt:lpstr>Office Theme</vt:lpstr>
      <vt:lpstr>CS6380 Weeks 7-8  18 Feb 2020</vt:lpstr>
      <vt:lpstr>Intelligent Agents</vt:lpstr>
      <vt:lpstr>Intelligent UAM Agents: USS</vt:lpstr>
      <vt:lpstr>Intelligent UAM Agents: UAS</vt:lpstr>
      <vt:lpstr>Intelligent Agents</vt:lpstr>
      <vt:lpstr>Knowledge-Based Agent</vt:lpstr>
      <vt:lpstr>UAM World: Grid</vt:lpstr>
      <vt:lpstr>Propositional Calculus</vt:lpstr>
      <vt:lpstr>Semantic Proof: Truth Tables</vt:lpstr>
      <vt:lpstr>Semantic Proof: Theorem Inference</vt:lpstr>
      <vt:lpstr>Conjunctive Normal Form</vt:lpstr>
      <vt:lpstr>Consistent KB</vt:lpstr>
      <vt:lpstr>Example Inconsistent KB</vt:lpstr>
      <vt:lpstr>Syntactic Proofs: Symbol Manipulation</vt:lpstr>
      <vt:lpstr>Core Problem (SAT): Satisfiability</vt:lpstr>
      <vt:lpstr>SAT Solver: Example</vt:lpstr>
      <vt:lpstr>PowerPoint Presentation</vt:lpstr>
      <vt:lpstr>PowerPoint Presentation</vt:lpstr>
      <vt:lpstr>Models (Worlds) for Propositional Calculus</vt:lpstr>
      <vt:lpstr>Complete Conjunction Example</vt:lpstr>
      <vt:lpstr>CC Example</vt:lpstr>
      <vt:lpstr>Inference</vt:lpstr>
      <vt:lpstr>Types of Sentences</vt:lpstr>
      <vt:lpstr>Proof by Contradiction (Reductio ad Absurdum)</vt:lpstr>
      <vt:lpstr>Resolution Proof</vt:lpstr>
      <vt:lpstr>Resolution Algorithm</vt:lpstr>
      <vt:lpstr>Logical KB Agent</vt:lpstr>
      <vt:lpstr>Belief Desire Intention  Agents</vt:lpstr>
      <vt:lpstr>Rational Agents</vt:lpstr>
      <vt:lpstr>BDI Model of rational agency</vt:lpstr>
      <vt:lpstr>BDI Model</vt:lpstr>
      <vt:lpstr>Reasoning in Humans</vt:lpstr>
      <vt:lpstr>Practical Reasoning A straight forward process?</vt:lpstr>
      <vt:lpstr>Intentions in practical reasoning</vt:lpstr>
      <vt:lpstr>Intentions in practical reasoning</vt:lpstr>
      <vt:lpstr>PowerPoint Presentation</vt:lpstr>
      <vt:lpstr>Agent control loop Version 1</vt:lpstr>
      <vt:lpstr>Observe-Think-Act loop[2]</vt:lpstr>
      <vt:lpstr>Plans</vt:lpstr>
      <vt:lpstr>Agent control loop version 2</vt:lpstr>
      <vt:lpstr>The Deliberation Process</vt:lpstr>
      <vt:lpstr>Agent control loop 3</vt:lpstr>
      <vt:lpstr>Commitment to intentions</vt:lpstr>
      <vt:lpstr>Commitment Strategies</vt:lpstr>
      <vt:lpstr>Agent control loop 4 -- introduce reactivity, replan</vt:lpstr>
      <vt:lpstr>Agent Control loop 5 --  can drop intentions</vt:lpstr>
      <vt:lpstr>Commitment to means and ends</vt:lpstr>
      <vt:lpstr>Intention Reconsideration</vt:lpstr>
      <vt:lpstr>Agent control loop 6 -- cautious</vt:lpstr>
      <vt:lpstr>Reconsideration of intentions</vt:lpstr>
      <vt:lpstr>Agent control loop 7 --   bold / cautious agent</vt:lpstr>
      <vt:lpstr>BDI model implementation</vt:lpstr>
      <vt:lpstr>Bibliography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CS6380 Weeks 7-8  18 Feb 2020</dc:title>
  <dc:creator>Thomas Henderson</dc:creator>
  <cp:lastModifiedBy>Thomas Henderson</cp:lastModifiedBy>
  <cp:revision>21</cp:revision>
  <dcterms:created xsi:type="dcterms:W3CDTF">2020-02-17T17:34:05Z</dcterms:created>
  <dcterms:modified xsi:type="dcterms:W3CDTF">2020-02-18T01:37:00Z</dcterms:modified>
</cp:coreProperties>
</file>