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E4948-78F4-462C-A358-90C811416338}" type="datetimeFigureOut">
              <a:rPr lang="en-US" smtClean="0"/>
              <a:pPr/>
              <a:t>6/7/2012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813DC5-8D96-4F06-9533-593B71825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5EAE-0DD0-482D-B2F6-1E3CC626CAD0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E4517-B372-4187-9107-9EEC582C2E77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619C-DF2F-4789-A20C-C2A00951AD04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CA1A-5C5E-41C9-AC35-094D52BB71CE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2CD2-97C1-455E-8C62-49DBEECC7662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7E38-1645-4F7E-BE00-93F5B87B5EC7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8EBE2-362C-4BF7-9493-AD4F5D27B04E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7277-0AFD-4113-BF34-462C9104EE31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A7875-5F36-4169-B27F-3C1C0AB34A7D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504D-91D5-4776-A5CF-246AB758DAFB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96BD3-2293-4FA7-B7C5-C3BD73DD8509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074EE-0B87-461A-B337-40A20C97708C}" type="datetime1">
              <a:rPr lang="en-US" smtClean="0"/>
              <a:pPr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Thread-Fair Memory Request Reordering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Kun Fang</a:t>
            </a:r>
            <a:r>
              <a:rPr lang="en-US" dirty="0" smtClean="0"/>
              <a:t>, Nick Iliev, Ehsan Noohi, Suyu Zhang, and Zhichun Zhu</a:t>
            </a:r>
          </a:p>
          <a:p>
            <a:r>
              <a:rPr lang="en-US" dirty="0" smtClean="0"/>
              <a:t>Dept. of ECE, University of Illinois at Chicago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4267200" y="1600200"/>
            <a:ext cx="4343400" cy="472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1"/>
          <a:lstStyle/>
          <a:p>
            <a:pPr algn="ctr"/>
            <a:r>
              <a:rPr lang="en-US" dirty="0" smtClean="0"/>
              <a:t>Bank 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Scheduler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15240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18288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21336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000" y="24384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62000" y="27432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62000" y="30480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2000" y="33528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62000" y="36576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62000" y="39624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362200" y="15240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362200" y="18288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362200" y="21336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362200" y="24384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362200" y="27432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362200" y="30480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362200" y="33528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362200" y="36576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362200" y="3962400"/>
            <a:ext cx="1066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791200" y="2057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172200" y="2057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553200" y="2057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934200" y="2057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315200" y="2057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696200" y="2057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791200" y="2438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172200" y="2438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553200" y="2438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934200" y="2438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315200" y="2438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696200" y="24384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791200" y="3124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72200" y="3124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553200" y="3124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934200" y="3124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7315200" y="3124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7696200" y="3124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791200" y="3505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172200" y="3505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6553200" y="3505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934200" y="3505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7315200" y="3505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7696200" y="3505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181600" y="5029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5562600" y="5029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5943600" y="50292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181600" y="45720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562600" y="45720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943600" y="4572000"/>
            <a:ext cx="38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62000" y="4495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 Queue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2362200" y="4495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Queue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5715000" y="1676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 Pending Queue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5791200" y="3886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Pending Queue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029200" y="2057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724400" y="2362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Row Addr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4953000" y="3124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4648200" y="3429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Row Addr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6477000" y="4572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 Row Hit Queue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6477000" y="5029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Row Hit Queue</a:t>
            </a:r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762000" y="2743200"/>
            <a:ext cx="1066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2362200" y="3048000"/>
            <a:ext cx="1066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172200" y="24384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791200" y="3505200"/>
            <a:ext cx="38100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762000" y="1828800"/>
            <a:ext cx="10668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762000" y="3352800"/>
            <a:ext cx="10668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5791200" y="2438400"/>
            <a:ext cx="3810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6553200" y="2438400"/>
            <a:ext cx="3810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Overhead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Channel, 2 Ranks/Channel, 8 Banks/Rank</a:t>
            </a:r>
          </a:p>
          <a:p>
            <a:pPr lvl="1"/>
            <a:r>
              <a:rPr lang="en-US" dirty="0" smtClean="0"/>
              <a:t>64 Banks</a:t>
            </a:r>
          </a:p>
          <a:p>
            <a:r>
              <a:rPr lang="en-US" dirty="0" smtClean="0"/>
              <a:t>Read/Write Pending Queue (32-entry, 11KB)</a:t>
            </a:r>
          </a:p>
          <a:p>
            <a:pPr lvl="1"/>
            <a:r>
              <a:rPr lang="en-US" dirty="0" smtClean="0"/>
              <a:t>Index 6-bit (64-entry Read/Write Queue)</a:t>
            </a:r>
          </a:p>
          <a:p>
            <a:pPr lvl="1"/>
            <a:r>
              <a:rPr lang="en-US" dirty="0" smtClean="0"/>
              <a:t>Row Address 16-bit</a:t>
            </a:r>
          </a:p>
          <a:p>
            <a:r>
              <a:rPr lang="en-US" dirty="0" smtClean="0"/>
              <a:t>Read/Write Request Hit Queue (32-entry, 3KB)</a:t>
            </a:r>
          </a:p>
          <a:p>
            <a:pPr lvl="1"/>
            <a:r>
              <a:rPr lang="en-US" dirty="0" smtClean="0"/>
              <a:t>Index 6-bit</a:t>
            </a:r>
          </a:p>
          <a:p>
            <a:r>
              <a:rPr lang="en-US" dirty="0" smtClean="0"/>
              <a:t>Total 14KB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Thread-Fair Memory Request Reordering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Result</a:t>
            </a:r>
          </a:p>
          <a:p>
            <a:r>
              <a:rPr lang="en-US" dirty="0" smtClean="0"/>
              <a:t>Conclusion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Simulation E</a:t>
            </a:r>
            <a:r>
              <a:rPr lang="en-US" dirty="0" smtClean="0"/>
              <a:t>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USIMM 1.3</a:t>
            </a:r>
          </a:p>
          <a:p>
            <a:r>
              <a:rPr lang="en-US" dirty="0" smtClean="0"/>
              <a:t>Workloads</a:t>
            </a:r>
          </a:p>
          <a:p>
            <a:pPr lvl="1"/>
            <a:r>
              <a:rPr lang="en-US" dirty="0" smtClean="0"/>
              <a:t>Single Process, Multi Process and Multi Thread</a:t>
            </a:r>
          </a:p>
          <a:p>
            <a:r>
              <a:rPr lang="en-US" dirty="0" smtClean="0"/>
              <a:t>Configuration</a:t>
            </a:r>
          </a:p>
          <a:p>
            <a:pPr lvl="1"/>
            <a:r>
              <a:rPr lang="en-US" dirty="0" smtClean="0"/>
              <a:t>1, 2, 4, 8 and 16 core configuarion</a:t>
            </a:r>
          </a:p>
          <a:p>
            <a:pPr lvl="1"/>
            <a:r>
              <a:rPr lang="en-US" dirty="0" smtClean="0"/>
              <a:t>1 channel and 4 channel memory configuation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954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Fairness</a:t>
            </a:r>
          </a:p>
          <a:p>
            <a:pPr lvl="1"/>
            <a:r>
              <a:rPr lang="en-US" dirty="0" smtClean="0"/>
              <a:t>Improves from 3.1% to 13.6% (9.1 on average).</a:t>
            </a:r>
          </a:p>
          <a:p>
            <a:pPr lvl="1"/>
            <a:r>
              <a:rPr lang="en-US" dirty="0" smtClean="0"/>
              <a:t>Squared Diviation of all thread slowdown is less than 2% (except the 16-thread workload).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Overall execution time improves by 9.7%</a:t>
            </a:r>
          </a:p>
          <a:p>
            <a:r>
              <a:rPr lang="en-US" dirty="0" smtClean="0"/>
              <a:t>Power</a:t>
            </a:r>
          </a:p>
          <a:p>
            <a:pPr lvl="1"/>
            <a:r>
              <a:rPr lang="en-US" dirty="0" smtClean="0"/>
              <a:t>EDP 5.2% to 24.6% improvement (17.3% on average).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Thread-Fair Memory Request Reordering</a:t>
            </a:r>
          </a:p>
          <a:p>
            <a:r>
              <a:rPr lang="en-US" dirty="0" smtClean="0"/>
              <a:t>Result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Conclusion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Mornitor the ROB head and give the request from it higher priority when opening rows.</a:t>
            </a:r>
          </a:p>
          <a:p>
            <a:r>
              <a:rPr lang="en-US" dirty="0" smtClean="0"/>
              <a:t>Group Hit requests to reduce latency.</a:t>
            </a:r>
          </a:p>
          <a:p>
            <a:r>
              <a:rPr lang="en-US" dirty="0" smtClean="0"/>
              <a:t>Read by pass Write</a:t>
            </a:r>
          </a:p>
          <a:p>
            <a:r>
              <a:rPr lang="en-US" dirty="0" smtClean="0"/>
              <a:t>Can improve thread fairness, performance and EDP.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Background</a:t>
            </a:r>
          </a:p>
          <a:p>
            <a:r>
              <a:rPr lang="en-US" dirty="0" smtClean="0"/>
              <a:t>Thread-Fair Memory Request </a:t>
            </a:r>
            <a:r>
              <a:rPr lang="en-US" dirty="0" smtClean="0"/>
              <a:t>Reordering</a:t>
            </a:r>
          </a:p>
          <a:p>
            <a:r>
              <a:rPr lang="en-US" dirty="0" smtClean="0"/>
              <a:t>Result</a:t>
            </a:r>
            <a:endParaRPr lang="en-US" dirty="0" smtClean="0"/>
          </a:p>
          <a:p>
            <a:r>
              <a:rPr lang="en-US" dirty="0" smtClean="0"/>
              <a:t>Conclusion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D1AE4-12B5-4A7F-A782-08FB1CF82027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  <p:sp>
        <p:nvSpPr>
          <p:cNvPr id="5" name="Rectangle 2"/>
          <p:cNvSpPr txBox="1">
            <a:spLocks noRot="1" noChangeArrowheads="1"/>
          </p:cNvSpPr>
          <p:nvPr/>
        </p:nvSpPr>
        <p:spPr bwMode="auto">
          <a:xfrm>
            <a:off x="301625" y="6858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SDRAM Organization (Device)</a:t>
            </a:r>
            <a:endParaRPr kumimoji="0" lang="zh-CN" alt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371600" y="1981200"/>
            <a:ext cx="6096000" cy="30480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/>
          <a:lstStyle/>
          <a:p>
            <a:pPr algn="ctr"/>
            <a:r>
              <a:rPr lang="en-US" altLang="zh-CN">
                <a:solidFill>
                  <a:srgbClr val="FF7C80"/>
                </a:solidFill>
                <a:ea typeface="宋体" pitchFamily="2" charset="-122"/>
              </a:rPr>
              <a:t>SDRAM device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581400" y="2438400"/>
            <a:ext cx="1143000" cy="1600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altLang="zh-CN">
                <a:ea typeface="宋体" pitchFamily="2" charset="-122"/>
              </a:rPr>
              <a:t>Bank 0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905000" y="2667000"/>
            <a:ext cx="304800" cy="1143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en-US" altLang="zh-CN" sz="1200" b="1">
                <a:solidFill>
                  <a:srgbClr val="000000"/>
                </a:solidFill>
                <a:ea typeface="宋体" pitchFamily="2" charset="-122"/>
              </a:rPr>
              <a:t>Row decoder</a:t>
            </a:r>
          </a:p>
        </p:txBody>
      </p:sp>
      <p:cxnSp>
        <p:nvCxnSpPr>
          <p:cNvPr id="9" name="AutoShape 7"/>
          <p:cNvCxnSpPr>
            <a:cxnSpLocks noChangeShapeType="1"/>
            <a:stCxn id="8" idx="3"/>
            <a:endCxn id="7" idx="1"/>
          </p:cNvCxnSpPr>
          <p:nvPr/>
        </p:nvCxnSpPr>
        <p:spPr bwMode="auto">
          <a:xfrm>
            <a:off x="2209800" y="3238500"/>
            <a:ext cx="1371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3581400" y="4343400"/>
            <a:ext cx="11430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1200" b="1">
                <a:solidFill>
                  <a:srgbClr val="000000"/>
                </a:solidFill>
                <a:ea typeface="宋体" pitchFamily="2" charset="-122"/>
              </a:rPr>
              <a:t>Row buffer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2362200" y="4191000"/>
            <a:ext cx="762000" cy="4572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1200" b="1">
                <a:solidFill>
                  <a:srgbClr val="000000"/>
                </a:solidFill>
                <a:ea typeface="宋体" pitchFamily="2" charset="-122"/>
              </a:rPr>
              <a:t>Column</a:t>
            </a:r>
          </a:p>
          <a:p>
            <a:pPr algn="ctr"/>
            <a:r>
              <a:rPr lang="en-US" altLang="zh-CN" sz="1200" b="1">
                <a:solidFill>
                  <a:srgbClr val="000000"/>
                </a:solidFill>
                <a:ea typeface="宋体" pitchFamily="2" charset="-122"/>
              </a:rPr>
              <a:t>decoder</a:t>
            </a:r>
          </a:p>
        </p:txBody>
      </p:sp>
      <p:cxnSp>
        <p:nvCxnSpPr>
          <p:cNvPr id="12" name="AutoShape 10"/>
          <p:cNvCxnSpPr>
            <a:cxnSpLocks noChangeShapeType="1"/>
            <a:stCxn id="11" idx="3"/>
            <a:endCxn id="10" idx="1"/>
          </p:cNvCxnSpPr>
          <p:nvPr/>
        </p:nvCxnSpPr>
        <p:spPr bwMode="auto">
          <a:xfrm>
            <a:off x="3124200" y="44196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5791200" y="2438400"/>
            <a:ext cx="1143000" cy="1600200"/>
          </a:xfrm>
          <a:prstGeom prst="rect">
            <a:avLst/>
          </a:prstGeom>
          <a:solidFill>
            <a:srgbClr val="FFCC66">
              <a:alpha val="4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altLang="zh-CN">
                <a:ea typeface="宋体" pitchFamily="2" charset="-122"/>
              </a:rPr>
              <a:t>Bank 7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5105400" y="2971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FFCC66"/>
                </a:solidFill>
                <a:ea typeface="宋体" pitchFamily="2" charset="-122"/>
              </a:rPr>
              <a:t>…</a:t>
            </a: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5791200" y="4343400"/>
            <a:ext cx="11430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1200" b="1">
                <a:solidFill>
                  <a:srgbClr val="000000"/>
                </a:solidFill>
                <a:ea typeface="宋体" pitchFamily="2" charset="-122"/>
              </a:rPr>
              <a:t>Row buffer</a:t>
            </a:r>
          </a:p>
        </p:txBody>
      </p:sp>
      <p:cxnSp>
        <p:nvCxnSpPr>
          <p:cNvPr id="16" name="AutoShape 18"/>
          <p:cNvCxnSpPr>
            <a:cxnSpLocks noChangeShapeType="1"/>
            <a:stCxn id="10" idx="0"/>
            <a:endCxn id="7" idx="2"/>
          </p:cNvCxnSpPr>
          <p:nvPr/>
        </p:nvCxnSpPr>
        <p:spPr bwMode="auto">
          <a:xfrm flipV="1">
            <a:off x="4152900" y="403860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7" name="AutoShape 19"/>
          <p:cNvCxnSpPr>
            <a:cxnSpLocks noChangeShapeType="1"/>
            <a:stCxn id="15" idx="0"/>
            <a:endCxn id="13" idx="2"/>
          </p:cNvCxnSpPr>
          <p:nvPr/>
        </p:nvCxnSpPr>
        <p:spPr bwMode="auto">
          <a:xfrm flipV="1">
            <a:off x="6362700" y="403860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1905000" y="5562600"/>
            <a:ext cx="1219200" cy="3048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addr</a:t>
            </a:r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3581400" y="5562600"/>
            <a:ext cx="533400" cy="3048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cmd</a:t>
            </a:r>
          </a:p>
        </p:txBody>
      </p:sp>
      <p:sp>
        <p:nvSpPr>
          <p:cNvPr id="20" name="Rectangle 22"/>
          <p:cNvSpPr>
            <a:spLocks noChangeArrowheads="1"/>
          </p:cNvSpPr>
          <p:nvPr/>
        </p:nvSpPr>
        <p:spPr bwMode="auto">
          <a:xfrm>
            <a:off x="5562600" y="5562600"/>
            <a:ext cx="457200" cy="3048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data</a:t>
            </a:r>
          </a:p>
        </p:txBody>
      </p:sp>
      <p:cxnSp>
        <p:nvCxnSpPr>
          <p:cNvPr id="21" name="AutoShape 23"/>
          <p:cNvCxnSpPr>
            <a:cxnSpLocks noChangeShapeType="1"/>
            <a:stCxn id="18" idx="0"/>
            <a:endCxn id="11" idx="2"/>
          </p:cNvCxnSpPr>
          <p:nvPr/>
        </p:nvCxnSpPr>
        <p:spPr bwMode="auto">
          <a:xfrm rot="16200000">
            <a:off x="2171700" y="4991100"/>
            <a:ext cx="914400" cy="228600"/>
          </a:xfrm>
          <a:prstGeom prst="bentConnector3">
            <a:avLst>
              <a:gd name="adj1" fmla="val 7135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2" name="AutoShape 24"/>
          <p:cNvCxnSpPr>
            <a:cxnSpLocks noChangeShapeType="1"/>
            <a:stCxn id="18" idx="0"/>
            <a:endCxn id="8" idx="1"/>
          </p:cNvCxnSpPr>
          <p:nvPr/>
        </p:nvCxnSpPr>
        <p:spPr bwMode="auto">
          <a:xfrm rot="5400000" flipH="1">
            <a:off x="1047750" y="4095750"/>
            <a:ext cx="2324100" cy="609600"/>
          </a:xfrm>
          <a:prstGeom prst="bentConnector4">
            <a:avLst>
              <a:gd name="adj1" fmla="val 28005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" name="AutoShape 26"/>
          <p:cNvCxnSpPr>
            <a:cxnSpLocks noChangeShapeType="1"/>
            <a:stCxn id="19" idx="0"/>
            <a:endCxn id="6" idx="2"/>
          </p:cNvCxnSpPr>
          <p:nvPr/>
        </p:nvCxnSpPr>
        <p:spPr bwMode="auto">
          <a:xfrm rot="16200000">
            <a:off x="3867150" y="5010150"/>
            <a:ext cx="533400" cy="5715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4" name="AutoShape 27"/>
          <p:cNvCxnSpPr>
            <a:cxnSpLocks noChangeShapeType="1"/>
            <a:stCxn id="15" idx="2"/>
            <a:endCxn id="20" idx="0"/>
          </p:cNvCxnSpPr>
          <p:nvPr/>
        </p:nvCxnSpPr>
        <p:spPr bwMode="auto">
          <a:xfrm rot="5400000">
            <a:off x="5543550" y="4743450"/>
            <a:ext cx="1066800" cy="571500"/>
          </a:xfrm>
          <a:prstGeom prst="bentConnector3">
            <a:avLst>
              <a:gd name="adj1" fmla="val 15472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25" name="AutoShape 28"/>
          <p:cNvCxnSpPr>
            <a:cxnSpLocks noChangeShapeType="1"/>
            <a:stCxn id="10" idx="2"/>
            <a:endCxn id="20" idx="0"/>
          </p:cNvCxnSpPr>
          <p:nvPr/>
        </p:nvCxnSpPr>
        <p:spPr bwMode="auto">
          <a:xfrm rot="16200000" flipH="1">
            <a:off x="4438650" y="4210050"/>
            <a:ext cx="1066800" cy="1638300"/>
          </a:xfrm>
          <a:prstGeom prst="bentConnector3">
            <a:avLst>
              <a:gd name="adj1" fmla="val 16662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1905000" y="5562600"/>
            <a:ext cx="1219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addr</a:t>
            </a: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3581400" y="5562600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ACT</a:t>
            </a:r>
          </a:p>
        </p:txBody>
      </p:sp>
      <p:sp>
        <p:nvSpPr>
          <p:cNvPr id="28" name="AutoShape 31"/>
          <p:cNvSpPr>
            <a:spLocks noChangeArrowheads="1"/>
          </p:cNvSpPr>
          <p:nvPr/>
        </p:nvSpPr>
        <p:spPr bwMode="auto">
          <a:xfrm>
            <a:off x="1905000" y="2667000"/>
            <a:ext cx="304800" cy="1143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en-US" altLang="zh-CN" sz="1200" b="1">
                <a:solidFill>
                  <a:srgbClr val="000000"/>
                </a:solidFill>
                <a:ea typeface="宋体" pitchFamily="2" charset="-122"/>
              </a:rPr>
              <a:t>Row decoder</a:t>
            </a: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3581400" y="3505200"/>
            <a:ext cx="1143000" cy="152400"/>
          </a:xfrm>
          <a:prstGeom prst="rect">
            <a:avLst/>
          </a:prstGeom>
          <a:solidFill>
            <a:srgbClr val="00FF00">
              <a:alpha val="3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zh-CN" sz="1200" b="1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3581400" y="5562600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COL</a:t>
            </a:r>
          </a:p>
        </p:txBody>
      </p:sp>
      <p:sp>
        <p:nvSpPr>
          <p:cNvPr id="31" name="Rectangle 34"/>
          <p:cNvSpPr>
            <a:spLocks noChangeArrowheads="1"/>
          </p:cNvSpPr>
          <p:nvPr/>
        </p:nvSpPr>
        <p:spPr bwMode="auto">
          <a:xfrm>
            <a:off x="1905000" y="5562600"/>
            <a:ext cx="1219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addr</a:t>
            </a:r>
          </a:p>
        </p:txBody>
      </p:sp>
      <p:sp>
        <p:nvSpPr>
          <p:cNvPr id="32" name="AutoShape 37"/>
          <p:cNvSpPr>
            <a:spLocks noChangeArrowheads="1"/>
          </p:cNvSpPr>
          <p:nvPr/>
        </p:nvSpPr>
        <p:spPr bwMode="auto">
          <a:xfrm>
            <a:off x="2362200" y="4191000"/>
            <a:ext cx="762000" cy="4572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1200" b="1">
                <a:solidFill>
                  <a:srgbClr val="000000"/>
                </a:solidFill>
                <a:ea typeface="宋体" pitchFamily="2" charset="-122"/>
              </a:rPr>
              <a:t>Column</a:t>
            </a:r>
          </a:p>
          <a:p>
            <a:pPr algn="ctr"/>
            <a:r>
              <a:rPr lang="en-US" altLang="zh-CN" sz="1200" b="1">
                <a:solidFill>
                  <a:srgbClr val="000000"/>
                </a:solidFill>
                <a:ea typeface="宋体" pitchFamily="2" charset="-122"/>
              </a:rPr>
              <a:t>decoder</a:t>
            </a: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4419600" y="4343400"/>
            <a:ext cx="152400" cy="152400"/>
          </a:xfrm>
          <a:prstGeom prst="rect">
            <a:avLst/>
          </a:prstGeom>
          <a:solidFill>
            <a:srgbClr val="009900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9"/>
          <p:cNvSpPr>
            <a:spLocks noChangeArrowheads="1"/>
          </p:cNvSpPr>
          <p:nvPr/>
        </p:nvSpPr>
        <p:spPr bwMode="auto">
          <a:xfrm>
            <a:off x="5562600" y="5562600"/>
            <a:ext cx="457200" cy="304800"/>
          </a:xfrm>
          <a:prstGeom prst="rect">
            <a:avLst/>
          </a:prstGeom>
          <a:solidFill>
            <a:srgbClr val="006600">
              <a:alpha val="3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zh-CN">
              <a:ea typeface="宋体" pitchFamily="2" charset="-122"/>
            </a:endParaRPr>
          </a:p>
        </p:txBody>
      </p:sp>
      <p:sp>
        <p:nvSpPr>
          <p:cNvPr id="35" name="Rectangle 41"/>
          <p:cNvSpPr>
            <a:spLocks noChangeArrowheads="1"/>
          </p:cNvSpPr>
          <p:nvPr/>
        </p:nvSpPr>
        <p:spPr bwMode="auto">
          <a:xfrm>
            <a:off x="3581400" y="5562600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>
                <a:ea typeface="宋体" pitchFamily="2" charset="-122"/>
              </a:rPr>
              <a:t>PRE</a:t>
            </a:r>
          </a:p>
        </p:txBody>
      </p:sp>
      <p:sp>
        <p:nvSpPr>
          <p:cNvPr id="36" name="AutoShape 42"/>
          <p:cNvSpPr>
            <a:spLocks/>
          </p:cNvSpPr>
          <p:nvPr/>
        </p:nvSpPr>
        <p:spPr bwMode="auto">
          <a:xfrm rot="16200000">
            <a:off x="5676900" y="5753100"/>
            <a:ext cx="228600" cy="609600"/>
          </a:xfrm>
          <a:prstGeom prst="leftBrace">
            <a:avLst>
              <a:gd name="adj1" fmla="val 22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5410200" y="6172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8 bits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122 -0.11451 L -0.09306 -0.11451 L -0.09306 -0.3574 L -0.0507 -0.3574 " pathEditMode="relative" ptsTypes="AAA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121 -0.05968 L 0.06111 -0.0613 L 0.06111 -0.10987 " pathEditMode="relative" ptsTypes="AAAA">
                                      <p:cBhvr>
                                        <p:cTn id="1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6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043E-7 L 3.33333E-6 0.1221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121 -0.05968 L 0.06111 -0.0613 L 0.06111 -0.10987 " pathEditMode="relative" ptsTypes="AAAA">
                                      <p:cBhvr>
                                        <p:cTn id="5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1751 L 0.02587 -0.11751 L 0.02587 -0.18644 " pathEditMode="relative" ptsTypes="AAAA">
                                      <p:cBhvr>
                                        <p:cTn id="5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6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32084E-6 L -0.03646 -1.32084E-6 L -0.03646 0.03608 L 0.14357 0.03608 L 0.14236 0.1913 " pathEditMode="relative" ptsTypes="AAAAA">
                                      <p:cBhvr>
                                        <p:cTn id="7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121 -0.05968 L 0.06111 -0.0613 L 0.06111 -0.10987 " pathEditMode="relative" ptsTypes="AAAA">
                                      <p:cBhvr>
                                        <p:cTn id="10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4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12214 L 3.33333E-6 1.8043E-7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9" grpId="0" animBg="1"/>
      <p:bldP spid="29" grpId="1" animBg="1"/>
      <p:bldP spid="29" grpId="2" animBg="1"/>
      <p:bldP spid="29" grpId="3" animBg="1"/>
      <p:bldP spid="29" grpId="4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3" grpId="0" animBg="1"/>
      <p:bldP spid="33" grpId="1" animBg="1"/>
      <p:bldP spid="33" grpId="2" animBg="1"/>
      <p:bldP spid="33" grpId="3" animBg="1"/>
      <p:bldP spid="34" grpId="0" animBg="1"/>
      <p:bldP spid="34" grpId="1" animBg="1"/>
      <p:bldP spid="35" grpId="0" animBg="1"/>
      <p:bldP spid="3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Reordering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43000" y="19812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2362200"/>
            <a:ext cx="8382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43000" y="2743200"/>
            <a:ext cx="8382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362200" y="1981200"/>
            <a:ext cx="914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 R0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362200" y="2438400"/>
            <a:ext cx="914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2362200" y="5181600"/>
            <a:ext cx="914400" cy="457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2362200" y="5638800"/>
            <a:ext cx="914400" cy="457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R0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143000" y="19812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R0 Rd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1143000" y="2362200"/>
            <a:ext cx="8382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R0 Wr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143000" y="2743200"/>
            <a:ext cx="8382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R0 Rd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2362200" y="3810000"/>
            <a:ext cx="914400" cy="457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2362200" y="1981200"/>
            <a:ext cx="914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 R0</a:t>
            </a:r>
            <a:endParaRPr lang="en-US" dirty="0"/>
          </a:p>
        </p:txBody>
      </p:sp>
      <p:sp>
        <p:nvSpPr>
          <p:cNvPr id="40" name="Rounded Rectangle 39"/>
          <p:cNvSpPr/>
          <p:nvPr/>
        </p:nvSpPr>
        <p:spPr>
          <a:xfrm>
            <a:off x="2362200" y="2438400"/>
            <a:ext cx="914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 Rd</a:t>
            </a:r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2362200" y="5181600"/>
            <a:ext cx="914400" cy="457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 Rd</a:t>
            </a:r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2362200" y="5638800"/>
            <a:ext cx="914400" cy="457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R0</a:t>
            </a:r>
            <a:endParaRPr lang="en-US" dirty="0"/>
          </a:p>
        </p:txBody>
      </p:sp>
      <p:sp>
        <p:nvSpPr>
          <p:cNvPr id="43" name="Rounded Rectangle 42"/>
          <p:cNvSpPr/>
          <p:nvPr/>
        </p:nvSpPr>
        <p:spPr>
          <a:xfrm>
            <a:off x="2362200" y="3581400"/>
            <a:ext cx="914400" cy="457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 Wr</a:t>
            </a:r>
            <a:endParaRPr lang="en-US" dirty="0"/>
          </a:p>
        </p:txBody>
      </p:sp>
      <p:cxnSp>
        <p:nvCxnSpPr>
          <p:cNvPr id="44" name="Straight Arrow Connector 43"/>
          <p:cNvCxnSpPr>
            <a:stCxn id="40" idx="2"/>
            <a:endCxn id="43" idx="0"/>
          </p:cNvCxnSpPr>
          <p:nvPr/>
        </p:nvCxnSpPr>
        <p:spPr>
          <a:xfrm>
            <a:off x="2819400" y="2895600"/>
            <a:ext cx="0" cy="685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43" idx="2"/>
            <a:endCxn id="41" idx="0"/>
          </p:cNvCxnSpPr>
          <p:nvPr/>
        </p:nvCxnSpPr>
        <p:spPr>
          <a:xfrm>
            <a:off x="2819400" y="4038600"/>
            <a:ext cx="0" cy="1143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819400" y="3124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 turn around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2895600" y="4419600"/>
            <a:ext cx="1447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T_WTR</a:t>
            </a:r>
            <a:endParaRPr lang="en-US" dirty="0"/>
          </a:p>
        </p:txBody>
      </p:sp>
      <p:sp>
        <p:nvSpPr>
          <p:cNvPr id="48" name="Rounded Rectangle 47"/>
          <p:cNvSpPr/>
          <p:nvPr/>
        </p:nvSpPr>
        <p:spPr>
          <a:xfrm>
            <a:off x="2362200" y="2895600"/>
            <a:ext cx="914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R0</a:t>
            </a:r>
            <a:endParaRPr lang="en-US" dirty="0"/>
          </a:p>
        </p:txBody>
      </p:sp>
      <p:sp>
        <p:nvSpPr>
          <p:cNvPr id="49" name="Rounded Rectangle 48"/>
          <p:cNvSpPr/>
          <p:nvPr/>
        </p:nvSpPr>
        <p:spPr>
          <a:xfrm>
            <a:off x="2362200" y="3352800"/>
            <a:ext cx="914400" cy="457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 R1</a:t>
            </a:r>
            <a:endParaRPr lang="en-US" dirty="0"/>
          </a:p>
        </p:txBody>
      </p:sp>
      <p:sp>
        <p:nvSpPr>
          <p:cNvPr id="50" name="Rounded Rectangle 49"/>
          <p:cNvSpPr/>
          <p:nvPr/>
        </p:nvSpPr>
        <p:spPr>
          <a:xfrm>
            <a:off x="2362200" y="4267200"/>
            <a:ext cx="914400" cy="457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R1</a:t>
            </a:r>
            <a:endParaRPr lang="en-US" dirty="0"/>
          </a:p>
        </p:txBody>
      </p:sp>
      <p:sp>
        <p:nvSpPr>
          <p:cNvPr id="51" name="Rounded Rectangle 50"/>
          <p:cNvSpPr/>
          <p:nvPr/>
        </p:nvSpPr>
        <p:spPr>
          <a:xfrm>
            <a:off x="2362200" y="4724400"/>
            <a:ext cx="914400" cy="457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 R0</a:t>
            </a:r>
            <a:endParaRPr lang="en-US" dirty="0"/>
          </a:p>
        </p:txBody>
      </p:sp>
      <p:sp>
        <p:nvSpPr>
          <p:cNvPr id="52" name="Rounded Rectangle 51"/>
          <p:cNvSpPr/>
          <p:nvPr/>
        </p:nvSpPr>
        <p:spPr>
          <a:xfrm>
            <a:off x="3733800" y="1981200"/>
            <a:ext cx="914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 R0</a:t>
            </a:r>
            <a:endParaRPr lang="en-US" dirty="0"/>
          </a:p>
        </p:txBody>
      </p:sp>
      <p:sp>
        <p:nvSpPr>
          <p:cNvPr id="53" name="Rounded Rectangle 52"/>
          <p:cNvSpPr/>
          <p:nvPr/>
        </p:nvSpPr>
        <p:spPr>
          <a:xfrm>
            <a:off x="3733800" y="2438400"/>
            <a:ext cx="914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</a:t>
            </a:r>
            <a:endParaRPr lang="en-US" dirty="0"/>
          </a:p>
        </p:txBody>
      </p:sp>
      <p:sp>
        <p:nvSpPr>
          <p:cNvPr id="54" name="Rounded Rectangle 53"/>
          <p:cNvSpPr/>
          <p:nvPr/>
        </p:nvSpPr>
        <p:spPr>
          <a:xfrm>
            <a:off x="3733800" y="2895600"/>
            <a:ext cx="914400" cy="457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</a:t>
            </a:r>
            <a:endParaRPr lang="en-US" dirty="0"/>
          </a:p>
        </p:txBody>
      </p:sp>
      <p:sp>
        <p:nvSpPr>
          <p:cNvPr id="55" name="Rounded Rectangle 54"/>
          <p:cNvSpPr/>
          <p:nvPr/>
        </p:nvSpPr>
        <p:spPr>
          <a:xfrm>
            <a:off x="3733800" y="3352800"/>
            <a:ext cx="914400" cy="457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R0</a:t>
            </a:r>
            <a:endParaRPr lang="en-US" dirty="0"/>
          </a:p>
        </p:txBody>
      </p:sp>
      <p:sp>
        <p:nvSpPr>
          <p:cNvPr id="56" name="Rounded Rectangle 55"/>
          <p:cNvSpPr/>
          <p:nvPr/>
        </p:nvSpPr>
        <p:spPr>
          <a:xfrm>
            <a:off x="3733800" y="4267200"/>
            <a:ext cx="914400" cy="457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</a:t>
            </a:r>
            <a:endParaRPr lang="en-US" dirty="0"/>
          </a:p>
        </p:txBody>
      </p:sp>
      <p:sp>
        <p:nvSpPr>
          <p:cNvPr id="58" name="Rounded Rectangle 57"/>
          <p:cNvSpPr/>
          <p:nvPr/>
        </p:nvSpPr>
        <p:spPr>
          <a:xfrm>
            <a:off x="3733800" y="3810000"/>
            <a:ext cx="914400" cy="457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 R1</a:t>
            </a:r>
            <a:endParaRPr lang="en-US" dirty="0"/>
          </a:p>
        </p:txBody>
      </p:sp>
      <p:sp>
        <p:nvSpPr>
          <p:cNvPr id="59" name="Rounded Rectangle 58"/>
          <p:cNvSpPr/>
          <p:nvPr/>
        </p:nvSpPr>
        <p:spPr>
          <a:xfrm>
            <a:off x="3733800" y="4724400"/>
            <a:ext cx="914400" cy="457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R1</a:t>
            </a:r>
            <a:endParaRPr lang="en-US" dirty="0"/>
          </a:p>
        </p:txBody>
      </p:sp>
      <p:sp>
        <p:nvSpPr>
          <p:cNvPr id="61" name="Rounded Rectangle 60"/>
          <p:cNvSpPr/>
          <p:nvPr/>
        </p:nvSpPr>
        <p:spPr>
          <a:xfrm>
            <a:off x="4572000" y="1981200"/>
            <a:ext cx="914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 R0</a:t>
            </a:r>
            <a:endParaRPr lang="en-US" dirty="0"/>
          </a:p>
        </p:txBody>
      </p:sp>
      <p:sp>
        <p:nvSpPr>
          <p:cNvPr id="62" name="Rounded Rectangle 61"/>
          <p:cNvSpPr/>
          <p:nvPr/>
        </p:nvSpPr>
        <p:spPr>
          <a:xfrm>
            <a:off x="4572000" y="2438400"/>
            <a:ext cx="914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 Rd</a:t>
            </a:r>
            <a:endParaRPr lang="en-US" dirty="0"/>
          </a:p>
        </p:txBody>
      </p:sp>
      <p:sp>
        <p:nvSpPr>
          <p:cNvPr id="63" name="Rounded Rectangle 62"/>
          <p:cNvSpPr/>
          <p:nvPr/>
        </p:nvSpPr>
        <p:spPr>
          <a:xfrm>
            <a:off x="4572000" y="2895600"/>
            <a:ext cx="914400" cy="457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 Rd</a:t>
            </a:r>
            <a:endParaRPr lang="en-US" dirty="0"/>
          </a:p>
        </p:txBody>
      </p:sp>
      <p:sp>
        <p:nvSpPr>
          <p:cNvPr id="65" name="Rounded Rectangle 64"/>
          <p:cNvSpPr/>
          <p:nvPr/>
        </p:nvSpPr>
        <p:spPr>
          <a:xfrm>
            <a:off x="4572000" y="4038600"/>
            <a:ext cx="914400" cy="457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 Wr</a:t>
            </a:r>
            <a:endParaRPr lang="en-US" dirty="0"/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5029200" y="3352800"/>
            <a:ext cx="0" cy="685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029200" y="3581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 turn around</a:t>
            </a:r>
            <a:endParaRPr lang="en-US" dirty="0"/>
          </a:p>
        </p:txBody>
      </p:sp>
      <p:sp>
        <p:nvSpPr>
          <p:cNvPr id="71" name="Rounded Rectangle 70"/>
          <p:cNvSpPr/>
          <p:nvPr/>
        </p:nvSpPr>
        <p:spPr>
          <a:xfrm>
            <a:off x="4572000" y="4495800"/>
            <a:ext cx="914400" cy="457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R0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5729 0.0081 -0.11459 0.01643 -0.11441 0.02546 C -0.11424 0.03449 -0.0566 0.04421 0.00121 0.05416 " pathEditMode="relative" ptsTypes="aaA">
                                      <p:cBhvr>
                                        <p:cTn id="5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00139 L 0.00121 -0.0513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5729 0.0081 -0.11459 0.01643 -0.11441 0.02546 C -0.11424 0.03449 -0.0566 0.04421 0.00121 0.05416 " pathEditMode="relative" ptsTypes="aaA">
                                      <p:cBhvr>
                                        <p:cTn id="20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00139 L 0.00121 -0.05139 " pathEditMode="relative" rAng="0" ptsTypes="AA">
                                      <p:cBhvr>
                                        <p:cTn id="20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9" grpId="1" animBg="1"/>
      <p:bldP spid="9" grpId="2" animBg="1"/>
      <p:bldP spid="10" grpId="1" animBg="1"/>
      <p:bldP spid="10" grpId="2" animBg="1"/>
      <p:bldP spid="16" grpId="1" animBg="1"/>
      <p:bldP spid="16" grpId="2" animBg="1"/>
      <p:bldP spid="17" grpId="1" animBg="1"/>
      <p:bldP spid="17" grpId="2" animBg="1"/>
      <p:bldP spid="25" grpId="0" animBg="1"/>
      <p:bldP spid="26" grpId="0" animBg="1"/>
      <p:bldP spid="26" grpId="1" animBg="1"/>
      <p:bldP spid="27" grpId="0" animBg="1"/>
      <p:bldP spid="27" grpId="1" animBg="1"/>
      <p:bldP spid="28" grpId="1" animBg="1"/>
      <p:bldP spid="28" grpId="2" animBg="1"/>
      <p:bldP spid="39" grpId="0" animBg="1"/>
      <p:bldP spid="40" grpId="0" animBg="1"/>
      <p:bldP spid="41" grpId="0" animBg="1"/>
      <p:bldP spid="42" grpId="0" animBg="1"/>
      <p:bldP spid="43" grpId="0" animBg="1"/>
      <p:bldP spid="46" grpId="0"/>
      <p:bldP spid="47" grpId="0"/>
      <p:bldP spid="48" grpId="1" animBg="1"/>
      <p:bldP spid="48" grpId="2" animBg="1"/>
      <p:bldP spid="49" grpId="1" animBg="1"/>
      <p:bldP spid="49" grpId="2" animBg="1"/>
      <p:bldP spid="50" grpId="1" animBg="1"/>
      <p:bldP spid="50" grpId="2" animBg="1"/>
      <p:bldP spid="51" grpId="1" animBg="1"/>
      <p:bldP spid="51" grpId="2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8" grpId="0" animBg="1"/>
      <p:bldP spid="58" grpId="1" animBg="1"/>
      <p:bldP spid="59" grpId="0" animBg="1"/>
      <p:bldP spid="59" grpId="1" animBg="1"/>
      <p:bldP spid="61" grpId="0" animBg="1"/>
      <p:bldP spid="62" grpId="0" animBg="1"/>
      <p:bldP spid="63" grpId="0" animBg="1"/>
      <p:bldP spid="65" grpId="0" animBg="1"/>
      <p:bldP spid="68" grpId="0"/>
      <p:bldP spid="7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Thread-Fair Memory Request Reordering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Observation</a:t>
            </a:r>
          </a:p>
          <a:p>
            <a:r>
              <a:rPr lang="en-US" dirty="0" smtClean="0"/>
              <a:t>Result</a:t>
            </a:r>
          </a:p>
          <a:p>
            <a:r>
              <a:rPr lang="en-US" dirty="0" smtClean="0"/>
              <a:t>Conclusion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Blocked By ROB Head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43000" y="23622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1981200"/>
            <a:ext cx="8382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43000" y="2743200"/>
            <a:ext cx="8382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143000" y="3124200"/>
            <a:ext cx="838200" cy="381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143000" y="3505200"/>
            <a:ext cx="83820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143000" y="3886200"/>
            <a:ext cx="8382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295400" y="137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ROB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743200" y="12192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Mem Controller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667000" y="23622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667000" y="1981200"/>
            <a:ext cx="8382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R1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667000" y="2743200"/>
            <a:ext cx="8382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667000" y="3124200"/>
            <a:ext cx="838200" cy="381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667000" y="3505200"/>
            <a:ext cx="83820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667000" y="3886200"/>
            <a:ext cx="8382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495800" y="4876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Reordering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3200" y="4876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Reorder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Down Arrow 31"/>
          <p:cNvSpPr/>
          <p:nvPr/>
        </p:nvSpPr>
        <p:spPr>
          <a:xfrm>
            <a:off x="4876800" y="1905000"/>
            <a:ext cx="457200" cy="1828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Down Arrow 32"/>
          <p:cNvSpPr/>
          <p:nvPr/>
        </p:nvSpPr>
        <p:spPr>
          <a:xfrm>
            <a:off x="6781800" y="1905000"/>
            <a:ext cx="457200" cy="297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667000" y="19812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667000" y="3886200"/>
            <a:ext cx="8382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R1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2667000" y="2362200"/>
            <a:ext cx="8382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2667000" y="2743200"/>
            <a:ext cx="838200" cy="381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667000" y="3124200"/>
            <a:ext cx="83820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67000" y="3505200"/>
            <a:ext cx="8382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B0 R0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3" dur="3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8" presetClass="exit" presetSubtype="1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8" presetClass="exit" presetSubtype="1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0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8" presetClass="exit" presetSubtype="1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8" presetClass="exit" presetSubtype="1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0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8" presetClass="exit" presetSubtype="1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0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8" presetClass="exit" presetSubtype="1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8" presetClass="exit" presetSubtype="12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8" presetClass="exit" presetSubtype="12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9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8" presetClass="exit" presetSubtype="12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8" presetClass="exit" presetSubtype="1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8" presetClass="exit" presetSubtype="1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8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8" presetClass="exit" presetSubtype="1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8" presetClass="exit" presetSubtype="12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8" presetClass="exit" presetSubtype="12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8" presetClass="exit" presetSubtype="12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8" presetClass="exit" presetSubtype="12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8" presetClass="exit" presetSubtype="12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6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7" dur="6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8" presetClass="exit" presetSubtype="1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8" presetClass="exit" presetSubtype="1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8" presetClass="exit" presetSubtype="12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8" presetClass="exit" presetSubtype="1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8" presetClass="exit" presetSubtype="12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8" presetClass="exit" presetSubtype="12" fill="hold" grpId="3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8" presetClass="exit" presetSubtype="12" fill="hold" grpId="3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40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8" presetClass="exit" presetSubtype="12" fill="hold" grpId="3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4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8" presetClass="exit" presetSubtype="12" fill="hold" grpId="3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46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8" presetClass="exit" presetSubtype="12" fill="hold" grpId="3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4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8" presetClass="exit" presetSubtype="12" fill="hold" grpId="3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2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8" presetClass="exit" presetSubtype="12" fill="hold" grpId="3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8" presetClass="exit" presetSubtype="12" fill="hold" grpId="3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8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8" presetClass="exit" presetSubtype="12" fill="hold" grpId="3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8" presetClass="exit" presetSubtype="12" fill="hold" grpId="3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4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8" presetClass="exit" presetSubtype="12" fill="hold" grpId="3" nodeType="withEffect">
                                  <p:stCondLst>
                                    <p:cond delay="5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8" presetClass="exit" presetSubtype="12" fill="hold" grpId="3" nodeType="withEffect">
                                  <p:stCondLst>
                                    <p:cond delay="5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70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5" grpId="1" uiExpand="1" build="allAtOnce" animBg="1"/>
      <p:bldP spid="5" grpId="2" build="allAtOnce" animBg="1"/>
      <p:bldP spid="5" grpId="3" uiExpand="1" build="allAtOnce" animBg="1"/>
      <p:bldP spid="6" grpId="0" uiExpand="1" build="p" animBg="1"/>
      <p:bldP spid="6" grpId="1" uiExpand="1" build="allAtOnce" animBg="1"/>
      <p:bldP spid="6" grpId="2" build="allAtOnce" animBg="1"/>
      <p:bldP spid="6" grpId="3" uiExpand="1" build="allAtOnce" animBg="1"/>
      <p:bldP spid="7" grpId="0" uiExpand="1" build="p" animBg="1"/>
      <p:bldP spid="7" grpId="1" uiExpand="1" build="allAtOnce" animBg="1"/>
      <p:bldP spid="7" grpId="2" build="allAtOnce" animBg="1"/>
      <p:bldP spid="7" grpId="3" uiExpand="1" build="allAtOnce" animBg="1"/>
      <p:bldP spid="12" grpId="0" uiExpand="1" build="p" animBg="1"/>
      <p:bldP spid="12" grpId="1" uiExpand="1" build="allAtOnce" animBg="1"/>
      <p:bldP spid="12" grpId="2" build="allAtOnce" animBg="1"/>
      <p:bldP spid="12" grpId="3" uiExpand="1" build="allAtOnce" animBg="1"/>
      <p:bldP spid="13" grpId="0" uiExpand="1" build="p" animBg="1"/>
      <p:bldP spid="13" grpId="1" uiExpand="1" build="allAtOnce" animBg="1"/>
      <p:bldP spid="13" grpId="2" build="allAtOnce" animBg="1"/>
      <p:bldP spid="13" grpId="3" uiExpand="1" build="allAtOnce" animBg="1"/>
      <p:bldP spid="14" grpId="0" uiExpand="1" build="p" animBg="1"/>
      <p:bldP spid="14" grpId="1" uiExpand="1" build="allAtOnce" animBg="1"/>
      <p:bldP spid="14" grpId="2" build="allAtOnce" animBg="1"/>
      <p:bldP spid="14" grpId="3" uiExpand="1" build="allAtOnce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/>
      <p:bldP spid="32" grpId="0" animBg="1"/>
      <p:bldP spid="33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Thread-Fair Memory Request Reordering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Algorithm</a:t>
            </a:r>
          </a:p>
          <a:p>
            <a:r>
              <a:rPr lang="en-US" dirty="0" smtClean="0"/>
              <a:t>Related Work</a:t>
            </a:r>
          </a:p>
          <a:p>
            <a:r>
              <a:rPr lang="en-US" dirty="0" smtClean="0"/>
              <a:t>Conclusion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Thread-Fair Memory Request Reordering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Flowchart: Alternate Process 7"/>
          <p:cNvSpPr/>
          <p:nvPr/>
        </p:nvSpPr>
        <p:spPr>
          <a:xfrm>
            <a:off x="1066800" y="1524000"/>
            <a:ext cx="1600200" cy="609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 First</a:t>
            </a:r>
            <a:endParaRPr lang="en-US" dirty="0"/>
          </a:p>
        </p:txBody>
      </p:sp>
      <p:sp>
        <p:nvSpPr>
          <p:cNvPr id="9" name="Flowchart: Decision 8"/>
          <p:cNvSpPr/>
          <p:nvPr/>
        </p:nvSpPr>
        <p:spPr>
          <a:xfrm>
            <a:off x="1066800" y="2362200"/>
            <a:ext cx="1600200" cy="9906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WQ &gt; High WM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8" idx="2"/>
            <a:endCxn id="9" idx="0"/>
          </p:cNvCxnSpPr>
          <p:nvPr/>
        </p:nvCxnSpPr>
        <p:spPr>
          <a:xfrm>
            <a:off x="1866900" y="2133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9" idx="2"/>
            <a:endCxn id="120" idx="0"/>
          </p:cNvCxnSpPr>
          <p:nvPr/>
        </p:nvCxnSpPr>
        <p:spPr>
          <a:xfrm>
            <a:off x="1866900" y="33528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Flowchart: Decision 119"/>
          <p:cNvSpPr/>
          <p:nvPr/>
        </p:nvSpPr>
        <p:spPr>
          <a:xfrm>
            <a:off x="1066800" y="3581400"/>
            <a:ext cx="1600200" cy="9906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Issue Rd Hit?</a:t>
            </a:r>
            <a:endParaRPr lang="en-US" dirty="0"/>
          </a:p>
        </p:txBody>
      </p:sp>
      <p:sp>
        <p:nvSpPr>
          <p:cNvPr id="124" name="Flowchart: Decision 123"/>
          <p:cNvSpPr/>
          <p:nvPr/>
        </p:nvSpPr>
        <p:spPr>
          <a:xfrm>
            <a:off x="2057400" y="4343400"/>
            <a:ext cx="1600200" cy="9906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Issue ROB Head?</a:t>
            </a:r>
            <a:endParaRPr lang="en-US" dirty="0"/>
          </a:p>
        </p:txBody>
      </p:sp>
      <p:sp>
        <p:nvSpPr>
          <p:cNvPr id="128" name="Flowchart: Decision 127"/>
          <p:cNvSpPr/>
          <p:nvPr/>
        </p:nvSpPr>
        <p:spPr>
          <a:xfrm>
            <a:off x="3048000" y="5029200"/>
            <a:ext cx="1600200" cy="9906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Issue Rd FCFS?</a:t>
            </a:r>
            <a:endParaRPr lang="en-US" dirty="0"/>
          </a:p>
        </p:txBody>
      </p:sp>
      <p:sp>
        <p:nvSpPr>
          <p:cNvPr id="129" name="Flowchart: Decision 128"/>
          <p:cNvSpPr/>
          <p:nvPr/>
        </p:nvSpPr>
        <p:spPr>
          <a:xfrm>
            <a:off x="3962400" y="3276600"/>
            <a:ext cx="1600200" cy="9906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Issue Wr Hit?</a:t>
            </a:r>
            <a:endParaRPr lang="en-US" dirty="0"/>
          </a:p>
        </p:txBody>
      </p:sp>
      <p:sp>
        <p:nvSpPr>
          <p:cNvPr id="132" name="Rectangle 131"/>
          <p:cNvSpPr/>
          <p:nvPr/>
        </p:nvSpPr>
        <p:spPr>
          <a:xfrm>
            <a:off x="4648200" y="5943600"/>
            <a:ext cx="1371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Issue Wr Hit</a:t>
            </a:r>
            <a:endParaRPr lang="en-US" dirty="0"/>
          </a:p>
        </p:txBody>
      </p:sp>
      <p:sp>
        <p:nvSpPr>
          <p:cNvPr id="141" name="Rectangle 140"/>
          <p:cNvSpPr/>
          <p:nvPr/>
        </p:nvSpPr>
        <p:spPr>
          <a:xfrm>
            <a:off x="2971800" y="2514600"/>
            <a:ext cx="1371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Write First</a:t>
            </a:r>
            <a:endParaRPr lang="en-US" dirty="0"/>
          </a:p>
        </p:txBody>
      </p:sp>
      <p:cxnSp>
        <p:nvCxnSpPr>
          <p:cNvPr id="143" name="Straight Arrow Connector 142"/>
          <p:cNvCxnSpPr>
            <a:stCxn id="9" idx="3"/>
            <a:endCxn id="141" idx="1"/>
          </p:cNvCxnSpPr>
          <p:nvPr/>
        </p:nvCxnSpPr>
        <p:spPr>
          <a:xfrm>
            <a:off x="2667000" y="28575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Flowchart: Decision 148"/>
          <p:cNvSpPr/>
          <p:nvPr/>
        </p:nvSpPr>
        <p:spPr>
          <a:xfrm>
            <a:off x="6019800" y="2438400"/>
            <a:ext cx="1600200" cy="9906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WQ &lt; Low WM</a:t>
            </a:r>
            <a:endParaRPr lang="en-US" dirty="0"/>
          </a:p>
        </p:txBody>
      </p:sp>
      <p:cxnSp>
        <p:nvCxnSpPr>
          <p:cNvPr id="153" name="Shape 152"/>
          <p:cNvCxnSpPr>
            <a:stCxn id="149" idx="0"/>
            <a:endCxn id="8" idx="3"/>
          </p:cNvCxnSpPr>
          <p:nvPr/>
        </p:nvCxnSpPr>
        <p:spPr>
          <a:xfrm rot="16200000" flipV="1">
            <a:off x="4438650" y="57150"/>
            <a:ext cx="609600" cy="4152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Flowchart: Decision 153"/>
          <p:cNvSpPr/>
          <p:nvPr/>
        </p:nvSpPr>
        <p:spPr>
          <a:xfrm>
            <a:off x="4953000" y="3962400"/>
            <a:ext cx="1600200" cy="9906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Issue Rd FCFS?</a:t>
            </a:r>
            <a:endParaRPr lang="en-US" dirty="0"/>
          </a:p>
        </p:txBody>
      </p:sp>
      <p:cxnSp>
        <p:nvCxnSpPr>
          <p:cNvPr id="167" name="Shape 166"/>
          <p:cNvCxnSpPr>
            <a:stCxn id="141" idx="3"/>
            <a:endCxn id="129" idx="0"/>
          </p:cNvCxnSpPr>
          <p:nvPr/>
        </p:nvCxnSpPr>
        <p:spPr>
          <a:xfrm>
            <a:off x="4343400" y="2857500"/>
            <a:ext cx="419100" cy="4191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hape 168"/>
          <p:cNvCxnSpPr>
            <a:stCxn id="129" idx="2"/>
            <a:endCxn id="154" idx="1"/>
          </p:cNvCxnSpPr>
          <p:nvPr/>
        </p:nvCxnSpPr>
        <p:spPr>
          <a:xfrm rot="16200000" flipH="1">
            <a:off x="4762500" y="4267200"/>
            <a:ext cx="190500" cy="1905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hape 170"/>
          <p:cNvCxnSpPr>
            <a:stCxn id="154" idx="2"/>
            <a:endCxn id="203" idx="1"/>
          </p:cNvCxnSpPr>
          <p:nvPr/>
        </p:nvCxnSpPr>
        <p:spPr>
          <a:xfrm rot="16200000" flipH="1">
            <a:off x="5848350" y="4857750"/>
            <a:ext cx="304800" cy="4953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hape 176"/>
          <p:cNvCxnSpPr>
            <a:stCxn id="120" idx="3"/>
            <a:endCxn id="124" idx="0"/>
          </p:cNvCxnSpPr>
          <p:nvPr/>
        </p:nvCxnSpPr>
        <p:spPr>
          <a:xfrm>
            <a:off x="2667000" y="4076700"/>
            <a:ext cx="190500" cy="2667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hape 178"/>
          <p:cNvCxnSpPr>
            <a:stCxn id="124" idx="3"/>
            <a:endCxn id="128" idx="0"/>
          </p:cNvCxnSpPr>
          <p:nvPr/>
        </p:nvCxnSpPr>
        <p:spPr>
          <a:xfrm>
            <a:off x="3657600" y="4838700"/>
            <a:ext cx="190500" cy="1905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hape 180"/>
          <p:cNvCxnSpPr>
            <a:stCxn id="128" idx="3"/>
            <a:endCxn id="132" idx="0"/>
          </p:cNvCxnSpPr>
          <p:nvPr/>
        </p:nvCxnSpPr>
        <p:spPr>
          <a:xfrm>
            <a:off x="4648200" y="5524500"/>
            <a:ext cx="685800" cy="4191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hape 182"/>
          <p:cNvCxnSpPr>
            <a:stCxn id="120" idx="2"/>
            <a:endCxn id="8" idx="1"/>
          </p:cNvCxnSpPr>
          <p:nvPr/>
        </p:nvCxnSpPr>
        <p:spPr>
          <a:xfrm rot="5400000" flipH="1">
            <a:off x="95250" y="2800350"/>
            <a:ext cx="2743200" cy="800100"/>
          </a:xfrm>
          <a:prstGeom prst="bentConnector4">
            <a:avLst>
              <a:gd name="adj1" fmla="val -8333"/>
              <a:gd name="adj2" fmla="val 12857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hape 184"/>
          <p:cNvCxnSpPr>
            <a:stCxn id="124" idx="2"/>
            <a:endCxn id="8" idx="1"/>
          </p:cNvCxnSpPr>
          <p:nvPr/>
        </p:nvCxnSpPr>
        <p:spPr>
          <a:xfrm rot="5400000" flipH="1">
            <a:off x="209550" y="2686050"/>
            <a:ext cx="3505200" cy="1790700"/>
          </a:xfrm>
          <a:prstGeom prst="bentConnector4">
            <a:avLst>
              <a:gd name="adj1" fmla="val -6522"/>
              <a:gd name="adj2" fmla="val 1127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hape 186"/>
          <p:cNvCxnSpPr>
            <a:stCxn id="128" idx="2"/>
            <a:endCxn id="8" idx="1"/>
          </p:cNvCxnSpPr>
          <p:nvPr/>
        </p:nvCxnSpPr>
        <p:spPr>
          <a:xfrm rot="5400000" flipH="1">
            <a:off x="361950" y="2533650"/>
            <a:ext cx="4191000" cy="2781300"/>
          </a:xfrm>
          <a:prstGeom prst="bentConnector4">
            <a:avLst>
              <a:gd name="adj1" fmla="val -5455"/>
              <a:gd name="adj2" fmla="val 10821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Elbow Connector 188"/>
          <p:cNvCxnSpPr>
            <a:stCxn id="132" idx="1"/>
            <a:endCxn id="8" idx="1"/>
          </p:cNvCxnSpPr>
          <p:nvPr/>
        </p:nvCxnSpPr>
        <p:spPr>
          <a:xfrm rot="10800000">
            <a:off x="1066800" y="1828800"/>
            <a:ext cx="3581400" cy="4419600"/>
          </a:xfrm>
          <a:prstGeom prst="bentConnector3">
            <a:avLst>
              <a:gd name="adj1" fmla="val 10638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lbow Connector 199"/>
          <p:cNvCxnSpPr>
            <a:stCxn id="129" idx="3"/>
            <a:endCxn id="149" idx="3"/>
          </p:cNvCxnSpPr>
          <p:nvPr/>
        </p:nvCxnSpPr>
        <p:spPr>
          <a:xfrm flipV="1">
            <a:off x="5562600" y="2933700"/>
            <a:ext cx="2057400" cy="838200"/>
          </a:xfrm>
          <a:prstGeom prst="bentConnector3">
            <a:avLst>
              <a:gd name="adj1" fmla="val 11111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Elbow Connector 201"/>
          <p:cNvCxnSpPr>
            <a:stCxn id="154" idx="3"/>
            <a:endCxn id="149" idx="3"/>
          </p:cNvCxnSpPr>
          <p:nvPr/>
        </p:nvCxnSpPr>
        <p:spPr>
          <a:xfrm flipV="1">
            <a:off x="6553200" y="2933700"/>
            <a:ext cx="1066800" cy="1524000"/>
          </a:xfrm>
          <a:prstGeom prst="bentConnector3">
            <a:avLst>
              <a:gd name="adj1" fmla="val 12142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Rectangle 202"/>
          <p:cNvSpPr/>
          <p:nvPr/>
        </p:nvSpPr>
        <p:spPr>
          <a:xfrm>
            <a:off x="6248400" y="4953000"/>
            <a:ext cx="1371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Issue Rd Hit</a:t>
            </a:r>
            <a:endParaRPr lang="en-US" dirty="0"/>
          </a:p>
        </p:txBody>
      </p:sp>
      <p:cxnSp>
        <p:nvCxnSpPr>
          <p:cNvPr id="208" name="Elbow Connector 207"/>
          <p:cNvCxnSpPr>
            <a:stCxn id="203" idx="3"/>
            <a:endCxn id="149" idx="3"/>
          </p:cNvCxnSpPr>
          <p:nvPr/>
        </p:nvCxnSpPr>
        <p:spPr>
          <a:xfrm flipV="1">
            <a:off x="7620000" y="2933700"/>
            <a:ext cx="12700" cy="2324100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hape 209"/>
          <p:cNvCxnSpPr>
            <a:stCxn id="149" idx="1"/>
            <a:endCxn id="141" idx="0"/>
          </p:cNvCxnSpPr>
          <p:nvPr/>
        </p:nvCxnSpPr>
        <p:spPr>
          <a:xfrm rot="10800000">
            <a:off x="3657600" y="2514600"/>
            <a:ext cx="2362200" cy="419100"/>
          </a:xfrm>
          <a:prstGeom prst="bentConnector4">
            <a:avLst>
              <a:gd name="adj1" fmla="val 35484"/>
              <a:gd name="adj2" fmla="val 15454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extBox 210"/>
          <p:cNvSpPr txBox="1"/>
          <p:nvPr/>
        </p:nvSpPr>
        <p:spPr>
          <a:xfrm>
            <a:off x="1524000" y="4495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12" name="TextBox 211"/>
          <p:cNvSpPr txBox="1"/>
          <p:nvPr/>
        </p:nvSpPr>
        <p:spPr>
          <a:xfrm>
            <a:off x="5486400" y="3505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13" name="TextBox 212"/>
          <p:cNvSpPr txBox="1"/>
          <p:nvPr/>
        </p:nvSpPr>
        <p:spPr>
          <a:xfrm>
            <a:off x="2590800" y="5257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14" name="TextBox 213"/>
          <p:cNvSpPr txBox="1"/>
          <p:nvPr/>
        </p:nvSpPr>
        <p:spPr>
          <a:xfrm>
            <a:off x="3581400" y="5943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15" name="TextBox 214"/>
          <p:cNvSpPr txBox="1"/>
          <p:nvPr/>
        </p:nvSpPr>
        <p:spPr>
          <a:xfrm>
            <a:off x="2667000" y="2590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16" name="TextBox 215"/>
          <p:cNvSpPr txBox="1"/>
          <p:nvPr/>
        </p:nvSpPr>
        <p:spPr>
          <a:xfrm>
            <a:off x="6477000" y="4191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17" name="TextBox 216"/>
          <p:cNvSpPr txBox="1"/>
          <p:nvPr/>
        </p:nvSpPr>
        <p:spPr>
          <a:xfrm>
            <a:off x="1828800" y="3276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18" name="TextBox 217"/>
          <p:cNvSpPr txBox="1"/>
          <p:nvPr/>
        </p:nvSpPr>
        <p:spPr>
          <a:xfrm>
            <a:off x="26670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19" name="TextBox 218"/>
          <p:cNvSpPr txBox="1"/>
          <p:nvPr/>
        </p:nvSpPr>
        <p:spPr>
          <a:xfrm>
            <a:off x="3581400" y="4495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20" name="TextBox 219"/>
          <p:cNvSpPr txBox="1"/>
          <p:nvPr/>
        </p:nvSpPr>
        <p:spPr>
          <a:xfrm>
            <a:off x="4572000" y="5257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21" name="TextBox 220"/>
          <p:cNvSpPr txBox="1"/>
          <p:nvPr/>
        </p:nvSpPr>
        <p:spPr>
          <a:xfrm>
            <a:off x="4495800" y="4191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22" name="TextBox 221"/>
          <p:cNvSpPr txBox="1"/>
          <p:nvPr/>
        </p:nvSpPr>
        <p:spPr>
          <a:xfrm>
            <a:off x="5486400" y="4953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23" name="TextBox 222"/>
          <p:cNvSpPr txBox="1"/>
          <p:nvPr/>
        </p:nvSpPr>
        <p:spPr>
          <a:xfrm>
            <a:off x="5791200" y="2667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24" name="TextBox 223"/>
          <p:cNvSpPr txBox="1"/>
          <p:nvPr/>
        </p:nvSpPr>
        <p:spPr>
          <a:xfrm>
            <a:off x="6858000" y="2133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6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8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4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3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6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9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2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5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0" grpId="0" animBg="1"/>
      <p:bldP spid="124" grpId="0" animBg="1"/>
      <p:bldP spid="128" grpId="0" animBg="1"/>
      <p:bldP spid="129" grpId="0" animBg="1"/>
      <p:bldP spid="132" grpId="0" animBg="1"/>
      <p:bldP spid="141" grpId="0" animBg="1"/>
      <p:bldP spid="149" grpId="0" animBg="1"/>
      <p:bldP spid="154" grpId="0" animBg="1"/>
      <p:bldP spid="203" grpId="0" animBg="1"/>
      <p:bldP spid="211" grpId="0"/>
      <p:bldP spid="212" grpId="0"/>
      <p:bldP spid="213" grpId="0"/>
      <p:bldP spid="214" grpId="0"/>
      <p:bldP spid="215" grpId="0"/>
      <p:bldP spid="216" grpId="0"/>
      <p:bldP spid="217" grpId="0"/>
      <p:bldP spid="218" grpId="0"/>
      <p:bldP spid="219" grpId="0"/>
      <p:bldP spid="220" grpId="0"/>
      <p:bldP spid="221" grpId="0"/>
      <p:bldP spid="222" grpId="0"/>
      <p:bldP spid="223" grpId="0"/>
      <p:bldP spid="2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Thread-Fair Memory Request Reordering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Implementation</a:t>
            </a:r>
          </a:p>
          <a:p>
            <a:r>
              <a:rPr lang="en-US" dirty="0" smtClean="0"/>
              <a:t>Result</a:t>
            </a:r>
          </a:p>
          <a:p>
            <a:r>
              <a:rPr lang="en-US" dirty="0" smtClean="0"/>
              <a:t>Conclusion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</TotalTime>
  <Words>504</Words>
  <Application>Microsoft Office PowerPoint</Application>
  <PresentationFormat>On-screen Show (4:3)</PresentationFormat>
  <Paragraphs>210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Thread-Fair Memory Request Reordering</vt:lpstr>
      <vt:lpstr>Outline</vt:lpstr>
      <vt:lpstr>Slide 3</vt:lpstr>
      <vt:lpstr>Request Reordering</vt:lpstr>
      <vt:lpstr>Outline</vt:lpstr>
      <vt:lpstr>Blocked By ROB Head</vt:lpstr>
      <vt:lpstr>Outline</vt:lpstr>
      <vt:lpstr>Thread-Fair Memory Request Reordering</vt:lpstr>
      <vt:lpstr>Outline</vt:lpstr>
      <vt:lpstr>Scheduler Design</vt:lpstr>
      <vt:lpstr>Hardware Overhead</vt:lpstr>
      <vt:lpstr>Outline</vt:lpstr>
      <vt:lpstr>Simulation Environment</vt:lpstr>
      <vt:lpstr>Result</vt:lpstr>
      <vt:lpstr>Result</vt:lpstr>
      <vt:lpstr>Outline</vt:lpstr>
      <vt:lpstr>Conclution</vt:lpstr>
      <vt:lpstr>THANK YOU  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Thread-Fair Memory Request Reordering</dc:title>
  <dc:creator>Kun</dc:creator>
  <cp:lastModifiedBy>Kun</cp:lastModifiedBy>
  <cp:revision>47</cp:revision>
  <dcterms:created xsi:type="dcterms:W3CDTF">2006-08-16T00:00:00Z</dcterms:created>
  <dcterms:modified xsi:type="dcterms:W3CDTF">2012-06-08T05:29:26Z</dcterms:modified>
</cp:coreProperties>
</file>