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69" r:id="rId2"/>
    <p:sldId id="257" r:id="rId3"/>
    <p:sldId id="285" r:id="rId4"/>
    <p:sldId id="286" r:id="rId5"/>
    <p:sldId id="287" r:id="rId6"/>
    <p:sldId id="288" r:id="rId7"/>
    <p:sldId id="289" r:id="rId8"/>
    <p:sldId id="272" r:id="rId9"/>
    <p:sldId id="273" r:id="rId10"/>
    <p:sldId id="275" r:id="rId11"/>
    <p:sldId id="276" r:id="rId12"/>
    <p:sldId id="277" r:id="rId13"/>
    <p:sldId id="278" r:id="rId14"/>
    <p:sldId id="279" r:id="rId15"/>
    <p:sldId id="280" r:id="rId16"/>
    <p:sldId id="291" r:id="rId17"/>
    <p:sldId id="281" r:id="rId18"/>
    <p:sldId id="282" r:id="rId19"/>
    <p:sldId id="283" r:id="rId20"/>
    <p:sldId id="284" r:id="rId21"/>
    <p:sldId id="293" r:id="rId22"/>
  </p:sldIdLst>
  <p:sldSz cx="9906000" cy="6858000" type="A4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002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07" autoAdjust="0"/>
    <p:restoredTop sz="88568" autoAdjust="0"/>
  </p:normalViewPr>
  <p:slideViewPr>
    <p:cSldViewPr>
      <p:cViewPr varScale="1">
        <p:scale>
          <a:sx n="94" d="100"/>
          <a:sy n="94" d="100"/>
        </p:scale>
        <p:origin x="-1680" y="-9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A161E6-358A-4463-B235-150595FBA2E9}" type="datetimeFigureOut">
              <a:rPr lang="ko-KR" altLang="en-US" smtClean="0"/>
              <a:pPr/>
              <a:t>2012-06-07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270E0D-E5F3-4A00-AAA5-B2720784EDD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270E0D-E5F3-4A00-AAA5-B2720784EDDE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2130428"/>
            <a:ext cx="8420100" cy="1470025"/>
          </a:xfrm>
        </p:spPr>
        <p:txBody>
          <a:bodyPr/>
          <a:lstStyle>
            <a:lvl1pPr>
              <a:defRPr b="1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85901" y="3886200"/>
            <a:ext cx="6934200" cy="127099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780596" y="3645024"/>
            <a:ext cx="8346000" cy="0"/>
          </a:xfrm>
          <a:prstGeom prst="line">
            <a:avLst/>
          </a:prstGeom>
          <a:noFill/>
          <a:ln w="38100">
            <a:solidFill>
              <a:srgbClr val="EA002C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ko-KR" altLang="en-US"/>
          </a:p>
        </p:txBody>
      </p:sp>
      <p:pic>
        <p:nvPicPr>
          <p:cNvPr id="2051" name="Picture 3" descr="C:\Documents and Settings\b50550\바탕 화면\SK_Hynix_jpg\SK_Hynix_e.jp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00472" y="260650"/>
            <a:ext cx="1712640" cy="101360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95300" y="130622"/>
            <a:ext cx="8922195" cy="850106"/>
          </a:xfrm>
        </p:spPr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95301" y="1268760"/>
            <a:ext cx="8915400" cy="4857405"/>
          </a:xfrm>
        </p:spPr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361680" y="6448253"/>
            <a:ext cx="2311400" cy="365125"/>
          </a:xfrm>
        </p:spPr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  <p:sp>
        <p:nvSpPr>
          <p:cNvPr id="9" name="Line 7"/>
          <p:cNvSpPr>
            <a:spLocks noChangeShapeType="1"/>
          </p:cNvSpPr>
          <p:nvPr userDrawn="1"/>
        </p:nvSpPr>
        <p:spPr bwMode="auto">
          <a:xfrm>
            <a:off x="0" y="1123156"/>
            <a:ext cx="9906000" cy="1588"/>
          </a:xfrm>
          <a:prstGeom prst="line">
            <a:avLst/>
          </a:prstGeom>
          <a:noFill/>
          <a:ln w="38100">
            <a:solidFill>
              <a:srgbClr val="EA002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pic>
        <p:nvPicPr>
          <p:cNvPr id="14" name="Picture 3" descr="C:\Documents and Settings\b50550\바탕 화면\SK_Hynix_jpg\SK_Hynix_e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13440" y="6270569"/>
            <a:ext cx="992560" cy="587433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>
            <a:normAutofit/>
          </a:bodyPr>
          <a:lstStyle>
            <a:lvl1pPr algn="r">
              <a:defRPr sz="4800" b="1" cap="all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pic>
        <p:nvPicPr>
          <p:cNvPr id="10" name="Picture 3" descr="C:\Documents and Settings\b50550\바탕 화면\SK_Hynix_jpg\SK_Hynix_e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13440" y="6270569"/>
            <a:ext cx="992560" cy="587433"/>
          </a:xfrm>
          <a:prstGeom prst="rect">
            <a:avLst/>
          </a:prstGeom>
          <a:noFill/>
        </p:spPr>
      </p:pic>
      <p:sp>
        <p:nvSpPr>
          <p:cNvPr id="13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361680" y="6448253"/>
            <a:ext cx="2311400" cy="365125"/>
          </a:xfrm>
        </p:spPr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6" name="Line 7"/>
          <p:cNvSpPr>
            <a:spLocks noChangeShapeType="1"/>
          </p:cNvSpPr>
          <p:nvPr userDrawn="1"/>
        </p:nvSpPr>
        <p:spPr bwMode="auto">
          <a:xfrm>
            <a:off x="0" y="1123156"/>
            <a:ext cx="9906000" cy="1588"/>
          </a:xfrm>
          <a:prstGeom prst="line">
            <a:avLst/>
          </a:prstGeom>
          <a:noFill/>
          <a:ln w="38100">
            <a:solidFill>
              <a:srgbClr val="EA002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pic>
        <p:nvPicPr>
          <p:cNvPr id="12" name="Picture 3" descr="C:\Documents and Settings\b50550\바탕 화면\SK_Hynix_jpg\SK_Hynix_e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13440" y="6270569"/>
            <a:ext cx="992560" cy="587433"/>
          </a:xfrm>
          <a:prstGeom prst="rect">
            <a:avLst/>
          </a:prstGeom>
          <a:noFill/>
        </p:spPr>
      </p:pic>
      <p:sp>
        <p:nvSpPr>
          <p:cNvPr id="15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361680" y="6448253"/>
            <a:ext cx="2311400" cy="365125"/>
          </a:xfrm>
        </p:spPr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7"/>
          <p:cNvSpPr>
            <a:spLocks noChangeShapeType="1"/>
          </p:cNvSpPr>
          <p:nvPr userDrawn="1"/>
        </p:nvSpPr>
        <p:spPr bwMode="auto">
          <a:xfrm>
            <a:off x="0" y="1123156"/>
            <a:ext cx="9906000" cy="1588"/>
          </a:xfrm>
          <a:prstGeom prst="line">
            <a:avLst/>
          </a:prstGeom>
          <a:noFill/>
          <a:ln w="38100">
            <a:solidFill>
              <a:srgbClr val="EA002C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ko-KR" altLang="en-US"/>
          </a:p>
        </p:txBody>
      </p:sp>
      <p:pic>
        <p:nvPicPr>
          <p:cNvPr id="10" name="Picture 3" descr="C:\Documents and Settings\b50550\바탕 화면\SK_Hynix_jpg\SK_Hynix_e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13440" y="6270569"/>
            <a:ext cx="992560" cy="587433"/>
          </a:xfrm>
          <a:prstGeom prst="rect">
            <a:avLst/>
          </a:prstGeom>
          <a:noFill/>
        </p:spPr>
      </p:pic>
      <p:sp>
        <p:nvSpPr>
          <p:cNvPr id="11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3361680" y="6448253"/>
            <a:ext cx="2311400" cy="365125"/>
          </a:xfrm>
        </p:spPr>
        <p:txBody>
          <a:bodyPr/>
          <a:lstStyle/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22195" cy="8501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95301" y="1412777"/>
            <a:ext cx="8915400" cy="47133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3797301" y="6356353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EDD84E-25D4-4983-8AA1-2863C96F08D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xStyles>
    <p:titleStyle>
      <a:lvl1pPr algn="ctr" defTabSz="914400" rtl="0" eaLnBrk="1" latinLnBrk="1" hangingPunct="1">
        <a:spcBef>
          <a:spcPct val="0"/>
        </a:spcBef>
        <a:buNone/>
        <a:defRPr sz="4400" b="1" kern="1200">
          <a:solidFill>
            <a:schemeClr val="tx1"/>
          </a:solidFill>
          <a:latin typeface="Calibri" pitchFamily="34" charset="0"/>
          <a:ea typeface="+mj-ea"/>
          <a:cs typeface="Calibri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nandtech.com/show/3851/everything-you-always-wanted-to-know-about-sdram-memory-but-were-afraid-to-ask/6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42950" y="1916832"/>
            <a:ext cx="8420100" cy="1683621"/>
          </a:xfrm>
        </p:spPr>
        <p:txBody>
          <a:bodyPr>
            <a:noAutofit/>
          </a:bodyPr>
          <a:lstStyle/>
          <a:p>
            <a:r>
              <a:rPr lang="en-US" altLang="ko-KR" dirty="0" smtClean="0"/>
              <a:t>The Compact Memory Scheduling Maximizing Row Buffer Locality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76536" y="4077072"/>
            <a:ext cx="8352928" cy="1080120"/>
          </a:xfrm>
        </p:spPr>
        <p:txBody>
          <a:bodyPr>
            <a:normAutofit fontScale="92500"/>
          </a:bodyPr>
          <a:lstStyle/>
          <a:p>
            <a:r>
              <a:rPr lang="en-US" altLang="ko-KR" sz="2800" b="1" dirty="0" smtClean="0"/>
              <a:t>Young-</a:t>
            </a:r>
            <a:r>
              <a:rPr lang="en-US" altLang="ko-KR" sz="2800" b="1" dirty="0" err="1" smtClean="0"/>
              <a:t>Suk</a:t>
            </a:r>
            <a:r>
              <a:rPr lang="en-US" altLang="ko-KR" sz="2800" b="1" dirty="0" smtClean="0"/>
              <a:t> Moon, </a:t>
            </a:r>
            <a:r>
              <a:rPr lang="en-US" sz="2800" dirty="0" err="1" smtClean="0"/>
              <a:t>Yongkee</a:t>
            </a:r>
            <a:r>
              <a:rPr lang="en-US" sz="2800" dirty="0" smtClean="0"/>
              <a:t> Kwon, Hong-</a:t>
            </a:r>
            <a:r>
              <a:rPr lang="en-US" sz="2800" dirty="0" err="1" smtClean="0"/>
              <a:t>Sik</a:t>
            </a:r>
            <a:r>
              <a:rPr lang="en-US" sz="2800" dirty="0" smtClean="0"/>
              <a:t> Kim,</a:t>
            </a:r>
          </a:p>
          <a:p>
            <a:r>
              <a:rPr lang="en-US" sz="2800" dirty="0" smtClean="0"/>
              <a:t>Dong-gun Kim, </a:t>
            </a:r>
            <a:r>
              <a:rPr lang="en-US" sz="2800" dirty="0" err="1" smtClean="0"/>
              <a:t>Hyungdong</a:t>
            </a:r>
            <a:r>
              <a:rPr lang="en-US" sz="2800" dirty="0" smtClean="0"/>
              <a:t> Hayden Lee, and </a:t>
            </a:r>
            <a:r>
              <a:rPr lang="en-US" sz="2800" dirty="0" err="1" smtClean="0"/>
              <a:t>Kunwoo</a:t>
            </a:r>
            <a:r>
              <a:rPr lang="en-US" sz="2800" dirty="0" smtClean="0"/>
              <a:t> Park</a:t>
            </a:r>
            <a:endParaRPr lang="en-US" altLang="ko-KR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000" y="1374718"/>
            <a:ext cx="9720000" cy="2630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Total Execution Time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95301" y="4077072"/>
            <a:ext cx="8915400" cy="2121101"/>
          </a:xfrm>
        </p:spPr>
        <p:txBody>
          <a:bodyPr>
            <a:normAutofit lnSpcReduction="10000"/>
          </a:bodyPr>
          <a:lstStyle/>
          <a:p>
            <a:r>
              <a:rPr lang="en-US" altLang="ko-KR" dirty="0" smtClean="0"/>
              <a:t>Compare to the CLOSE+FR-FCFS, the total execution time is reduced by </a:t>
            </a:r>
          </a:p>
          <a:p>
            <a:pPr lvl="1"/>
            <a:r>
              <a:rPr lang="en-US" altLang="ko-KR" dirty="0" smtClean="0"/>
              <a:t>2.35% w/ DELAYED-CLOSE </a:t>
            </a:r>
          </a:p>
          <a:p>
            <a:pPr lvl="1"/>
            <a:r>
              <a:rPr lang="en-US" altLang="ko-KR" dirty="0" smtClean="0"/>
              <a:t>4.37% w/ RLDP</a:t>
            </a:r>
          </a:p>
          <a:p>
            <a:pPr lvl="1"/>
            <a:r>
              <a:rPr lang="en-US" altLang="ko-KR" dirty="0" smtClean="0"/>
              <a:t>5.64% w/ PROPOSED (9.99%, compare to FCFS)</a:t>
            </a:r>
            <a:endParaRPr lang="ko-KR" altLang="en-US" dirty="0"/>
          </a:p>
        </p:txBody>
      </p:sp>
      <p:sp>
        <p:nvSpPr>
          <p:cNvPr id="10" name="직사각형 9"/>
          <p:cNvSpPr/>
          <p:nvPr/>
        </p:nvSpPr>
        <p:spPr>
          <a:xfrm>
            <a:off x="4448944" y="3707507"/>
            <a:ext cx="1512168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40832" y="1556792"/>
            <a:ext cx="4752528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* DELAYED-CLOSE shows better result in 1-channel </a:t>
            </a:r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configuration </a:t>
            </a:r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than 4- channel configuration</a:t>
            </a:r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(3.74</a:t>
            </a:r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% in 1CH, 0.90% in 4CH)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8365951" y="1556792"/>
            <a:ext cx="936104" cy="21602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6033120" y="3707507"/>
            <a:ext cx="1080120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40832" y="2505670"/>
            <a:ext cx="4752528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** </a:t>
            </a:r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RLDP </a:t>
            </a:r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improves performance in </a:t>
            </a:r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both </a:t>
            </a:r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configuration (</a:t>
            </a:r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4.51% in 1CH, 3.86% in 4CH)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5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Row Hit Rate of Write Requests</a:t>
            </a:r>
            <a:endParaRPr lang="ko-KR" alt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529064" y="4571836"/>
            <a:ext cx="4248472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latin typeface="Calibri" pitchFamily="34" charset="0"/>
                <a:cs typeface="Calibri" pitchFamily="34" charset="0"/>
              </a:rPr>
              <a:t>* Row Hit Rate = </a:t>
            </a:r>
            <a:r>
              <a:rPr lang="en-US" altLang="ko-KR" sz="1600" b="1" dirty="0" smtClean="0">
                <a:latin typeface="Calibri" pitchFamily="34" charset="0"/>
                <a:cs typeface="Calibri" pitchFamily="34" charset="0"/>
              </a:rPr>
              <a:t>(# Write - #</a:t>
            </a:r>
            <a:r>
              <a:rPr lang="en-US" altLang="ko-KR" sz="1600" b="1" dirty="0" err="1" smtClean="0">
                <a:latin typeface="Calibri" pitchFamily="34" charset="0"/>
                <a:cs typeface="Calibri" pitchFamily="34" charset="0"/>
              </a:rPr>
              <a:t>ActiveW</a:t>
            </a:r>
            <a:r>
              <a:rPr lang="en-US" altLang="ko-KR" sz="1600" b="1" dirty="0" smtClean="0">
                <a:latin typeface="Calibri" pitchFamily="34" charset="0"/>
                <a:cs typeface="Calibri" pitchFamily="34" charset="0"/>
              </a:rPr>
              <a:t>)/ #Write</a:t>
            </a:r>
            <a:endParaRPr lang="ko-KR" altLang="en-US" b="1" dirty="0" err="1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29064" y="5158933"/>
            <a:ext cx="4248472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** RLDP shows improvement in terms of the row hit rate of write requests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000" y="1381181"/>
            <a:ext cx="9720000" cy="2623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내용 개체 틀 2"/>
          <p:cNvSpPr>
            <a:spLocks noGrp="1"/>
          </p:cNvSpPr>
          <p:nvPr>
            <p:ph idx="1"/>
          </p:nvPr>
        </p:nvSpPr>
        <p:spPr>
          <a:xfrm>
            <a:off x="495301" y="4077072"/>
            <a:ext cx="8915400" cy="2232248"/>
          </a:xfrm>
        </p:spPr>
        <p:txBody>
          <a:bodyPr>
            <a:normAutofit lnSpcReduction="10000"/>
          </a:bodyPr>
          <a:lstStyle/>
          <a:p>
            <a:pPr lvl="0"/>
            <a:r>
              <a:rPr lang="en-US" altLang="ko-KR" dirty="0" smtClean="0"/>
              <a:t>Compare to the CLOSE+FR-FCFS, the row hit rate of write requests is increased by </a:t>
            </a:r>
          </a:p>
          <a:p>
            <a:pPr lvl="1"/>
            <a:r>
              <a:rPr lang="en-US" altLang="ko-KR" dirty="0" smtClean="0"/>
              <a:t>10.64% w/ DELAYED-CLOSE</a:t>
            </a:r>
          </a:p>
          <a:p>
            <a:pPr lvl="1"/>
            <a:r>
              <a:rPr lang="en-US" altLang="ko-KR" dirty="0" smtClean="0"/>
              <a:t>30.05% w/ RLDP</a:t>
            </a:r>
          </a:p>
          <a:p>
            <a:pPr lvl="1"/>
            <a:r>
              <a:rPr lang="en-US" altLang="ko-KR" dirty="0" smtClean="0"/>
              <a:t>34.28% w/ PROPOSED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Row Hit Rate of Read Requests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529064" y="4581128"/>
            <a:ext cx="4248472" cy="9233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* DELAYED-CLOSE shows improvement in terms of the row hit rate of read requests, while RLDP shows slight improvement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000" y="1374718"/>
            <a:ext cx="9720000" cy="26303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내용 개체 틀 2"/>
          <p:cNvSpPr>
            <a:spLocks noGrp="1"/>
          </p:cNvSpPr>
          <p:nvPr>
            <p:ph idx="1"/>
          </p:nvPr>
        </p:nvSpPr>
        <p:spPr>
          <a:xfrm>
            <a:off x="495301" y="4077072"/>
            <a:ext cx="8915400" cy="2232248"/>
          </a:xfrm>
        </p:spPr>
        <p:txBody>
          <a:bodyPr>
            <a:normAutofit lnSpcReduction="10000"/>
          </a:bodyPr>
          <a:lstStyle/>
          <a:p>
            <a:pPr lvl="0"/>
            <a:r>
              <a:rPr lang="en-US" altLang="ko-KR" dirty="0" smtClean="0"/>
              <a:t>Compare to the CLOSE+FR-FCFS, the row hit rate of write requests is increased by</a:t>
            </a:r>
          </a:p>
          <a:p>
            <a:pPr lvl="1"/>
            <a:r>
              <a:rPr lang="en-US" altLang="ko-KR" dirty="0" smtClean="0"/>
              <a:t>2.20% w/ DELAYED-CLOSE</a:t>
            </a:r>
          </a:p>
          <a:p>
            <a:pPr lvl="1"/>
            <a:r>
              <a:rPr lang="en-US" altLang="ko-KR" dirty="0" smtClean="0"/>
              <a:t>0.35% w/ RLDP</a:t>
            </a:r>
          </a:p>
          <a:p>
            <a:pPr lvl="1"/>
            <a:r>
              <a:rPr lang="en-US" altLang="ko-KR" dirty="0" smtClean="0"/>
              <a:t>2.21% w/ PROPOSED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Row Hit Rate of Write Requests</a:t>
            </a:r>
            <a:endParaRPr lang="ko-KR" altLang="en-US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96493" y="1268413"/>
            <a:ext cx="7513013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808984" y="6165304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latin typeface="Calibri" pitchFamily="34" charset="0"/>
                <a:cs typeface="Calibri" pitchFamily="34" charset="0"/>
              </a:rPr>
              <a:t>* 4 channel configuration, MT-</a:t>
            </a:r>
            <a:r>
              <a:rPr lang="en-US" altLang="ko-KR" b="1" dirty="0" err="1" smtClean="0">
                <a:latin typeface="Calibri" pitchFamily="34" charset="0"/>
                <a:cs typeface="Calibri" pitchFamily="34" charset="0"/>
              </a:rPr>
              <a:t>canneal</a:t>
            </a:r>
            <a:endParaRPr lang="ko-KR" altLang="en-US" b="1" dirty="0" err="1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2480" y="4797152"/>
            <a:ext cx="4248472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* The row hit rate of write requests is improved greatly in all simulation period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000" y="1412776"/>
            <a:ext cx="9720000" cy="2521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ko-KR" sz="3200" dirty="0" smtClean="0"/>
              <a:t>High Watermark Residence Time </a:t>
            </a:r>
            <a:br>
              <a:rPr lang="en-US" altLang="ko-KR" sz="3200" dirty="0" smtClean="0"/>
            </a:br>
            <a:r>
              <a:rPr lang="en-US" altLang="ko-KR" sz="3200" dirty="0" smtClean="0"/>
              <a:t>/ Read-Write Switching Frequency</a:t>
            </a:r>
            <a:endParaRPr lang="ko-KR" altLang="en-US" sz="3200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95301" y="4077073"/>
            <a:ext cx="8915400" cy="1944216"/>
          </a:xfrm>
        </p:spPr>
        <p:txBody>
          <a:bodyPr/>
          <a:lstStyle/>
          <a:p>
            <a:r>
              <a:rPr lang="en-US" altLang="ko-KR" dirty="0" smtClean="0"/>
              <a:t>“HIGH WATERMARK RESIDENCE TIME” of the proposed algorithm is reduced by 69%</a:t>
            </a:r>
          </a:p>
          <a:p>
            <a:r>
              <a:rPr lang="en-US" altLang="ko-KR" dirty="0" smtClean="0"/>
              <a:t>The “READ-WRITE SWITCHING FREQUENCY” of the proposed algorithm is increased by 33.78%</a:t>
            </a:r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6681192" y="1556792"/>
            <a:ext cx="432048" cy="36004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56856" y="1268760"/>
            <a:ext cx="2808312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* Read to write switching is occurred more frequently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Hardware Overhead</a:t>
            </a:r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idx="1"/>
          </p:nvPr>
        </p:nvSpPr>
        <p:spPr>
          <a:xfrm>
            <a:off x="495301" y="4797152"/>
            <a:ext cx="8915400" cy="1512168"/>
          </a:xfrm>
        </p:spPr>
        <p:txBody>
          <a:bodyPr>
            <a:normAutofit/>
          </a:bodyPr>
          <a:lstStyle/>
          <a:p>
            <a:r>
              <a:rPr lang="en-US" altLang="ko-KR" dirty="0" smtClean="0"/>
              <a:t>The total register overhead is </a:t>
            </a:r>
            <a:r>
              <a:rPr lang="en-US" altLang="ko-KR" b="1" dirty="0" smtClean="0">
                <a:solidFill>
                  <a:srgbClr val="00B0F0"/>
                </a:solidFill>
              </a:rPr>
              <a:t>0.4KB</a:t>
            </a:r>
          </a:p>
          <a:p>
            <a:r>
              <a:rPr lang="en-US" altLang="ko-KR" dirty="0" smtClean="0"/>
              <a:t>Because RLDP only checks the row hit of the requests, </a:t>
            </a:r>
            <a:r>
              <a:rPr lang="en-US" altLang="ko-KR" b="1" dirty="0" smtClean="0">
                <a:solidFill>
                  <a:srgbClr val="00B0F0"/>
                </a:solidFill>
              </a:rPr>
              <a:t>logic complexity is low</a:t>
            </a:r>
            <a:endParaRPr lang="ko-KR" altLang="en-US" b="1" dirty="0">
              <a:solidFill>
                <a:srgbClr val="00B0F0"/>
              </a:solidFill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93964" y="1268761"/>
            <a:ext cx="5318073" cy="35283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Comparison of Key Metrics</a:t>
            </a:r>
            <a:endParaRPr lang="ko-KR" altLang="en-US" dirty="0"/>
          </a:p>
        </p:txBody>
      </p:sp>
      <p:sp>
        <p:nvSpPr>
          <p:cNvPr id="6" name="내용 개체 틀 5"/>
          <p:cNvSpPr>
            <a:spLocks noGrp="1"/>
          </p:cNvSpPr>
          <p:nvPr>
            <p:ph idx="1"/>
          </p:nvPr>
        </p:nvSpPr>
        <p:spPr>
          <a:xfrm>
            <a:off x="560513" y="4797152"/>
            <a:ext cx="8850188" cy="1800200"/>
          </a:xfrm>
        </p:spPr>
        <p:txBody>
          <a:bodyPr>
            <a:normAutofit lnSpcReduction="10000"/>
          </a:bodyPr>
          <a:lstStyle/>
          <a:p>
            <a:r>
              <a:rPr lang="en-US" altLang="ko-KR" dirty="0" smtClean="0"/>
              <a:t>Compare to the close scheduling policy, the proposed algorithm reduces the system execution time by </a:t>
            </a:r>
            <a:r>
              <a:rPr lang="en-US" altLang="ko-KR" b="1" dirty="0" smtClean="0">
                <a:solidFill>
                  <a:srgbClr val="00B0F0"/>
                </a:solidFill>
              </a:rPr>
              <a:t>6.86%(9.99%, compare to FCFS)</a:t>
            </a:r>
          </a:p>
          <a:p>
            <a:r>
              <a:rPr lang="en-US" altLang="ko-KR" dirty="0" smtClean="0"/>
              <a:t>PFP is improved by 11.4%, and EDP is improved by 12%</a:t>
            </a:r>
            <a:endParaRPr lang="ko-KR" alt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24539" y="1196405"/>
            <a:ext cx="5856922" cy="35287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B0F0"/>
                </a:solidFill>
              </a:rPr>
              <a:t>RLDP</a:t>
            </a:r>
            <a:r>
              <a:rPr lang="en-US" dirty="0" smtClean="0"/>
              <a:t>(Row Locality based Drain Policy) is proposed to utilize the row buffer locality</a:t>
            </a:r>
          </a:p>
          <a:p>
            <a:endParaRPr lang="en-US" altLang="ko-KR" sz="1000" dirty="0" smtClean="0"/>
          </a:p>
          <a:p>
            <a:r>
              <a:rPr lang="en-US" altLang="ko-KR" dirty="0" smtClean="0"/>
              <a:t>The proposed scheduling algorithm improves the row hit rate of both write request and read request</a:t>
            </a:r>
          </a:p>
          <a:p>
            <a:endParaRPr lang="en-US" altLang="ko-KR" sz="1000" dirty="0" smtClean="0"/>
          </a:p>
          <a:p>
            <a:r>
              <a:rPr lang="en-US" dirty="0" smtClean="0"/>
              <a:t>The number of the active command is reduced so that the total execution time is improved by the amount of </a:t>
            </a:r>
            <a:r>
              <a:rPr lang="en-US" b="1" dirty="0" smtClean="0">
                <a:solidFill>
                  <a:srgbClr val="00B0F0"/>
                </a:solidFill>
              </a:rPr>
              <a:t>6.86%</a:t>
            </a:r>
            <a:r>
              <a:rPr lang="en-US" dirty="0" smtClean="0"/>
              <a:t> compare to the CLOSE+FR-FCFS scheduling algorithm(9.99%, compare to FCFS)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/>
          <p:cNvSpPr>
            <a:spLocks noGrp="1"/>
          </p:cNvSpPr>
          <p:nvPr>
            <p:ph type="title"/>
          </p:nvPr>
        </p:nvSpPr>
        <p:spPr>
          <a:xfrm>
            <a:off x="782506" y="2714997"/>
            <a:ext cx="8420100" cy="1362075"/>
          </a:xfrm>
        </p:spPr>
        <p:txBody>
          <a:bodyPr>
            <a:noAutofit/>
          </a:bodyPr>
          <a:lstStyle/>
          <a:p>
            <a:pPr algn="ctr"/>
            <a:r>
              <a:rPr lang="en-US" altLang="ko-KR" sz="8800" dirty="0" smtClean="0"/>
              <a:t>Q &amp; A</a:t>
            </a:r>
            <a:endParaRPr lang="ko-KR" alt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References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600" dirty="0" smtClean="0"/>
              <a:t>[1] B. Jacob, S. W. Ng, and D. T. Wang. Memory Systems - Cache, DRAM, Disk. Elsevier, Chapter 7, 2008 </a:t>
            </a:r>
            <a:endParaRPr lang="ko-KR" altLang="en-US" sz="1600" dirty="0" smtClean="0"/>
          </a:p>
          <a:p>
            <a:r>
              <a:rPr lang="en-US" sz="1600" dirty="0" smtClean="0"/>
              <a:t>[2] JEDEC. </a:t>
            </a:r>
            <a:r>
              <a:rPr lang="en-US" sz="1600" i="1" dirty="0" smtClean="0"/>
              <a:t>JEDEC standard</a:t>
            </a:r>
            <a:r>
              <a:rPr lang="en-US" sz="1600" dirty="0" smtClean="0"/>
              <a:t>: </a:t>
            </a:r>
            <a:r>
              <a:rPr lang="en-US" sz="1600" i="1" dirty="0" smtClean="0"/>
              <a:t>DDR/DDR2/DDR3 STANDARD</a:t>
            </a:r>
            <a:r>
              <a:rPr lang="en-US" sz="1600" dirty="0" smtClean="0"/>
              <a:t> (JESD 79-1,2,3)</a:t>
            </a:r>
            <a:endParaRPr lang="ko-KR" altLang="en-US" sz="1600" dirty="0" smtClean="0"/>
          </a:p>
          <a:p>
            <a:r>
              <a:rPr lang="en-US" sz="1600" dirty="0" smtClean="0"/>
              <a:t>[3] Chang </a:t>
            </a:r>
            <a:r>
              <a:rPr lang="en-US" sz="1600" dirty="0" err="1" smtClean="0"/>
              <a:t>Joo</a:t>
            </a:r>
            <a:r>
              <a:rPr lang="en-US" sz="1600" dirty="0" smtClean="0"/>
              <a:t> Lee. DRAM-Aware </a:t>
            </a:r>
            <a:r>
              <a:rPr lang="en-US" sz="1600" dirty="0" err="1" smtClean="0"/>
              <a:t>Prefetching</a:t>
            </a:r>
            <a:r>
              <a:rPr lang="en-US" sz="1600" dirty="0" smtClean="0"/>
              <a:t> and Cache Management, HPS Technical Report, TR-HPS-2010-004, University of Texas, Austin, December, 2010.</a:t>
            </a:r>
            <a:endParaRPr lang="ko-KR" altLang="en-US" sz="1600" dirty="0" smtClean="0"/>
          </a:p>
          <a:p>
            <a:r>
              <a:rPr lang="en-US" sz="1600" dirty="0" smtClean="0"/>
              <a:t>[4] S. </a:t>
            </a:r>
            <a:r>
              <a:rPr lang="en-US" sz="1600" dirty="0" err="1" smtClean="0"/>
              <a:t>Rixner</a:t>
            </a:r>
            <a:r>
              <a:rPr lang="en-US" sz="1600" dirty="0" smtClean="0"/>
              <a:t>, W. J. Dally, U. J. </a:t>
            </a:r>
            <a:r>
              <a:rPr lang="en-US" sz="1600" dirty="0" err="1" smtClean="0"/>
              <a:t>Kapasi</a:t>
            </a:r>
            <a:r>
              <a:rPr lang="en-US" sz="1600" dirty="0" smtClean="0"/>
              <a:t>, P. Mattson, and J. D. Owens. Memory access scheduling. In </a:t>
            </a:r>
            <a:r>
              <a:rPr lang="en-US" sz="1600" i="1" dirty="0" smtClean="0"/>
              <a:t>Proceedings of ISCA</a:t>
            </a:r>
            <a:r>
              <a:rPr lang="en-US" sz="1600" dirty="0" smtClean="0"/>
              <a:t>, 2000.</a:t>
            </a:r>
            <a:endParaRPr lang="ko-KR" altLang="en-US" sz="1600" dirty="0" smtClean="0"/>
          </a:p>
          <a:p>
            <a:r>
              <a:rPr lang="en-US" sz="1600" dirty="0" smtClean="0"/>
              <a:t>[5] M. </a:t>
            </a:r>
            <a:r>
              <a:rPr lang="en-US" sz="1600" dirty="0" err="1" smtClean="0"/>
              <a:t>Awasthi</a:t>
            </a:r>
            <a:r>
              <a:rPr lang="en-US" sz="1600" dirty="0" smtClean="0"/>
              <a:t>, D. </a:t>
            </a:r>
            <a:r>
              <a:rPr lang="en-US" sz="1600" dirty="0" err="1" smtClean="0"/>
              <a:t>Nellans</a:t>
            </a:r>
            <a:r>
              <a:rPr lang="en-US" sz="1600" dirty="0" smtClean="0"/>
              <a:t>, K. Sudan, R. </a:t>
            </a:r>
            <a:r>
              <a:rPr lang="en-US" sz="1600" dirty="0" err="1" smtClean="0"/>
              <a:t>Balasubramonian</a:t>
            </a:r>
            <a:r>
              <a:rPr lang="en-US" sz="1600" dirty="0" smtClean="0"/>
              <a:t>, and A. Davis. Handling the Problems and Opportunities Posed by Multiple On-Chip Memory Controllers. In </a:t>
            </a:r>
            <a:r>
              <a:rPr lang="en-US" sz="1600" i="1" dirty="0" smtClean="0"/>
              <a:t>Proceedings of PACT</a:t>
            </a:r>
            <a:r>
              <a:rPr lang="en-US" sz="1600" dirty="0" smtClean="0"/>
              <a:t>, 2010.</a:t>
            </a:r>
            <a:endParaRPr lang="ko-KR" altLang="en-US" sz="1600" dirty="0" smtClean="0"/>
          </a:p>
          <a:p>
            <a:r>
              <a:rPr lang="en-US" sz="1600" dirty="0" smtClean="0"/>
              <a:t>[6] Y. Kim, M. </a:t>
            </a:r>
            <a:r>
              <a:rPr lang="en-US" sz="1600" dirty="0" err="1" smtClean="0"/>
              <a:t>Papamichael</a:t>
            </a:r>
            <a:r>
              <a:rPr lang="en-US" sz="1600" dirty="0" smtClean="0"/>
              <a:t>, O. </a:t>
            </a:r>
            <a:r>
              <a:rPr lang="en-US" sz="1600" dirty="0" err="1" smtClean="0"/>
              <a:t>Mutlu</a:t>
            </a:r>
            <a:r>
              <a:rPr lang="en-US" sz="1600" dirty="0" smtClean="0"/>
              <a:t>, and M. </a:t>
            </a:r>
            <a:r>
              <a:rPr lang="en-US" sz="1600" dirty="0" err="1" smtClean="0"/>
              <a:t>Harchol-Balter</a:t>
            </a:r>
            <a:r>
              <a:rPr lang="en-US" sz="1600" dirty="0" smtClean="0"/>
              <a:t>. Thread Cluster Memory Scheduling: Exploiting Differences in Memory Access Behavior. In </a:t>
            </a:r>
            <a:r>
              <a:rPr lang="en-US" sz="1600" i="1" dirty="0" smtClean="0"/>
              <a:t>Proceedings of MICRO</a:t>
            </a:r>
            <a:r>
              <a:rPr lang="en-US" sz="1600" dirty="0" smtClean="0"/>
              <a:t>, 2010.</a:t>
            </a:r>
            <a:endParaRPr lang="ko-KR" altLang="en-US" sz="1600" dirty="0" smtClean="0"/>
          </a:p>
          <a:p>
            <a:r>
              <a:rPr lang="en-US" sz="1600" dirty="0" smtClean="0"/>
              <a:t>[7] O. </a:t>
            </a:r>
            <a:r>
              <a:rPr lang="en-US" sz="1600" dirty="0" err="1" smtClean="0"/>
              <a:t>Mutlu</a:t>
            </a:r>
            <a:r>
              <a:rPr lang="en-US" sz="1600" dirty="0" smtClean="0"/>
              <a:t> and T. </a:t>
            </a:r>
            <a:r>
              <a:rPr lang="en-US" sz="1600" dirty="0" err="1" smtClean="0"/>
              <a:t>Moscibroda</a:t>
            </a:r>
            <a:r>
              <a:rPr lang="en-US" sz="1600" dirty="0" smtClean="0"/>
              <a:t>. Stall-Time Fair Memory Access Scheduling for Chip Multiprocessors. In </a:t>
            </a:r>
            <a:r>
              <a:rPr lang="en-US" sz="1600" i="1" dirty="0" smtClean="0"/>
              <a:t>Proceedings of MICRO</a:t>
            </a:r>
            <a:r>
              <a:rPr lang="en-US" sz="1600" dirty="0" smtClean="0"/>
              <a:t>, 2007.</a:t>
            </a:r>
            <a:endParaRPr lang="ko-KR" altLang="en-US" sz="1600" dirty="0" smtClean="0"/>
          </a:p>
          <a:p>
            <a:r>
              <a:rPr lang="en-US" sz="1600" dirty="0" smtClean="0"/>
              <a:t>[8] O. </a:t>
            </a:r>
            <a:r>
              <a:rPr lang="en-US" sz="1600" dirty="0" err="1" smtClean="0"/>
              <a:t>Mutlu</a:t>
            </a:r>
            <a:r>
              <a:rPr lang="en-US" sz="1600" dirty="0" smtClean="0"/>
              <a:t> and T. </a:t>
            </a:r>
            <a:r>
              <a:rPr lang="en-US" sz="1600" dirty="0" err="1" smtClean="0"/>
              <a:t>Moscibroda</a:t>
            </a:r>
            <a:r>
              <a:rPr lang="en-US" sz="1600" dirty="0" smtClean="0"/>
              <a:t>. Parallelism-Aware Batch Scheduling - Enhancing Both Performance and Fairness of Shared DRAM Systems. In </a:t>
            </a:r>
            <a:r>
              <a:rPr lang="en-US" sz="1600" i="1" dirty="0" smtClean="0"/>
              <a:t>Proceedings of ISCA</a:t>
            </a:r>
            <a:r>
              <a:rPr lang="en-US" sz="1600" dirty="0" smtClean="0"/>
              <a:t>, 2008.</a:t>
            </a:r>
            <a:endParaRPr lang="ko-KR" altLang="en-US" sz="1600" dirty="0" smtClean="0"/>
          </a:p>
          <a:p>
            <a:r>
              <a:rPr lang="en-US" sz="1600" dirty="0" smtClean="0"/>
              <a:t>[9] C. Lee, O. </a:t>
            </a:r>
            <a:r>
              <a:rPr lang="en-US" sz="1600" dirty="0" err="1" smtClean="0"/>
              <a:t>Mutlu</a:t>
            </a:r>
            <a:r>
              <a:rPr lang="en-US" sz="1600" dirty="0" smtClean="0"/>
              <a:t>, V. </a:t>
            </a:r>
            <a:r>
              <a:rPr lang="en-US" sz="1600" dirty="0" err="1" smtClean="0"/>
              <a:t>Nerasiman</a:t>
            </a:r>
            <a:r>
              <a:rPr lang="en-US" sz="1600" dirty="0" smtClean="0"/>
              <a:t>, and Y. N. </a:t>
            </a:r>
            <a:r>
              <a:rPr lang="en-US" sz="1600" dirty="0" err="1" smtClean="0"/>
              <a:t>Patt</a:t>
            </a:r>
            <a:r>
              <a:rPr lang="en-US" sz="1600" dirty="0" smtClean="0"/>
              <a:t>, ‘‘Prefetch-Aware DRAM Controllers,’’ In </a:t>
            </a:r>
            <a:r>
              <a:rPr lang="en-US" sz="1600" i="1" dirty="0" smtClean="0"/>
              <a:t>Proceedings of MICRO</a:t>
            </a:r>
            <a:r>
              <a:rPr lang="en-US" sz="1600" dirty="0" smtClean="0"/>
              <a:t>, 2008.</a:t>
            </a:r>
            <a:endParaRPr lang="ko-KR" alt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/>
              <a:t>The cost of read-to-write switching is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high</a:t>
            </a:r>
          </a:p>
          <a:p>
            <a:endParaRPr lang="en-US" altLang="ko-KR" sz="1050" dirty="0" smtClean="0"/>
          </a:p>
          <a:p>
            <a:r>
              <a:rPr lang="en-US" altLang="ko-KR" sz="3200" dirty="0" smtClean="0"/>
              <a:t>The timing overhead of the row conflict is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much higher </a:t>
            </a:r>
            <a:r>
              <a:rPr lang="en-US" altLang="ko-KR" sz="3200" dirty="0" smtClean="0"/>
              <a:t>than that of the read-to-write switching</a:t>
            </a:r>
          </a:p>
          <a:p>
            <a:endParaRPr lang="en-US" altLang="ko-KR" sz="1000" dirty="0" smtClean="0"/>
          </a:p>
          <a:p>
            <a:r>
              <a:rPr lang="en-US" altLang="ko-KR" sz="3200" dirty="0" smtClean="0"/>
              <a:t>Conventional draining policy </a:t>
            </a:r>
            <a:r>
              <a:rPr lang="en-US" altLang="ko-KR" sz="3200" b="1" dirty="0" smtClean="0">
                <a:solidFill>
                  <a:srgbClr val="FF0000"/>
                </a:solidFill>
              </a:rPr>
              <a:t>does not utilize</a:t>
            </a:r>
            <a:r>
              <a:rPr lang="en-US" altLang="ko-KR" sz="3200" dirty="0" smtClean="0"/>
              <a:t> row locality</a:t>
            </a:r>
          </a:p>
          <a:p>
            <a:endParaRPr lang="en-US" altLang="ko-KR" sz="1050" dirty="0" smtClean="0"/>
          </a:p>
          <a:p>
            <a:r>
              <a:rPr lang="en-US" altLang="ko-KR" sz="3200" dirty="0" smtClean="0"/>
              <a:t>Effective draining policy </a:t>
            </a:r>
            <a:r>
              <a:rPr lang="en-US" altLang="ko-KR" sz="3200" b="1" dirty="0" smtClean="0">
                <a:solidFill>
                  <a:srgbClr val="00B0F0"/>
                </a:solidFill>
              </a:rPr>
              <a:t>considering row locality</a:t>
            </a:r>
            <a:r>
              <a:rPr lang="en-US" altLang="ko-KR" sz="3200" dirty="0" smtClean="0"/>
              <a:t> is proposed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References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1600" dirty="0" smtClean="0"/>
              <a:t>[10] I. </a:t>
            </a:r>
            <a:r>
              <a:rPr lang="en-US" sz="1600" dirty="0" err="1" smtClean="0"/>
              <a:t>Hur</a:t>
            </a:r>
            <a:r>
              <a:rPr lang="en-US" sz="1600" dirty="0" smtClean="0"/>
              <a:t> and C. Lin, Adaptive History-Based Memory Schedulers. In </a:t>
            </a:r>
            <a:r>
              <a:rPr lang="en-US" sz="1600" i="1" dirty="0" smtClean="0"/>
              <a:t>Proceedings of MICRO</a:t>
            </a:r>
            <a:r>
              <a:rPr lang="en-US" sz="1600" dirty="0" smtClean="0"/>
              <a:t>, 2004.</a:t>
            </a:r>
            <a:endParaRPr lang="ko-KR" altLang="en-US" sz="1600" dirty="0" smtClean="0"/>
          </a:p>
          <a:p>
            <a:r>
              <a:rPr lang="en-US" sz="1600" dirty="0" smtClean="0"/>
              <a:t>[11] D. </a:t>
            </a:r>
            <a:r>
              <a:rPr lang="en-US" sz="1600" dirty="0" err="1" smtClean="0"/>
              <a:t>Kaseridis</a:t>
            </a:r>
            <a:r>
              <a:rPr lang="en-US" sz="1600" dirty="0" smtClean="0"/>
              <a:t>, J. </a:t>
            </a:r>
            <a:r>
              <a:rPr lang="en-US" sz="1600" dirty="0" err="1" smtClean="0"/>
              <a:t>Stuecheli</a:t>
            </a:r>
            <a:r>
              <a:rPr lang="en-US" sz="1600" dirty="0" smtClean="0"/>
              <a:t>, and L. John. Minimalist Open-page: A DRAM Page-mode Scheduling Policy for the Many-core Era In </a:t>
            </a:r>
            <a:r>
              <a:rPr lang="en-US" sz="1600" i="1" dirty="0" smtClean="0"/>
              <a:t>Proceedings of MICRO</a:t>
            </a:r>
            <a:r>
              <a:rPr lang="en-US" sz="1600" dirty="0" smtClean="0"/>
              <a:t>, 2007.</a:t>
            </a:r>
            <a:endParaRPr lang="ko-KR" altLang="en-US" sz="1600" dirty="0" smtClean="0"/>
          </a:p>
          <a:p>
            <a:r>
              <a:rPr lang="en-US" sz="1600" dirty="0" smtClean="0"/>
              <a:t>[12] J. </a:t>
            </a:r>
            <a:r>
              <a:rPr lang="en-US" sz="1600" dirty="0" err="1" smtClean="0"/>
              <a:t>Stuecheli</a:t>
            </a:r>
            <a:r>
              <a:rPr lang="en-US" sz="1600" dirty="0" smtClean="0"/>
              <a:t>, D. </a:t>
            </a:r>
            <a:r>
              <a:rPr lang="en-US" sz="1600" dirty="0" err="1" smtClean="0"/>
              <a:t>Kaseridis</a:t>
            </a:r>
            <a:r>
              <a:rPr lang="en-US" sz="1600" dirty="0" smtClean="0"/>
              <a:t>, D. Daly, H. Hunter, and L. John. The Virtual Write Queue: Coordinating DRAM and </a:t>
            </a:r>
            <a:r>
              <a:rPr lang="en-US" sz="1600" dirty="0" err="1" smtClean="0"/>
              <a:t>LastLevel</a:t>
            </a:r>
            <a:r>
              <a:rPr lang="en-US" sz="1600" dirty="0" smtClean="0"/>
              <a:t> Cache Policies. In </a:t>
            </a:r>
            <a:r>
              <a:rPr lang="en-US" sz="1600" i="1" dirty="0" smtClean="0"/>
              <a:t>Proceedings of ISCA</a:t>
            </a:r>
            <a:r>
              <a:rPr lang="en-US" sz="1600" dirty="0" smtClean="0"/>
              <a:t>, 2010.</a:t>
            </a:r>
            <a:endParaRPr lang="ko-KR" altLang="en-US" sz="1600" dirty="0" smtClean="0"/>
          </a:p>
          <a:p>
            <a:r>
              <a:rPr lang="en-US" sz="1600" dirty="0" smtClean="0"/>
              <a:t>[13] C. </a:t>
            </a:r>
            <a:r>
              <a:rPr lang="en-US" sz="1600" dirty="0" err="1" smtClean="0"/>
              <a:t>Natarajan</a:t>
            </a:r>
            <a:r>
              <a:rPr lang="en-US" sz="1600" dirty="0" smtClean="0"/>
              <a:t> et al. A study of performance impact of memory controller features in multi-processor server environment. In </a:t>
            </a:r>
            <a:r>
              <a:rPr lang="en-US" sz="1600" i="1" dirty="0" smtClean="0"/>
              <a:t>Proceedings of</a:t>
            </a:r>
            <a:r>
              <a:rPr lang="en-US" sz="1600" dirty="0" smtClean="0"/>
              <a:t> </a:t>
            </a:r>
            <a:r>
              <a:rPr lang="en-US" sz="1600" i="1" dirty="0" smtClean="0"/>
              <a:t>WMPI</a:t>
            </a:r>
            <a:r>
              <a:rPr lang="en-US" sz="1600" dirty="0" smtClean="0"/>
              <a:t>, 2004.</a:t>
            </a:r>
            <a:endParaRPr lang="ko-KR" altLang="en-US" sz="1600" dirty="0" smtClean="0"/>
          </a:p>
          <a:p>
            <a:r>
              <a:rPr lang="en-US" sz="1600" dirty="0" smtClean="0"/>
              <a:t>[14] N. </a:t>
            </a:r>
            <a:r>
              <a:rPr lang="en-US" sz="1600" dirty="0" err="1" smtClean="0"/>
              <a:t>Chatterjee</a:t>
            </a:r>
            <a:r>
              <a:rPr lang="en-US" sz="1600" dirty="0" smtClean="0"/>
              <a:t>, N. </a:t>
            </a:r>
            <a:r>
              <a:rPr lang="en-US" sz="1600" dirty="0" err="1" smtClean="0"/>
              <a:t>Muralimanohar</a:t>
            </a:r>
            <a:r>
              <a:rPr lang="en-US" sz="1600" dirty="0" smtClean="0"/>
              <a:t>, R. </a:t>
            </a:r>
            <a:r>
              <a:rPr lang="en-US" sz="1600" dirty="0" err="1" smtClean="0"/>
              <a:t>Balasubramonian</a:t>
            </a:r>
            <a:r>
              <a:rPr lang="en-US" sz="1600" dirty="0" smtClean="0"/>
              <a:t>, A. Davis, and N. </a:t>
            </a:r>
            <a:r>
              <a:rPr lang="en-US" sz="1600" dirty="0" err="1" smtClean="0"/>
              <a:t>Jouppi</a:t>
            </a:r>
            <a:r>
              <a:rPr lang="en-US" sz="1600" dirty="0" smtClean="0"/>
              <a:t>. Staged Reads : Mitigating the Impact of DRAM Writes on DRAM Reads. In </a:t>
            </a:r>
            <a:r>
              <a:rPr lang="en-US" sz="1600" i="1" dirty="0" smtClean="0"/>
              <a:t>Proceedings of HPCA</a:t>
            </a:r>
            <a:r>
              <a:rPr lang="en-US" sz="1600" dirty="0" smtClean="0"/>
              <a:t>, 2012.</a:t>
            </a:r>
            <a:endParaRPr lang="ko-KR" altLang="en-US" sz="1600" dirty="0" smtClean="0"/>
          </a:p>
          <a:p>
            <a:r>
              <a:rPr lang="en-US" sz="1600" dirty="0" smtClean="0"/>
              <a:t>[15] B. Lee, E. </a:t>
            </a:r>
            <a:r>
              <a:rPr lang="en-US" sz="1600" dirty="0" err="1" smtClean="0"/>
              <a:t>Ipek</a:t>
            </a:r>
            <a:r>
              <a:rPr lang="en-US" sz="1600" dirty="0" smtClean="0"/>
              <a:t>, O. </a:t>
            </a:r>
            <a:r>
              <a:rPr lang="en-US" sz="1600" dirty="0" err="1" smtClean="0"/>
              <a:t>Mutlu</a:t>
            </a:r>
            <a:r>
              <a:rPr lang="en-US" sz="1600" dirty="0" smtClean="0"/>
              <a:t>, and D. Burger. Architecting</a:t>
            </a:r>
            <a:endParaRPr lang="ko-KR" altLang="en-US" sz="1600" dirty="0" smtClean="0"/>
          </a:p>
          <a:p>
            <a:r>
              <a:rPr lang="en-US" sz="1600" dirty="0" smtClean="0"/>
              <a:t>Phase Change Memory as a Scalable DRAM Alternative. In </a:t>
            </a:r>
            <a:r>
              <a:rPr lang="en-US" sz="1600" i="1" dirty="0" smtClean="0"/>
              <a:t>Proceedings of</a:t>
            </a:r>
            <a:r>
              <a:rPr lang="en-US" sz="1600" dirty="0" smtClean="0"/>
              <a:t> </a:t>
            </a:r>
            <a:r>
              <a:rPr lang="en-US" sz="1600" i="1" dirty="0" smtClean="0"/>
              <a:t>ISCA</a:t>
            </a:r>
            <a:r>
              <a:rPr lang="en-US" sz="1600" dirty="0" smtClean="0"/>
              <a:t>, 2009.</a:t>
            </a:r>
            <a:endParaRPr lang="ko-KR" altLang="en-US" sz="1600" dirty="0" smtClean="0"/>
          </a:p>
          <a:p>
            <a:r>
              <a:rPr lang="en-US" sz="1600" dirty="0" smtClean="0"/>
              <a:t>[16] N. </a:t>
            </a:r>
            <a:r>
              <a:rPr lang="en-US" sz="1600" dirty="0" err="1" smtClean="0"/>
              <a:t>Chatterjee</a:t>
            </a:r>
            <a:r>
              <a:rPr lang="en-US" sz="1600" dirty="0" smtClean="0"/>
              <a:t> and R. </a:t>
            </a:r>
            <a:r>
              <a:rPr lang="en-US" sz="1600" dirty="0" err="1" smtClean="0"/>
              <a:t>Balasubramonian</a:t>
            </a:r>
            <a:r>
              <a:rPr lang="en-US" sz="1600" dirty="0" smtClean="0"/>
              <a:t> and M. </a:t>
            </a:r>
            <a:r>
              <a:rPr lang="en-US" sz="1600" dirty="0" err="1" smtClean="0"/>
              <a:t>Shevgoor</a:t>
            </a:r>
            <a:r>
              <a:rPr lang="en-US" sz="1600" dirty="0" smtClean="0"/>
              <a:t> and S. </a:t>
            </a:r>
            <a:r>
              <a:rPr lang="en-US" sz="1600" dirty="0" err="1" smtClean="0"/>
              <a:t>Pugsley</a:t>
            </a:r>
            <a:r>
              <a:rPr lang="en-US" sz="1600" dirty="0" smtClean="0"/>
              <a:t> and A. </a:t>
            </a:r>
            <a:r>
              <a:rPr lang="en-US" sz="1600" dirty="0" err="1" smtClean="0"/>
              <a:t>Udipi</a:t>
            </a:r>
            <a:r>
              <a:rPr lang="en-US" sz="1600" dirty="0" smtClean="0"/>
              <a:t> and A. </a:t>
            </a:r>
            <a:r>
              <a:rPr lang="en-US" sz="1600" dirty="0" err="1" smtClean="0"/>
              <a:t>Shafiee</a:t>
            </a:r>
            <a:r>
              <a:rPr lang="en-US" sz="1600" dirty="0" smtClean="0"/>
              <a:t> and K. Sudan and M. </a:t>
            </a:r>
            <a:r>
              <a:rPr lang="en-US" sz="1600" dirty="0" err="1" smtClean="0"/>
              <a:t>Awasthi</a:t>
            </a:r>
            <a:r>
              <a:rPr lang="en-US" sz="1600" dirty="0" smtClean="0"/>
              <a:t> and Z. </a:t>
            </a:r>
            <a:r>
              <a:rPr lang="en-US" sz="1600" dirty="0" err="1" smtClean="0"/>
              <a:t>Chishti</a:t>
            </a:r>
            <a:r>
              <a:rPr lang="en-US" sz="1600" dirty="0" smtClean="0"/>
              <a:t>. USIMM: the Utah </a:t>
            </a:r>
            <a:r>
              <a:rPr lang="en-US" sz="1600" dirty="0" err="1" smtClean="0"/>
              <a:t>SImulated</a:t>
            </a:r>
            <a:r>
              <a:rPr lang="en-US" sz="1600" dirty="0" smtClean="0"/>
              <a:t> Memory Module. 2012.</a:t>
            </a:r>
            <a:endParaRPr lang="ko-KR" altLang="en-US" sz="1600" dirty="0" smtClean="0"/>
          </a:p>
          <a:p>
            <a:r>
              <a:rPr lang="en-US" sz="1600" dirty="0" smtClean="0"/>
              <a:t>[17] </a:t>
            </a:r>
            <a:r>
              <a:rPr lang="en-US" sz="1600" u="sng" dirty="0" smtClean="0">
                <a:hlinkClick r:id="rId2"/>
              </a:rPr>
              <a:t>http://www.anandtech.com/show/3851/everything-you-always-wanted-to-know-about-sdram-memory-but-were-afraid-to-ask/6</a:t>
            </a:r>
            <a:endParaRPr lang="ko-KR" altLang="en-US" sz="1600" dirty="0" smtClean="0"/>
          </a:p>
          <a:p>
            <a:r>
              <a:rPr lang="en-US" sz="1600" dirty="0" smtClean="0"/>
              <a:t>[18] C. </a:t>
            </a:r>
            <a:r>
              <a:rPr lang="en-US" sz="1600" dirty="0" err="1" smtClean="0"/>
              <a:t>Bienia</a:t>
            </a:r>
            <a:r>
              <a:rPr lang="en-US" sz="1600" dirty="0" smtClean="0"/>
              <a:t>, S. Kumar, J. P. Singh, and K. Li. The PARSEC Benchmark Suite: Characterization and Architectural Implications. In </a:t>
            </a:r>
            <a:r>
              <a:rPr lang="en-US" sz="1600" i="1" dirty="0" smtClean="0"/>
              <a:t>Proceedings of PACT</a:t>
            </a:r>
            <a:r>
              <a:rPr lang="en-US" sz="1600" dirty="0" smtClean="0"/>
              <a:t>, 2008</a:t>
            </a:r>
            <a:endParaRPr lang="ko-KR" alt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1-Rank Configuration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495301" y="4149080"/>
            <a:ext cx="8915400" cy="2160240"/>
          </a:xfrm>
        </p:spPr>
        <p:txBody>
          <a:bodyPr>
            <a:normAutofit lnSpcReduction="10000"/>
          </a:bodyPr>
          <a:lstStyle/>
          <a:p>
            <a:r>
              <a:rPr lang="en-US" altLang="ko-KR" dirty="0" smtClean="0"/>
              <a:t>Compare to the CLOSE+FR-FCFS, the total execution time is reduced by </a:t>
            </a:r>
          </a:p>
          <a:p>
            <a:pPr lvl="1"/>
            <a:r>
              <a:rPr lang="en-US" altLang="ko-KR" dirty="0" smtClean="0"/>
              <a:t>2.87 % w/ DELAYED-CLOSE </a:t>
            </a:r>
          </a:p>
          <a:p>
            <a:pPr lvl="1"/>
            <a:r>
              <a:rPr lang="en-US" altLang="ko-KR" dirty="0" smtClean="0"/>
              <a:t>4.26% w/ RLDP</a:t>
            </a:r>
          </a:p>
          <a:p>
            <a:pPr lvl="1"/>
            <a:r>
              <a:rPr lang="en-US" altLang="ko-KR" dirty="0" smtClean="0"/>
              <a:t>4.76% w/ PROPOSED (7.04%, compare to FCFS)</a:t>
            </a:r>
            <a:endParaRPr lang="ko-KR" alt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3000" y="1412776"/>
            <a:ext cx="9720000" cy="2594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6105128" y="4725144"/>
            <a:ext cx="360040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* Read to write switching overhead is larger than 2-rank configuration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EX1 :: </a:t>
            </a:r>
            <a:r>
              <a:rPr lang="en-US" altLang="ko-KR" sz="3600" dirty="0" smtClean="0"/>
              <a:t>Conventional Drain Policy</a:t>
            </a:r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920552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W8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R5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920552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R11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R9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568624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R10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R6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2216696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R9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R1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2864768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R8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R3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512840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R7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R4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160912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R6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R8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4808984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R5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R4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5457056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R4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R6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6105128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R3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R7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6753200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R2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R4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7401272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R1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R5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8049344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R0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R5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568624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W7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R2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216696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W6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B7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864768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W5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R8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3512840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W4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R8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160912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W3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R7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808984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W2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R1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5457056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W1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R4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6105128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W0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R6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28464" y="305966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Calibri" pitchFamily="34" charset="0"/>
                <a:cs typeface="Calibri" pitchFamily="34" charset="0"/>
              </a:rPr>
              <a:t>WQ</a:t>
            </a:r>
            <a:endParaRPr lang="ko-KR" altLang="en-US" b="1" dirty="0" err="1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8464" y="429309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Calibri" pitchFamily="34" charset="0"/>
                <a:cs typeface="Calibri" pitchFamily="34" charset="0"/>
              </a:rPr>
              <a:t>RQ</a:t>
            </a:r>
            <a:endParaRPr lang="ko-KR" altLang="en-US" b="1" dirty="0" err="1" smtClean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0" name="직선 연결선 29"/>
          <p:cNvCxnSpPr/>
          <p:nvPr/>
        </p:nvCxnSpPr>
        <p:spPr>
          <a:xfrm rot="5400000" flipH="1" flipV="1">
            <a:off x="1964668" y="2672916"/>
            <a:ext cx="504056" cy="1588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 rot="5400000" flipH="1" flipV="1">
            <a:off x="6501966" y="2672122"/>
            <a:ext cx="504056" cy="1588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177136" y="206084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HI_WM</a:t>
            </a:r>
            <a:endParaRPr lang="ko-KR" altLang="en-US" sz="1600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40632" y="206084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LO_WM</a:t>
            </a:r>
            <a:endParaRPr lang="ko-KR" altLang="en-US" sz="1600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6" name="직선 화살표 연결선 35"/>
          <p:cNvCxnSpPr/>
          <p:nvPr/>
        </p:nvCxnSpPr>
        <p:spPr>
          <a:xfrm rot="10800000">
            <a:off x="4664968" y="2636912"/>
            <a:ext cx="2088232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664968" y="227687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drain starts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473280" y="1556792"/>
            <a:ext cx="2232248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Activated Row</a:t>
            </a:r>
            <a:endParaRPr lang="ko-KR" altLang="en-US" b="1" dirty="0" err="1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" name="모서리가 둥근 직사각형 39"/>
          <p:cNvSpPr/>
          <p:nvPr/>
        </p:nvSpPr>
        <p:spPr>
          <a:xfrm>
            <a:off x="7473280" y="2060848"/>
            <a:ext cx="1008112" cy="2880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모서리가 둥근 직사각형 40"/>
          <p:cNvSpPr/>
          <p:nvPr/>
        </p:nvSpPr>
        <p:spPr>
          <a:xfrm>
            <a:off x="7473280" y="2420888"/>
            <a:ext cx="1008112" cy="2880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" name="모서리가 둥근 직사각형 41"/>
          <p:cNvSpPr/>
          <p:nvPr/>
        </p:nvSpPr>
        <p:spPr>
          <a:xfrm>
            <a:off x="7473280" y="2780928"/>
            <a:ext cx="1008112" cy="2880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3" name="모서리가 둥근 직사각형 42"/>
          <p:cNvSpPr/>
          <p:nvPr/>
        </p:nvSpPr>
        <p:spPr>
          <a:xfrm>
            <a:off x="7473280" y="3140968"/>
            <a:ext cx="1008112" cy="2880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4" name="모서리가 둥근 직사각형 43"/>
          <p:cNvSpPr/>
          <p:nvPr/>
        </p:nvSpPr>
        <p:spPr>
          <a:xfrm>
            <a:off x="8553400" y="314096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R6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5457056" y="4149080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8" name="모서리가 둥근 직사각형 47"/>
          <p:cNvSpPr/>
          <p:nvPr/>
        </p:nvSpPr>
        <p:spPr>
          <a:xfrm>
            <a:off x="8553400" y="278092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R4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4808984" y="4149080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0" name="모서리가 둥근 직사각형 49"/>
          <p:cNvSpPr/>
          <p:nvPr/>
        </p:nvSpPr>
        <p:spPr>
          <a:xfrm>
            <a:off x="8553400" y="206084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R1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2" name="모서리가 둥근 직사각형 51"/>
          <p:cNvSpPr/>
          <p:nvPr/>
        </p:nvSpPr>
        <p:spPr>
          <a:xfrm>
            <a:off x="8553400" y="242088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R7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3" name="모서리가 둥근 직사각형 52"/>
          <p:cNvSpPr/>
          <p:nvPr/>
        </p:nvSpPr>
        <p:spPr>
          <a:xfrm>
            <a:off x="8553400" y="314096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R8</a:t>
            </a:r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4" name="모서리가 둥근 직사각형 53"/>
          <p:cNvSpPr/>
          <p:nvPr/>
        </p:nvSpPr>
        <p:spPr>
          <a:xfrm>
            <a:off x="8553400" y="278092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R8</a:t>
            </a:r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5" name="직사각형 54"/>
          <p:cNvSpPr/>
          <p:nvPr/>
        </p:nvSpPr>
        <p:spPr>
          <a:xfrm>
            <a:off x="4160912" y="4149080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6" name="모서리가 둥근 직사각형 55"/>
          <p:cNvSpPr/>
          <p:nvPr/>
        </p:nvSpPr>
        <p:spPr>
          <a:xfrm>
            <a:off x="8553400" y="206084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R7</a:t>
            </a:r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7" name="직사각형 56"/>
          <p:cNvSpPr/>
          <p:nvPr/>
        </p:nvSpPr>
        <p:spPr>
          <a:xfrm>
            <a:off x="6105128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" name="직사각형 57"/>
          <p:cNvSpPr/>
          <p:nvPr/>
        </p:nvSpPr>
        <p:spPr>
          <a:xfrm>
            <a:off x="5457056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4808984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0" name="직사각형 59"/>
          <p:cNvSpPr/>
          <p:nvPr/>
        </p:nvSpPr>
        <p:spPr>
          <a:xfrm>
            <a:off x="4160912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" name="직사각형 60"/>
          <p:cNvSpPr/>
          <p:nvPr/>
        </p:nvSpPr>
        <p:spPr>
          <a:xfrm>
            <a:off x="3512840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2" name="직사각형 61"/>
          <p:cNvSpPr/>
          <p:nvPr/>
        </p:nvSpPr>
        <p:spPr>
          <a:xfrm>
            <a:off x="2864768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3" name="직사각형 62"/>
          <p:cNvSpPr/>
          <p:nvPr/>
        </p:nvSpPr>
        <p:spPr>
          <a:xfrm>
            <a:off x="2216696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" name="직사각형 50"/>
          <p:cNvSpPr/>
          <p:nvPr/>
        </p:nvSpPr>
        <p:spPr>
          <a:xfrm>
            <a:off x="2216696" y="4149080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7" name="직선 화살표 연결선 66"/>
          <p:cNvCxnSpPr/>
          <p:nvPr/>
        </p:nvCxnSpPr>
        <p:spPr>
          <a:xfrm rot="5400000">
            <a:off x="2001466" y="3789040"/>
            <a:ext cx="431254" cy="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2288704" y="357301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switch to read drain 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1" name="직사각형 70"/>
          <p:cNvSpPr/>
          <p:nvPr/>
        </p:nvSpPr>
        <p:spPr>
          <a:xfrm>
            <a:off x="8049344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2" name="직사각형 71"/>
          <p:cNvSpPr/>
          <p:nvPr/>
        </p:nvSpPr>
        <p:spPr>
          <a:xfrm>
            <a:off x="7401272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3" name="직사각형 72"/>
          <p:cNvSpPr/>
          <p:nvPr/>
        </p:nvSpPr>
        <p:spPr>
          <a:xfrm>
            <a:off x="6753200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4" name="직사각형 73"/>
          <p:cNvSpPr/>
          <p:nvPr/>
        </p:nvSpPr>
        <p:spPr>
          <a:xfrm>
            <a:off x="6105128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77" name="직선 화살표 연결선 76"/>
          <p:cNvCxnSpPr>
            <a:endCxn id="16" idx="2"/>
          </p:cNvCxnSpPr>
          <p:nvPr/>
        </p:nvCxnSpPr>
        <p:spPr>
          <a:xfrm rot="10800000">
            <a:off x="2540732" y="4797152"/>
            <a:ext cx="1188132" cy="86409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9" name="직선 화살표 연결선 78"/>
          <p:cNvCxnSpPr>
            <a:endCxn id="49" idx="2"/>
          </p:cNvCxnSpPr>
          <p:nvPr/>
        </p:nvCxnSpPr>
        <p:spPr>
          <a:xfrm rot="5400000" flipH="1" flipV="1">
            <a:off x="4394938" y="4923166"/>
            <a:ext cx="864096" cy="61206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1" name="직선 화살표 연결선 80"/>
          <p:cNvCxnSpPr>
            <a:endCxn id="21" idx="2"/>
          </p:cNvCxnSpPr>
          <p:nvPr/>
        </p:nvCxnSpPr>
        <p:spPr>
          <a:xfrm rot="5400000" flipH="1" flipV="1">
            <a:off x="5007006" y="4887162"/>
            <a:ext cx="864096" cy="68407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2504728" y="5734997"/>
            <a:ext cx="38884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row hit chance is wasted during consecutive write drain</a:t>
            </a:r>
            <a:endParaRPr lang="ko-KR" altLang="en-US" sz="2000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0" name="직사각형 69"/>
          <p:cNvSpPr/>
          <p:nvPr/>
        </p:nvSpPr>
        <p:spPr>
          <a:xfrm>
            <a:off x="4160912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5" name="직사각형 74"/>
          <p:cNvSpPr/>
          <p:nvPr/>
        </p:nvSpPr>
        <p:spPr>
          <a:xfrm>
            <a:off x="7185248" y="5867980"/>
            <a:ext cx="720080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7977336" y="5824547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i="1" dirty="0" smtClean="0">
                <a:latin typeface="Calibri" pitchFamily="34" charset="0"/>
                <a:cs typeface="Calibri" pitchFamily="34" charset="0"/>
              </a:rPr>
              <a:t>row hit request</a:t>
            </a:r>
            <a:endParaRPr lang="ko-KR" altLang="en-US" b="1" i="1" dirty="0" err="1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" name="직사각형 77"/>
          <p:cNvSpPr/>
          <p:nvPr/>
        </p:nvSpPr>
        <p:spPr>
          <a:xfrm>
            <a:off x="7185248" y="5445224"/>
            <a:ext cx="720080" cy="28803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7977336" y="541131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i="1" dirty="0" smtClean="0">
                <a:latin typeface="Calibri" pitchFamily="34" charset="0"/>
                <a:cs typeface="Calibri" pitchFamily="34" charset="0"/>
              </a:rPr>
              <a:t>issued request</a:t>
            </a:r>
            <a:endParaRPr lang="ko-KR" altLang="en-US" b="1" i="1" dirty="0" err="1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3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6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1500"/>
                            </p:stCondLst>
                            <p:childTnLst>
                              <p:par>
                                <p:cTn id="8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0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1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1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500"/>
                            </p:stCondLst>
                            <p:childTnLst>
                              <p:par>
                                <p:cTn id="12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5" grpId="0" animBg="1"/>
      <p:bldP spid="45" grpId="1" animBg="1"/>
      <p:bldP spid="48" grpId="0" animBg="1"/>
      <p:bldP spid="49" grpId="0" uiExpand="1" animBg="1"/>
      <p:bldP spid="49" grpId="1" animBg="1"/>
      <p:bldP spid="50" grpId="0" animBg="1"/>
      <p:bldP spid="52" grpId="0" animBg="1"/>
      <p:bldP spid="53" grpId="0" animBg="1"/>
      <p:bldP spid="54" grpId="0" animBg="1"/>
      <p:bldP spid="55" grpId="0" animBg="1"/>
      <p:bldP spid="55" grpId="1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51" grpId="0" animBg="1"/>
      <p:bldP spid="51" grpId="1" animBg="1"/>
      <p:bldP spid="68" grpId="0"/>
      <p:bldP spid="71" grpId="0" animBg="1"/>
      <p:bldP spid="72" grpId="0" animBg="1"/>
      <p:bldP spid="73" grpId="0" animBg="1"/>
      <p:bldP spid="74" grpId="0" animBg="1"/>
      <p:bldP spid="87" grpId="0"/>
      <p:bldP spid="7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72"/>
          <p:cNvSpPr txBox="1"/>
          <p:nvPr/>
        </p:nvSpPr>
        <p:spPr>
          <a:xfrm>
            <a:off x="848544" y="5631631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* Row locality is successfully utilized 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EX1 :: </a:t>
            </a:r>
            <a:r>
              <a:rPr lang="en-US" altLang="ko-KR" sz="3600" dirty="0" smtClean="0"/>
              <a:t>Proposed Drain Policy</a:t>
            </a:r>
            <a:endParaRPr lang="ko-KR" altLang="en-US" sz="3600" dirty="0"/>
          </a:p>
        </p:txBody>
      </p:sp>
      <p:sp>
        <p:nvSpPr>
          <p:cNvPr id="12" name="직사각형 11"/>
          <p:cNvSpPr/>
          <p:nvPr/>
        </p:nvSpPr>
        <p:spPr>
          <a:xfrm>
            <a:off x="920552" y="2924944"/>
            <a:ext cx="648072" cy="648072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W8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R5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920552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R11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R9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568624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R10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R6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2216696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R9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R1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2864768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R8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R3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512840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R7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R4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160912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R6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R8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4808984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R5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R4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5457056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R4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R6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6105128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R3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R7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6753200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R2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R4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7401272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R1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R5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8049344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R0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R5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568624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W7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R2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216696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W6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R7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864768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W5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R8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3512840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W4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R8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160912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W3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R7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808984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W2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R1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5457056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W1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R4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6105128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W0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R6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28464" y="305966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Calibri" pitchFamily="34" charset="0"/>
                <a:cs typeface="Calibri" pitchFamily="34" charset="0"/>
              </a:rPr>
              <a:t>WQ</a:t>
            </a:r>
            <a:endParaRPr lang="ko-KR" altLang="en-US" b="1" dirty="0" err="1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8464" y="429309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Calibri" pitchFamily="34" charset="0"/>
                <a:cs typeface="Calibri" pitchFamily="34" charset="0"/>
              </a:rPr>
              <a:t>RQ</a:t>
            </a:r>
            <a:endParaRPr lang="ko-KR" altLang="en-US" b="1" dirty="0" err="1" smtClean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0" name="직선 연결선 29"/>
          <p:cNvCxnSpPr/>
          <p:nvPr/>
        </p:nvCxnSpPr>
        <p:spPr>
          <a:xfrm rot="5400000" flipH="1" flipV="1">
            <a:off x="1964668" y="2672916"/>
            <a:ext cx="504056" cy="1588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 rot="5400000" flipH="1" flipV="1">
            <a:off x="6501966" y="2672122"/>
            <a:ext cx="504056" cy="1588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177136" y="206084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HI_WM</a:t>
            </a:r>
            <a:endParaRPr lang="ko-KR" altLang="en-US" sz="1600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40632" y="206084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LO_WM</a:t>
            </a:r>
            <a:endParaRPr lang="ko-KR" altLang="en-US" sz="1600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6" name="직선 화살표 연결선 35"/>
          <p:cNvCxnSpPr/>
          <p:nvPr/>
        </p:nvCxnSpPr>
        <p:spPr>
          <a:xfrm rot="10800000">
            <a:off x="4664968" y="2636912"/>
            <a:ext cx="2088232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664968" y="227687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drain starts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473280" y="1556792"/>
            <a:ext cx="2232248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Activated Row</a:t>
            </a:r>
            <a:endParaRPr lang="ko-KR" altLang="en-US" b="1" dirty="0" err="1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" name="모서리가 둥근 직사각형 39"/>
          <p:cNvSpPr/>
          <p:nvPr/>
        </p:nvSpPr>
        <p:spPr>
          <a:xfrm>
            <a:off x="7473280" y="2060848"/>
            <a:ext cx="1008112" cy="2880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모서리가 둥근 직사각형 40"/>
          <p:cNvSpPr/>
          <p:nvPr/>
        </p:nvSpPr>
        <p:spPr>
          <a:xfrm>
            <a:off x="7473280" y="2420888"/>
            <a:ext cx="1008112" cy="2880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" name="모서리가 둥근 직사각형 41"/>
          <p:cNvSpPr/>
          <p:nvPr/>
        </p:nvSpPr>
        <p:spPr>
          <a:xfrm>
            <a:off x="7473280" y="2780928"/>
            <a:ext cx="1008112" cy="2880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3" name="모서리가 둥근 직사각형 42"/>
          <p:cNvSpPr/>
          <p:nvPr/>
        </p:nvSpPr>
        <p:spPr>
          <a:xfrm>
            <a:off x="7473280" y="3140968"/>
            <a:ext cx="1008112" cy="2880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4" name="모서리가 둥근 직사각형 43"/>
          <p:cNvSpPr/>
          <p:nvPr/>
        </p:nvSpPr>
        <p:spPr>
          <a:xfrm>
            <a:off x="8553400" y="314096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R6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5457056" y="4149080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7185248" y="5867980"/>
            <a:ext cx="720080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977336" y="5824547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i="1" dirty="0" smtClean="0">
                <a:latin typeface="Calibri" pitchFamily="34" charset="0"/>
                <a:cs typeface="Calibri" pitchFamily="34" charset="0"/>
              </a:rPr>
              <a:t>row hit request</a:t>
            </a:r>
            <a:endParaRPr lang="ko-KR" altLang="en-US" b="1" i="1" dirty="0" err="1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8" name="모서리가 둥근 직사각형 47"/>
          <p:cNvSpPr/>
          <p:nvPr/>
        </p:nvSpPr>
        <p:spPr>
          <a:xfrm>
            <a:off x="8553400" y="278092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R4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4808984" y="4149080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0" name="모서리가 둥근 직사각형 49"/>
          <p:cNvSpPr/>
          <p:nvPr/>
        </p:nvSpPr>
        <p:spPr>
          <a:xfrm>
            <a:off x="8553400" y="206084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R1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7" name="직사각형 56"/>
          <p:cNvSpPr/>
          <p:nvPr/>
        </p:nvSpPr>
        <p:spPr>
          <a:xfrm>
            <a:off x="6105128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8" name="직사각형 57"/>
          <p:cNvSpPr/>
          <p:nvPr/>
        </p:nvSpPr>
        <p:spPr>
          <a:xfrm>
            <a:off x="5457056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9" name="직사각형 58"/>
          <p:cNvSpPr/>
          <p:nvPr/>
        </p:nvSpPr>
        <p:spPr>
          <a:xfrm>
            <a:off x="4808984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직사각형 63"/>
          <p:cNvSpPr/>
          <p:nvPr/>
        </p:nvSpPr>
        <p:spPr>
          <a:xfrm>
            <a:off x="7185248" y="5445224"/>
            <a:ext cx="720080" cy="28803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977336" y="541131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i="1" dirty="0" smtClean="0">
                <a:latin typeface="Calibri" pitchFamily="34" charset="0"/>
                <a:cs typeface="Calibri" pitchFamily="34" charset="0"/>
              </a:rPr>
              <a:t>issued request</a:t>
            </a:r>
            <a:endParaRPr lang="ko-KR" altLang="en-US" b="1" i="1" dirty="0" err="1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1" name="직사각형 50"/>
          <p:cNvSpPr/>
          <p:nvPr/>
        </p:nvSpPr>
        <p:spPr>
          <a:xfrm>
            <a:off x="2216696" y="4149080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5" name="구름 74"/>
          <p:cNvSpPr/>
          <p:nvPr/>
        </p:nvSpPr>
        <p:spPr>
          <a:xfrm>
            <a:off x="2576736" y="1916832"/>
            <a:ext cx="2088232" cy="1080120"/>
          </a:xfrm>
          <a:prstGeom prst="cloud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Row Hit in RQ, not in WQ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78" name="직선 화살표 연결선 77"/>
          <p:cNvCxnSpPr/>
          <p:nvPr/>
        </p:nvCxnSpPr>
        <p:spPr>
          <a:xfrm rot="5400000">
            <a:off x="4593754" y="3789040"/>
            <a:ext cx="431254" cy="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4880992" y="3573016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switch to read drain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6" name="직사각형 85"/>
          <p:cNvSpPr/>
          <p:nvPr/>
        </p:nvSpPr>
        <p:spPr>
          <a:xfrm>
            <a:off x="5457056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8" name="직사각형 87"/>
          <p:cNvSpPr/>
          <p:nvPr/>
        </p:nvSpPr>
        <p:spPr>
          <a:xfrm>
            <a:off x="4808984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9" name="직사각형 88"/>
          <p:cNvSpPr/>
          <p:nvPr/>
        </p:nvSpPr>
        <p:spPr>
          <a:xfrm>
            <a:off x="2216696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0" name="직사각형 89"/>
          <p:cNvSpPr/>
          <p:nvPr/>
        </p:nvSpPr>
        <p:spPr>
          <a:xfrm>
            <a:off x="8049344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1" name="모서리가 둥근 직사각형 90"/>
          <p:cNvSpPr/>
          <p:nvPr/>
        </p:nvSpPr>
        <p:spPr>
          <a:xfrm>
            <a:off x="8553400" y="242088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R5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0" name="직사각형 59"/>
          <p:cNvSpPr/>
          <p:nvPr/>
        </p:nvSpPr>
        <p:spPr>
          <a:xfrm>
            <a:off x="7401272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" name="모서리가 둥근 직사각형 60"/>
          <p:cNvSpPr/>
          <p:nvPr/>
        </p:nvSpPr>
        <p:spPr>
          <a:xfrm>
            <a:off x="8553400" y="206084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R5</a:t>
            </a:r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2" name="직사각형 61"/>
          <p:cNvSpPr/>
          <p:nvPr/>
        </p:nvSpPr>
        <p:spPr>
          <a:xfrm>
            <a:off x="920552" y="2924944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3" name="구름 62"/>
          <p:cNvSpPr/>
          <p:nvPr/>
        </p:nvSpPr>
        <p:spPr>
          <a:xfrm>
            <a:off x="2792760" y="4869160"/>
            <a:ext cx="2232248" cy="1080120"/>
          </a:xfrm>
          <a:prstGeom prst="cloud">
            <a:avLst/>
          </a:prstGeom>
          <a:ln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Row Hit in WQ, not in RQ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6" name="직선 화살표 연결선 65"/>
          <p:cNvCxnSpPr/>
          <p:nvPr/>
        </p:nvCxnSpPr>
        <p:spPr>
          <a:xfrm rot="5400000" flipH="1" flipV="1">
            <a:off x="7186042" y="3860254"/>
            <a:ext cx="432048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5097016" y="3717032"/>
            <a:ext cx="223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switch to write drain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2" name="직사각형 71"/>
          <p:cNvSpPr/>
          <p:nvPr/>
        </p:nvSpPr>
        <p:spPr>
          <a:xfrm>
            <a:off x="920552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1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6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44" grpId="0" animBg="1"/>
      <p:bldP spid="45" grpId="0" animBg="1"/>
      <p:bldP spid="45" grpId="1" animBg="1"/>
      <p:bldP spid="48" grpId="0" animBg="1"/>
      <p:bldP spid="49" grpId="0" animBg="1"/>
      <p:bldP spid="49" grpId="1" animBg="1"/>
      <p:bldP spid="50" grpId="0" animBg="1"/>
      <p:bldP spid="57" grpId="0" animBg="1"/>
      <p:bldP spid="58" grpId="0" animBg="1"/>
      <p:bldP spid="59" grpId="0" animBg="1"/>
      <p:bldP spid="51" grpId="0" animBg="1"/>
      <p:bldP spid="51" grpId="1" animBg="1"/>
      <p:bldP spid="75" grpId="0" animBg="1"/>
      <p:bldP spid="75" grpId="1" animBg="1"/>
      <p:bldP spid="82" grpId="0"/>
      <p:bldP spid="82" grpId="1"/>
      <p:bldP spid="86" grpId="0" animBg="1"/>
      <p:bldP spid="88" grpId="0" animBg="1"/>
      <p:bldP spid="89" grpId="0" animBg="1"/>
      <p:bldP spid="90" grpId="0" animBg="1"/>
      <p:bldP spid="91" grpId="0" animBg="1"/>
      <p:bldP spid="60" grpId="0" animBg="1"/>
      <p:bldP spid="61" grpId="0" animBg="1"/>
      <p:bldP spid="62" grpId="0" animBg="1"/>
      <p:bldP spid="62" grpId="1" animBg="1"/>
      <p:bldP spid="63" grpId="0" animBg="1"/>
      <p:bldP spid="63" grpId="1" animBg="1"/>
      <p:bldP spid="71" grpId="0"/>
      <p:bldP spid="7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EX2 :: </a:t>
            </a:r>
            <a:r>
              <a:rPr lang="en-US" altLang="ko-KR" sz="3600" dirty="0" smtClean="0"/>
              <a:t>Conventional Drain Policy</a:t>
            </a:r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920552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W8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920552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R11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R9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568624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R10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R6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2216696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R9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R1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2864768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R8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R3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512840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R7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R4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160912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R6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R8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4808984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R5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R4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5457056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R4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R6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6105128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R3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R7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6753200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R2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R4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7401272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R1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R5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8049344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R0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R5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568624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W7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216696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W6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864768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W5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3512840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W4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160912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W3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808984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W2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5457056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W1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6105128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W0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28464" y="305966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Calibri" pitchFamily="34" charset="0"/>
                <a:cs typeface="Calibri" pitchFamily="34" charset="0"/>
              </a:rPr>
              <a:t>WQ</a:t>
            </a:r>
            <a:endParaRPr lang="ko-KR" altLang="en-US" b="1" dirty="0" err="1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8464" y="429309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Calibri" pitchFamily="34" charset="0"/>
                <a:cs typeface="Calibri" pitchFamily="34" charset="0"/>
              </a:rPr>
              <a:t>RQ</a:t>
            </a:r>
            <a:endParaRPr lang="ko-KR" altLang="en-US" b="1" dirty="0" err="1" smtClean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0" name="직선 연결선 29"/>
          <p:cNvCxnSpPr/>
          <p:nvPr/>
        </p:nvCxnSpPr>
        <p:spPr>
          <a:xfrm rot="5400000" flipH="1" flipV="1">
            <a:off x="1964668" y="2672916"/>
            <a:ext cx="504056" cy="1588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 rot="5400000" flipH="1" flipV="1">
            <a:off x="6501966" y="2672122"/>
            <a:ext cx="504056" cy="1588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177136" y="206084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HI_WM</a:t>
            </a:r>
            <a:endParaRPr lang="ko-KR" altLang="en-US" sz="1600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40632" y="206084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LO_WM</a:t>
            </a:r>
            <a:endParaRPr lang="ko-KR" altLang="en-US" sz="1600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6" name="직선 화살표 연결선 35"/>
          <p:cNvCxnSpPr/>
          <p:nvPr/>
        </p:nvCxnSpPr>
        <p:spPr>
          <a:xfrm rot="10800000">
            <a:off x="4664968" y="2636912"/>
            <a:ext cx="2088232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664968" y="227687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drain starts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473280" y="1556792"/>
            <a:ext cx="2232248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Activated Row</a:t>
            </a:r>
            <a:endParaRPr lang="ko-KR" altLang="en-US" b="1" dirty="0" err="1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" name="모서리가 둥근 직사각형 39"/>
          <p:cNvSpPr/>
          <p:nvPr/>
        </p:nvSpPr>
        <p:spPr>
          <a:xfrm>
            <a:off x="7473280" y="2060848"/>
            <a:ext cx="1008112" cy="2880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모서리가 둥근 직사각형 40"/>
          <p:cNvSpPr/>
          <p:nvPr/>
        </p:nvSpPr>
        <p:spPr>
          <a:xfrm>
            <a:off x="7473280" y="2420888"/>
            <a:ext cx="1008112" cy="2880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" name="모서리가 둥근 직사각형 41"/>
          <p:cNvSpPr/>
          <p:nvPr/>
        </p:nvSpPr>
        <p:spPr>
          <a:xfrm>
            <a:off x="7473280" y="2780928"/>
            <a:ext cx="1008112" cy="2880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3" name="모서리가 둥근 직사각형 42"/>
          <p:cNvSpPr/>
          <p:nvPr/>
        </p:nvSpPr>
        <p:spPr>
          <a:xfrm>
            <a:off x="7473280" y="3140968"/>
            <a:ext cx="1008112" cy="2880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3512840" y="2924944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7185248" y="5867980"/>
            <a:ext cx="720080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977336" y="5824547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i="1" dirty="0" smtClean="0">
                <a:latin typeface="Calibri" pitchFamily="34" charset="0"/>
                <a:cs typeface="Calibri" pitchFamily="34" charset="0"/>
              </a:rPr>
              <a:t>row hit request</a:t>
            </a:r>
            <a:endParaRPr lang="ko-KR" altLang="en-US" b="1" i="1" dirty="0" err="1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0" name="모서리가 둥근 직사각형 49"/>
          <p:cNvSpPr/>
          <p:nvPr/>
        </p:nvSpPr>
        <p:spPr>
          <a:xfrm>
            <a:off x="8553400" y="206084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R0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" name="직사각형 60"/>
          <p:cNvSpPr/>
          <p:nvPr/>
        </p:nvSpPr>
        <p:spPr>
          <a:xfrm>
            <a:off x="6105128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직사각형 63"/>
          <p:cNvSpPr/>
          <p:nvPr/>
        </p:nvSpPr>
        <p:spPr>
          <a:xfrm>
            <a:off x="7185248" y="5445224"/>
            <a:ext cx="720080" cy="28803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977336" y="541131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i="1" dirty="0" smtClean="0">
                <a:latin typeface="Calibri" pitchFamily="34" charset="0"/>
                <a:cs typeface="Calibri" pitchFamily="34" charset="0"/>
              </a:rPr>
              <a:t>issued request</a:t>
            </a:r>
            <a:endParaRPr lang="ko-KR" altLang="en-US" b="1" i="1" dirty="0" err="1" smtClean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7" name="직선 화살표 연결선 66"/>
          <p:cNvCxnSpPr/>
          <p:nvPr/>
        </p:nvCxnSpPr>
        <p:spPr>
          <a:xfrm rot="5400000">
            <a:off x="2001466" y="3789040"/>
            <a:ext cx="431254" cy="79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2288704" y="357301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switch to read drain 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0" name="직사각형 69"/>
          <p:cNvSpPr/>
          <p:nvPr/>
        </p:nvSpPr>
        <p:spPr>
          <a:xfrm>
            <a:off x="5457056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5" name="모서리가 둥근 직사각형 74"/>
          <p:cNvSpPr/>
          <p:nvPr/>
        </p:nvSpPr>
        <p:spPr>
          <a:xfrm>
            <a:off x="8553400" y="242088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R0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6" name="직사각형 75"/>
          <p:cNvSpPr/>
          <p:nvPr/>
        </p:nvSpPr>
        <p:spPr>
          <a:xfrm>
            <a:off x="4808984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" name="모서리가 둥근 직사각형 77"/>
          <p:cNvSpPr/>
          <p:nvPr/>
        </p:nvSpPr>
        <p:spPr>
          <a:xfrm>
            <a:off x="8553400" y="278092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R0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0" name="직사각형 79"/>
          <p:cNvSpPr/>
          <p:nvPr/>
        </p:nvSpPr>
        <p:spPr>
          <a:xfrm>
            <a:off x="4160912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2" name="모서리가 둥근 직사각형 81"/>
          <p:cNvSpPr/>
          <p:nvPr/>
        </p:nvSpPr>
        <p:spPr>
          <a:xfrm>
            <a:off x="8553400" y="314096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R0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3" name="직사각형 82"/>
          <p:cNvSpPr/>
          <p:nvPr/>
        </p:nvSpPr>
        <p:spPr>
          <a:xfrm>
            <a:off x="2864768" y="2924944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4" name="직사각형 83"/>
          <p:cNvSpPr/>
          <p:nvPr/>
        </p:nvSpPr>
        <p:spPr>
          <a:xfrm>
            <a:off x="2216696" y="2924944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5" name="직사각형 84"/>
          <p:cNvSpPr/>
          <p:nvPr/>
        </p:nvSpPr>
        <p:spPr>
          <a:xfrm>
            <a:off x="920552" y="2924944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6" name="직사각형 85"/>
          <p:cNvSpPr/>
          <p:nvPr/>
        </p:nvSpPr>
        <p:spPr>
          <a:xfrm>
            <a:off x="1568624" y="2924944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8" name="직사각형 87"/>
          <p:cNvSpPr/>
          <p:nvPr/>
        </p:nvSpPr>
        <p:spPr>
          <a:xfrm>
            <a:off x="3512840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9" name="직사각형 88"/>
          <p:cNvSpPr/>
          <p:nvPr/>
        </p:nvSpPr>
        <p:spPr>
          <a:xfrm>
            <a:off x="2864768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0" name="직사각형 89"/>
          <p:cNvSpPr/>
          <p:nvPr/>
        </p:nvSpPr>
        <p:spPr>
          <a:xfrm>
            <a:off x="2216696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1" name="직사각형 90"/>
          <p:cNvSpPr/>
          <p:nvPr/>
        </p:nvSpPr>
        <p:spPr>
          <a:xfrm>
            <a:off x="8049344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2" name="모서리가 둥근 직사각형 91"/>
          <p:cNvSpPr/>
          <p:nvPr/>
        </p:nvSpPr>
        <p:spPr>
          <a:xfrm>
            <a:off x="8553400" y="242088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R5</a:t>
            </a:r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3" name="직사각형 92"/>
          <p:cNvSpPr/>
          <p:nvPr/>
        </p:nvSpPr>
        <p:spPr>
          <a:xfrm>
            <a:off x="7401272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4" name="모서리가 둥근 직사각형 93"/>
          <p:cNvSpPr/>
          <p:nvPr/>
        </p:nvSpPr>
        <p:spPr>
          <a:xfrm>
            <a:off x="8553400" y="206084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R5</a:t>
            </a:r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5" name="직사각형 94"/>
          <p:cNvSpPr/>
          <p:nvPr/>
        </p:nvSpPr>
        <p:spPr>
          <a:xfrm>
            <a:off x="6753200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6" name="모서리가 둥근 직사각형 95"/>
          <p:cNvSpPr/>
          <p:nvPr/>
        </p:nvSpPr>
        <p:spPr>
          <a:xfrm>
            <a:off x="8553400" y="314096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R4</a:t>
            </a:r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7" name="직사각형 96"/>
          <p:cNvSpPr/>
          <p:nvPr/>
        </p:nvSpPr>
        <p:spPr>
          <a:xfrm>
            <a:off x="6105128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99" name="직선 화살표 연결선 98"/>
          <p:cNvCxnSpPr>
            <a:endCxn id="85" idx="0"/>
          </p:cNvCxnSpPr>
          <p:nvPr/>
        </p:nvCxnSpPr>
        <p:spPr>
          <a:xfrm rot="16200000" flipH="1">
            <a:off x="650522" y="2330878"/>
            <a:ext cx="1008112" cy="18002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1" name="직선 화살표 연결선 100"/>
          <p:cNvCxnSpPr>
            <a:endCxn id="86" idx="0"/>
          </p:cNvCxnSpPr>
          <p:nvPr/>
        </p:nvCxnSpPr>
        <p:spPr>
          <a:xfrm rot="16200000" flipH="1">
            <a:off x="1118574" y="2150858"/>
            <a:ext cx="1008112" cy="54006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200472" y="1196752"/>
            <a:ext cx="367240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row hit write requests was not issued successfully</a:t>
            </a:r>
            <a:endParaRPr lang="ko-KR" altLang="en-US" sz="2000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4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2" presetClass="exit" presetSubtype="4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7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4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50" grpId="0" animBg="1"/>
      <p:bldP spid="61" grpId="0" animBg="1"/>
      <p:bldP spid="68" grpId="0"/>
      <p:bldP spid="70" grpId="0" animBg="1"/>
      <p:bldP spid="75" grpId="0" animBg="1"/>
      <p:bldP spid="76" grpId="0" animBg="1"/>
      <p:bldP spid="78" grpId="0" animBg="1"/>
      <p:bldP spid="80" grpId="0" animBg="1"/>
      <p:bldP spid="82" grpId="0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6" grpId="1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10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EX2 :: </a:t>
            </a:r>
            <a:r>
              <a:rPr lang="en-US" altLang="ko-KR" sz="3600" dirty="0" smtClean="0"/>
              <a:t>Proposed Drain Policy</a:t>
            </a:r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920552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W8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920552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R11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R9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568624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R10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R6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2216696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R9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R1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7" name="직사각형 16"/>
          <p:cNvSpPr/>
          <p:nvPr/>
        </p:nvSpPr>
        <p:spPr>
          <a:xfrm>
            <a:off x="2864768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R8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R3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3512840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R7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R4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4160912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R6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R8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4808984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R5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R4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5457056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R4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R6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직사각형 21"/>
          <p:cNvSpPr/>
          <p:nvPr/>
        </p:nvSpPr>
        <p:spPr>
          <a:xfrm>
            <a:off x="6105128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R3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R7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6753200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R2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R4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4" name="직사각형 23"/>
          <p:cNvSpPr/>
          <p:nvPr/>
        </p:nvSpPr>
        <p:spPr>
          <a:xfrm>
            <a:off x="7401272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R1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R5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5" name="직사각형 24"/>
          <p:cNvSpPr/>
          <p:nvPr/>
        </p:nvSpPr>
        <p:spPr>
          <a:xfrm>
            <a:off x="8049344" y="4149080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R0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R5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1568624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W7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2216696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W6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864768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W5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3512840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W4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4160912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W3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4808984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W2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5457056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W1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6105128" y="2924944"/>
            <a:ext cx="648072" cy="648072"/>
          </a:xfrm>
          <a:prstGeom prst="rect">
            <a:avLst/>
          </a:prstGeom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W0</a:t>
            </a:r>
          </a:p>
          <a:p>
            <a:pPr algn="ctr"/>
            <a:r>
              <a:rPr lang="en-US" altLang="ko-KR" sz="1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 R0</a:t>
            </a:r>
            <a:endParaRPr lang="ko-KR" altLang="en-US" sz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28464" y="3059668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Calibri" pitchFamily="34" charset="0"/>
                <a:cs typeface="Calibri" pitchFamily="34" charset="0"/>
              </a:rPr>
              <a:t>WQ</a:t>
            </a:r>
            <a:endParaRPr lang="ko-KR" altLang="en-US" b="1" dirty="0" err="1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28464" y="4293096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latin typeface="Calibri" pitchFamily="34" charset="0"/>
                <a:cs typeface="Calibri" pitchFamily="34" charset="0"/>
              </a:rPr>
              <a:t>RQ</a:t>
            </a:r>
            <a:endParaRPr lang="ko-KR" altLang="en-US" b="1" dirty="0" err="1" smtClean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0" name="직선 연결선 29"/>
          <p:cNvCxnSpPr/>
          <p:nvPr/>
        </p:nvCxnSpPr>
        <p:spPr>
          <a:xfrm rot="5400000" flipH="1" flipV="1">
            <a:off x="1964668" y="2672916"/>
            <a:ext cx="504056" cy="1588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2" name="직선 연결선 31"/>
          <p:cNvCxnSpPr/>
          <p:nvPr/>
        </p:nvCxnSpPr>
        <p:spPr>
          <a:xfrm rot="5400000" flipH="1" flipV="1">
            <a:off x="6501966" y="2672122"/>
            <a:ext cx="504056" cy="1588"/>
          </a:xfrm>
          <a:prstGeom prst="line">
            <a:avLst/>
          </a:prstGeom>
          <a:ln w="25400">
            <a:solidFill>
              <a:srgbClr val="FF0000"/>
            </a:solidFill>
            <a:prstDash val="sysDot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6177136" y="206084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HI_WM</a:t>
            </a:r>
            <a:endParaRPr lang="ko-KR" altLang="en-US" sz="1600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640632" y="2060848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LO_WM</a:t>
            </a:r>
            <a:endParaRPr lang="ko-KR" altLang="en-US" sz="1600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36" name="직선 화살표 연결선 35"/>
          <p:cNvCxnSpPr/>
          <p:nvPr/>
        </p:nvCxnSpPr>
        <p:spPr>
          <a:xfrm rot="10800000">
            <a:off x="4664968" y="2636912"/>
            <a:ext cx="2088232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4664968" y="2276872"/>
            <a:ext cx="12961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drain starts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473280" y="1556792"/>
            <a:ext cx="2232248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ko-K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Activated Row</a:t>
            </a:r>
            <a:endParaRPr lang="ko-KR" altLang="en-US" b="1" dirty="0" err="1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" name="모서리가 둥근 직사각형 39"/>
          <p:cNvSpPr/>
          <p:nvPr/>
        </p:nvSpPr>
        <p:spPr>
          <a:xfrm>
            <a:off x="7473280" y="2060848"/>
            <a:ext cx="1008112" cy="2880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B0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1" name="모서리가 둥근 직사각형 40"/>
          <p:cNvSpPr/>
          <p:nvPr/>
        </p:nvSpPr>
        <p:spPr>
          <a:xfrm>
            <a:off x="7473280" y="2420888"/>
            <a:ext cx="1008112" cy="2880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B1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" name="모서리가 둥근 직사각형 41"/>
          <p:cNvSpPr/>
          <p:nvPr/>
        </p:nvSpPr>
        <p:spPr>
          <a:xfrm>
            <a:off x="7473280" y="2780928"/>
            <a:ext cx="1008112" cy="2880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B2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3" name="모서리가 둥근 직사각형 42"/>
          <p:cNvSpPr/>
          <p:nvPr/>
        </p:nvSpPr>
        <p:spPr>
          <a:xfrm>
            <a:off x="7473280" y="3140968"/>
            <a:ext cx="1008112" cy="288032"/>
          </a:xfrm>
          <a:prstGeom prst="roundRect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B3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직사각형 44"/>
          <p:cNvSpPr/>
          <p:nvPr/>
        </p:nvSpPr>
        <p:spPr>
          <a:xfrm>
            <a:off x="3512840" y="2924944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6" name="직사각형 45"/>
          <p:cNvSpPr/>
          <p:nvPr/>
        </p:nvSpPr>
        <p:spPr>
          <a:xfrm>
            <a:off x="7185248" y="5867980"/>
            <a:ext cx="720080" cy="2880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7977336" y="5824547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i="1" dirty="0" smtClean="0">
                <a:latin typeface="Calibri" pitchFamily="34" charset="0"/>
                <a:cs typeface="Calibri" pitchFamily="34" charset="0"/>
              </a:rPr>
              <a:t>row hit request</a:t>
            </a:r>
            <a:endParaRPr lang="ko-KR" altLang="en-US" b="1" i="1" dirty="0" err="1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0" name="모서리가 둥근 직사각형 49"/>
          <p:cNvSpPr/>
          <p:nvPr/>
        </p:nvSpPr>
        <p:spPr>
          <a:xfrm>
            <a:off x="8553400" y="206084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R0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" name="직사각형 60"/>
          <p:cNvSpPr/>
          <p:nvPr/>
        </p:nvSpPr>
        <p:spPr>
          <a:xfrm>
            <a:off x="6105128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4" name="직사각형 63"/>
          <p:cNvSpPr/>
          <p:nvPr/>
        </p:nvSpPr>
        <p:spPr>
          <a:xfrm>
            <a:off x="7185248" y="5445224"/>
            <a:ext cx="720080" cy="28803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7977336" y="5411316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i="1" dirty="0" smtClean="0">
                <a:latin typeface="Calibri" pitchFamily="34" charset="0"/>
                <a:cs typeface="Calibri" pitchFamily="34" charset="0"/>
              </a:rPr>
              <a:t>issued request</a:t>
            </a:r>
            <a:endParaRPr lang="ko-KR" altLang="en-US" b="1" i="1" dirty="0" err="1" smtClean="0"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67" name="직선 화살표 연결선 66"/>
          <p:cNvCxnSpPr/>
          <p:nvPr/>
        </p:nvCxnSpPr>
        <p:spPr>
          <a:xfrm rot="10800000">
            <a:off x="1928664" y="3745607"/>
            <a:ext cx="576064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8" name="TextBox 67"/>
          <p:cNvSpPr txBox="1"/>
          <p:nvPr/>
        </p:nvSpPr>
        <p:spPr>
          <a:xfrm>
            <a:off x="2504728" y="354467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continue write drain 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0" name="직사각형 69"/>
          <p:cNvSpPr/>
          <p:nvPr/>
        </p:nvSpPr>
        <p:spPr>
          <a:xfrm>
            <a:off x="5457056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5" name="모서리가 둥근 직사각형 74"/>
          <p:cNvSpPr/>
          <p:nvPr/>
        </p:nvSpPr>
        <p:spPr>
          <a:xfrm>
            <a:off x="8553400" y="242088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R0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6" name="직사각형 75"/>
          <p:cNvSpPr/>
          <p:nvPr/>
        </p:nvSpPr>
        <p:spPr>
          <a:xfrm>
            <a:off x="4808984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" name="모서리가 둥근 직사각형 77"/>
          <p:cNvSpPr/>
          <p:nvPr/>
        </p:nvSpPr>
        <p:spPr>
          <a:xfrm>
            <a:off x="8553400" y="278092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R0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0" name="직사각형 79"/>
          <p:cNvSpPr/>
          <p:nvPr/>
        </p:nvSpPr>
        <p:spPr>
          <a:xfrm>
            <a:off x="4160912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2" name="모서리가 둥근 직사각형 81"/>
          <p:cNvSpPr/>
          <p:nvPr/>
        </p:nvSpPr>
        <p:spPr>
          <a:xfrm>
            <a:off x="8553400" y="3140968"/>
            <a:ext cx="1152128" cy="288032"/>
          </a:xfrm>
          <a:prstGeom prst="roundRect">
            <a:avLst/>
          </a:prstGeom>
          <a:ln/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R0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3" name="직사각형 82"/>
          <p:cNvSpPr/>
          <p:nvPr/>
        </p:nvSpPr>
        <p:spPr>
          <a:xfrm>
            <a:off x="2864768" y="2924944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4" name="직사각형 83"/>
          <p:cNvSpPr/>
          <p:nvPr/>
        </p:nvSpPr>
        <p:spPr>
          <a:xfrm>
            <a:off x="2216696" y="2924944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5" name="직사각형 84"/>
          <p:cNvSpPr/>
          <p:nvPr/>
        </p:nvSpPr>
        <p:spPr>
          <a:xfrm>
            <a:off x="920552" y="2924944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6" name="직사각형 85"/>
          <p:cNvSpPr/>
          <p:nvPr/>
        </p:nvSpPr>
        <p:spPr>
          <a:xfrm>
            <a:off x="1568624" y="2924944"/>
            <a:ext cx="648072" cy="64807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8" name="직사각형 87"/>
          <p:cNvSpPr/>
          <p:nvPr/>
        </p:nvSpPr>
        <p:spPr>
          <a:xfrm>
            <a:off x="3512840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9" name="직사각형 88"/>
          <p:cNvSpPr/>
          <p:nvPr/>
        </p:nvSpPr>
        <p:spPr>
          <a:xfrm>
            <a:off x="2864768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90" name="직사각형 89"/>
          <p:cNvSpPr/>
          <p:nvPr/>
        </p:nvSpPr>
        <p:spPr>
          <a:xfrm>
            <a:off x="2216696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9" name="구름 68"/>
          <p:cNvSpPr/>
          <p:nvPr/>
        </p:nvSpPr>
        <p:spPr>
          <a:xfrm>
            <a:off x="2504728" y="1916832"/>
            <a:ext cx="2232248" cy="1080120"/>
          </a:xfrm>
          <a:prstGeom prst="cloud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Row Hit in WQ, not in RQ</a:t>
            </a:r>
            <a:endParaRPr lang="ko-KR" altLang="en-US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9" name="직사각형 78"/>
          <p:cNvSpPr/>
          <p:nvPr/>
        </p:nvSpPr>
        <p:spPr>
          <a:xfrm>
            <a:off x="1568624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1" name="직사각형 80"/>
          <p:cNvSpPr/>
          <p:nvPr/>
        </p:nvSpPr>
        <p:spPr>
          <a:xfrm>
            <a:off x="920552" y="2924944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cxnSp>
        <p:nvCxnSpPr>
          <p:cNvPr id="98" name="직선 화살표 연결선 97"/>
          <p:cNvCxnSpPr/>
          <p:nvPr/>
        </p:nvCxnSpPr>
        <p:spPr>
          <a:xfrm rot="5400000">
            <a:off x="704528" y="3788246"/>
            <a:ext cx="432048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992560" y="3573016"/>
            <a:ext cx="3024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switch to read drain</a:t>
            </a:r>
            <a:endParaRPr lang="ko-KR" altLang="en-US" b="1" dirty="0" err="1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2" name="직사각형 101"/>
          <p:cNvSpPr/>
          <p:nvPr/>
        </p:nvSpPr>
        <p:spPr>
          <a:xfrm>
            <a:off x="8049344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3" name="직사각형 102"/>
          <p:cNvSpPr/>
          <p:nvPr/>
        </p:nvSpPr>
        <p:spPr>
          <a:xfrm>
            <a:off x="7401272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5" name="직사각형 104"/>
          <p:cNvSpPr/>
          <p:nvPr/>
        </p:nvSpPr>
        <p:spPr>
          <a:xfrm>
            <a:off x="6753200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6" name="직사각형 105"/>
          <p:cNvSpPr/>
          <p:nvPr/>
        </p:nvSpPr>
        <p:spPr>
          <a:xfrm>
            <a:off x="6105128" y="4149080"/>
            <a:ext cx="648072" cy="648072"/>
          </a:xfrm>
          <a:prstGeom prst="rect">
            <a:avLst/>
          </a:pr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848544" y="5631631"/>
            <a:ext cx="51845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* Row locality is successfully utilized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000"/>
                            </p:stCondLst>
                            <p:childTnLst>
                              <p:par>
                                <p:cTn id="5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4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2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7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6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500"/>
                            </p:stCondLst>
                            <p:childTnLst>
                              <p:par>
                                <p:cTn id="1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5" grpId="1" animBg="1"/>
      <p:bldP spid="50" grpId="0" animBg="1"/>
      <p:bldP spid="61" grpId="0" animBg="1"/>
      <p:bldP spid="68" grpId="0"/>
      <p:bldP spid="68" grpId="1"/>
      <p:bldP spid="70" grpId="0" animBg="1"/>
      <p:bldP spid="75" grpId="0" animBg="1"/>
      <p:bldP spid="76" grpId="0" animBg="1"/>
      <p:bldP spid="78" grpId="0" animBg="1"/>
      <p:bldP spid="80" grpId="0" animBg="1"/>
      <p:bldP spid="82" grpId="0" animBg="1"/>
      <p:bldP spid="83" grpId="0" animBg="1"/>
      <p:bldP spid="83" grpId="1" animBg="1"/>
      <p:bldP spid="84" grpId="0" animBg="1"/>
      <p:bldP spid="84" grpId="1" animBg="1"/>
      <p:bldP spid="85" grpId="0" animBg="1"/>
      <p:bldP spid="85" grpId="1" animBg="1"/>
      <p:bldP spid="86" grpId="0" animBg="1"/>
      <p:bldP spid="86" grpId="1" animBg="1"/>
      <p:bldP spid="88" grpId="0" animBg="1"/>
      <p:bldP spid="89" grpId="0" animBg="1"/>
      <p:bldP spid="90" grpId="0" animBg="1"/>
      <p:bldP spid="69" grpId="0" animBg="1"/>
      <p:bldP spid="69" grpId="1" animBg="1"/>
      <p:bldP spid="79" grpId="0" animBg="1"/>
      <p:bldP spid="81" grpId="0" animBg="1"/>
      <p:bldP spid="100" grpId="0"/>
      <p:bldP spid="102" grpId="0" animBg="1"/>
      <p:bldP spid="103" grpId="0" animBg="1"/>
      <p:bldP spid="105" grpId="0" animBg="1"/>
      <p:bldP spid="106" grpId="0" animBg="1"/>
      <p:bldP spid="10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Key Idea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/>
              <a:t>By referencing </a:t>
            </a:r>
            <a:r>
              <a:rPr lang="en-US" altLang="ko-KR" sz="3200" b="1" dirty="0" smtClean="0">
                <a:solidFill>
                  <a:srgbClr val="00B0F0"/>
                </a:solidFill>
              </a:rPr>
              <a:t>row locality</a:t>
            </a:r>
          </a:p>
          <a:p>
            <a:pPr lvl="1"/>
            <a:r>
              <a:rPr lang="en-US" altLang="ko-KR" sz="2800" dirty="0" smtClean="0"/>
              <a:t>Switch to read even if the # pending write requests in the write queue is bigger than “low watermark”</a:t>
            </a:r>
          </a:p>
          <a:p>
            <a:pPr lvl="1"/>
            <a:r>
              <a:rPr lang="en-US" altLang="ko-KR" sz="2800" dirty="0" smtClean="0"/>
              <a:t>Drain write requests continuously even if the # pending write requests in the write queue reaches “low watermark”</a:t>
            </a:r>
          </a:p>
          <a:p>
            <a:pPr lvl="1"/>
            <a:endParaRPr lang="en-US" altLang="ko-KR" sz="1000" dirty="0" smtClean="0"/>
          </a:p>
          <a:p>
            <a:r>
              <a:rPr lang="en-US" altLang="ko-KR" sz="3200" dirty="0" smtClean="0"/>
              <a:t>The row locality can be fully utilized with </a:t>
            </a:r>
            <a:r>
              <a:rPr lang="en-US" altLang="ko-KR" sz="3200" b="1" dirty="0" smtClean="0">
                <a:solidFill>
                  <a:srgbClr val="00B0F0"/>
                </a:solidFill>
              </a:rPr>
              <a:t>RLDP</a:t>
            </a:r>
            <a:r>
              <a:rPr lang="en-US" altLang="ko-KR" sz="3200" dirty="0" smtClean="0"/>
              <a:t>(Row Locality based Drain Policy)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Flow Chart</a:t>
            </a:r>
            <a:endParaRPr lang="ko-KR" alt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8678" y="1196753"/>
            <a:ext cx="6088645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직사각형 17"/>
          <p:cNvSpPr/>
          <p:nvPr/>
        </p:nvSpPr>
        <p:spPr>
          <a:xfrm>
            <a:off x="3944888" y="1196752"/>
            <a:ext cx="1224136" cy="504056"/>
          </a:xfrm>
          <a:prstGeom prst="rect">
            <a:avLst/>
          </a:prstGeom>
          <a:noFill/>
          <a:ln w="190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600" b="1" dirty="0" smtClean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91" name="그룹 90"/>
          <p:cNvGrpSpPr/>
          <p:nvPr/>
        </p:nvGrpSpPr>
        <p:grpSpPr>
          <a:xfrm>
            <a:off x="3295228" y="2565698"/>
            <a:ext cx="1297732" cy="2881114"/>
            <a:chOff x="3224014" y="2565698"/>
            <a:chExt cx="1297732" cy="2881114"/>
          </a:xfrm>
        </p:grpSpPr>
        <p:cxnSp>
          <p:nvCxnSpPr>
            <p:cNvPr id="86" name="직선 연결선 85"/>
            <p:cNvCxnSpPr/>
            <p:nvPr/>
          </p:nvCxnSpPr>
          <p:spPr>
            <a:xfrm rot="5400000">
              <a:off x="4268527" y="5192799"/>
              <a:ext cx="504850" cy="1588"/>
            </a:xfrm>
            <a:prstGeom prst="line">
              <a:avLst/>
            </a:prstGeom>
            <a:ln w="19050">
              <a:solidFill>
                <a:srgbClr val="EA002C"/>
              </a:solidFill>
              <a:prstDash val="soli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88" name="직선 연결선 87"/>
            <p:cNvCxnSpPr/>
            <p:nvPr/>
          </p:nvCxnSpPr>
          <p:spPr>
            <a:xfrm rot="10800000">
              <a:off x="3224808" y="5445224"/>
              <a:ext cx="1296144" cy="1588"/>
            </a:xfrm>
            <a:prstGeom prst="line">
              <a:avLst/>
            </a:prstGeom>
            <a:ln w="19050">
              <a:solidFill>
                <a:srgbClr val="EA002C"/>
              </a:solidFill>
              <a:prstDash val="soli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0" name="직선 화살표 연결선 89"/>
            <p:cNvCxnSpPr/>
            <p:nvPr/>
          </p:nvCxnSpPr>
          <p:spPr>
            <a:xfrm rot="5400000" flipH="1" flipV="1">
              <a:off x="1784648" y="4005064"/>
              <a:ext cx="2880320" cy="1588"/>
            </a:xfrm>
            <a:prstGeom prst="straightConnector1">
              <a:avLst/>
            </a:prstGeom>
            <a:ln w="19050">
              <a:solidFill>
                <a:srgbClr val="EA002C"/>
              </a:solidFill>
              <a:prstDash val="solid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98" name="그룹 97"/>
          <p:cNvGrpSpPr/>
          <p:nvPr/>
        </p:nvGrpSpPr>
        <p:grpSpPr>
          <a:xfrm>
            <a:off x="2359918" y="2565698"/>
            <a:ext cx="2161034" cy="4105250"/>
            <a:chOff x="2359918" y="2565698"/>
            <a:chExt cx="2161034" cy="4105250"/>
          </a:xfrm>
        </p:grpSpPr>
        <p:cxnSp>
          <p:nvCxnSpPr>
            <p:cNvPr id="93" name="직선 연결선 92"/>
            <p:cNvCxnSpPr/>
            <p:nvPr/>
          </p:nvCxnSpPr>
          <p:spPr>
            <a:xfrm rot="5400000">
              <a:off x="3692066" y="5841268"/>
              <a:ext cx="1656978" cy="794"/>
            </a:xfrm>
            <a:prstGeom prst="line">
              <a:avLst/>
            </a:prstGeom>
            <a:ln w="19050">
              <a:solidFill>
                <a:srgbClr val="EA002C"/>
              </a:solidFill>
              <a:prstDash val="soli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5" name="직선 연결선 94"/>
            <p:cNvCxnSpPr/>
            <p:nvPr/>
          </p:nvCxnSpPr>
          <p:spPr>
            <a:xfrm rot="10800000">
              <a:off x="2360712" y="6669360"/>
              <a:ext cx="2160240" cy="1588"/>
            </a:xfrm>
            <a:prstGeom prst="line">
              <a:avLst/>
            </a:prstGeom>
            <a:ln w="19050">
              <a:solidFill>
                <a:srgbClr val="EA002C"/>
              </a:solidFill>
              <a:prstDash val="soli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97" name="직선 화살표 연결선 96"/>
            <p:cNvCxnSpPr/>
            <p:nvPr/>
          </p:nvCxnSpPr>
          <p:spPr>
            <a:xfrm rot="5400000" flipH="1" flipV="1">
              <a:off x="308484" y="4617132"/>
              <a:ext cx="4104456" cy="1588"/>
            </a:xfrm>
            <a:prstGeom prst="straightConnector1">
              <a:avLst/>
            </a:prstGeom>
            <a:ln w="19050">
              <a:solidFill>
                <a:srgbClr val="EA002C"/>
              </a:solidFill>
              <a:prstDash val="solid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05" name="그룹 104"/>
          <p:cNvGrpSpPr/>
          <p:nvPr/>
        </p:nvGrpSpPr>
        <p:grpSpPr>
          <a:xfrm>
            <a:off x="3224014" y="2565698"/>
            <a:ext cx="1440954" cy="3601194"/>
            <a:chOff x="3224014" y="2565698"/>
            <a:chExt cx="1440954" cy="3601194"/>
          </a:xfrm>
        </p:grpSpPr>
        <p:cxnSp>
          <p:nvCxnSpPr>
            <p:cNvPr id="100" name="직선 연결선 99"/>
            <p:cNvCxnSpPr/>
            <p:nvPr/>
          </p:nvCxnSpPr>
          <p:spPr>
            <a:xfrm rot="5400000">
              <a:off x="4052106" y="5553236"/>
              <a:ext cx="1224930" cy="794"/>
            </a:xfrm>
            <a:prstGeom prst="line">
              <a:avLst/>
            </a:prstGeom>
            <a:ln w="19050">
              <a:solidFill>
                <a:srgbClr val="EA002C"/>
              </a:solidFill>
              <a:prstDash val="soli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2" name="직선 연결선 101"/>
            <p:cNvCxnSpPr/>
            <p:nvPr/>
          </p:nvCxnSpPr>
          <p:spPr>
            <a:xfrm rot="10800000">
              <a:off x="3224808" y="6165304"/>
              <a:ext cx="1440160" cy="1588"/>
            </a:xfrm>
            <a:prstGeom prst="line">
              <a:avLst/>
            </a:prstGeom>
            <a:ln w="19050">
              <a:solidFill>
                <a:srgbClr val="EA002C"/>
              </a:solidFill>
              <a:prstDash val="soli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04" name="직선 화살표 연결선 103"/>
            <p:cNvCxnSpPr/>
            <p:nvPr/>
          </p:nvCxnSpPr>
          <p:spPr>
            <a:xfrm rot="5400000" flipH="1" flipV="1">
              <a:off x="1424608" y="4365104"/>
              <a:ext cx="3600400" cy="1588"/>
            </a:xfrm>
            <a:prstGeom prst="straightConnector1">
              <a:avLst/>
            </a:prstGeom>
            <a:ln w="19050">
              <a:solidFill>
                <a:srgbClr val="EA002C"/>
              </a:solidFill>
              <a:prstDash val="solid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15" name="그룹 114"/>
          <p:cNvGrpSpPr/>
          <p:nvPr/>
        </p:nvGrpSpPr>
        <p:grpSpPr>
          <a:xfrm>
            <a:off x="5888310" y="2565698"/>
            <a:ext cx="721668" cy="2881114"/>
            <a:chOff x="5888310" y="2565698"/>
            <a:chExt cx="721668" cy="2881114"/>
          </a:xfrm>
        </p:grpSpPr>
        <p:cxnSp>
          <p:nvCxnSpPr>
            <p:cNvPr id="110" name="직선 연결선 109"/>
            <p:cNvCxnSpPr/>
            <p:nvPr/>
          </p:nvCxnSpPr>
          <p:spPr>
            <a:xfrm rot="5400000">
              <a:off x="5493060" y="5049180"/>
              <a:ext cx="792088" cy="1588"/>
            </a:xfrm>
            <a:prstGeom prst="line">
              <a:avLst/>
            </a:prstGeom>
            <a:ln w="19050">
              <a:solidFill>
                <a:srgbClr val="EA002C"/>
              </a:solidFill>
              <a:prstDash val="soli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2" name="직선 연결선 111"/>
            <p:cNvCxnSpPr/>
            <p:nvPr/>
          </p:nvCxnSpPr>
          <p:spPr>
            <a:xfrm>
              <a:off x="5889104" y="5445224"/>
              <a:ext cx="720080" cy="1588"/>
            </a:xfrm>
            <a:prstGeom prst="line">
              <a:avLst/>
            </a:prstGeom>
            <a:ln w="19050">
              <a:solidFill>
                <a:srgbClr val="EA002C"/>
              </a:solidFill>
              <a:prstDash val="soli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14" name="직선 화살표 연결선 113"/>
            <p:cNvCxnSpPr/>
            <p:nvPr/>
          </p:nvCxnSpPr>
          <p:spPr>
            <a:xfrm rot="5400000" flipH="1" flipV="1">
              <a:off x="5169024" y="4005064"/>
              <a:ext cx="2880320" cy="1588"/>
            </a:xfrm>
            <a:prstGeom prst="straightConnector1">
              <a:avLst/>
            </a:prstGeom>
            <a:ln w="19050">
              <a:solidFill>
                <a:srgbClr val="EA002C"/>
              </a:solidFill>
              <a:prstDash val="solid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cxnSp>
        <p:nvCxnSpPr>
          <p:cNvPr id="119" name="직선 화살표 연결선 118"/>
          <p:cNvCxnSpPr/>
          <p:nvPr/>
        </p:nvCxnSpPr>
        <p:spPr>
          <a:xfrm rot="10800000">
            <a:off x="3584848" y="2276872"/>
            <a:ext cx="432048" cy="1588"/>
          </a:xfrm>
          <a:prstGeom prst="straightConnector1">
            <a:avLst/>
          </a:prstGeom>
          <a:ln w="19050">
            <a:solidFill>
              <a:srgbClr val="EA002C"/>
            </a:solidFill>
            <a:prstDash val="solid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26" name="그룹 125"/>
          <p:cNvGrpSpPr/>
          <p:nvPr/>
        </p:nvGrpSpPr>
        <p:grpSpPr>
          <a:xfrm>
            <a:off x="2360712" y="2565698"/>
            <a:ext cx="2233042" cy="432842"/>
            <a:chOff x="3368030" y="2565698"/>
            <a:chExt cx="1225724" cy="432842"/>
          </a:xfrm>
        </p:grpSpPr>
        <p:cxnSp>
          <p:nvCxnSpPr>
            <p:cNvPr id="121" name="직선 연결선 120"/>
            <p:cNvCxnSpPr/>
            <p:nvPr/>
          </p:nvCxnSpPr>
          <p:spPr>
            <a:xfrm rot="5400000">
              <a:off x="4376936" y="2780928"/>
              <a:ext cx="432048" cy="1588"/>
            </a:xfrm>
            <a:prstGeom prst="line">
              <a:avLst/>
            </a:prstGeom>
            <a:ln w="19050">
              <a:solidFill>
                <a:srgbClr val="EA002C"/>
              </a:solidFill>
              <a:prstDash val="soli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3" name="직선 연결선 122"/>
            <p:cNvCxnSpPr/>
            <p:nvPr/>
          </p:nvCxnSpPr>
          <p:spPr>
            <a:xfrm rot="10800000">
              <a:off x="3368824" y="2996952"/>
              <a:ext cx="1224136" cy="1588"/>
            </a:xfrm>
            <a:prstGeom prst="line">
              <a:avLst/>
            </a:prstGeom>
            <a:ln w="19050">
              <a:solidFill>
                <a:srgbClr val="EA002C"/>
              </a:solidFill>
              <a:prstDash val="soli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25" name="직선 화살표 연결선 124"/>
            <p:cNvCxnSpPr/>
            <p:nvPr/>
          </p:nvCxnSpPr>
          <p:spPr>
            <a:xfrm rot="5400000" flipH="1" flipV="1">
              <a:off x="3152800" y="2780928"/>
              <a:ext cx="432048" cy="1588"/>
            </a:xfrm>
            <a:prstGeom prst="straightConnector1">
              <a:avLst/>
            </a:prstGeom>
            <a:ln w="19050">
              <a:solidFill>
                <a:srgbClr val="EA002C"/>
              </a:solidFill>
              <a:prstDash val="solid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33" name="그룹 132"/>
          <p:cNvGrpSpPr/>
          <p:nvPr/>
        </p:nvGrpSpPr>
        <p:grpSpPr>
          <a:xfrm>
            <a:off x="3368030" y="2565698"/>
            <a:ext cx="1153716" cy="1224930"/>
            <a:chOff x="3368030" y="2565698"/>
            <a:chExt cx="1153716" cy="1224930"/>
          </a:xfrm>
        </p:grpSpPr>
        <p:cxnSp>
          <p:nvCxnSpPr>
            <p:cNvPr id="128" name="직선 연결선 127"/>
            <p:cNvCxnSpPr/>
            <p:nvPr/>
          </p:nvCxnSpPr>
          <p:spPr>
            <a:xfrm rot="5400000">
              <a:off x="4304928" y="3573016"/>
              <a:ext cx="432048" cy="1588"/>
            </a:xfrm>
            <a:prstGeom prst="line">
              <a:avLst/>
            </a:prstGeom>
            <a:ln w="19050">
              <a:solidFill>
                <a:srgbClr val="EA002C"/>
              </a:solidFill>
              <a:prstDash val="soli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0" name="직선 연결선 129"/>
            <p:cNvCxnSpPr/>
            <p:nvPr/>
          </p:nvCxnSpPr>
          <p:spPr>
            <a:xfrm rot="10800000">
              <a:off x="3368824" y="3789040"/>
              <a:ext cx="1152128" cy="1588"/>
            </a:xfrm>
            <a:prstGeom prst="line">
              <a:avLst/>
            </a:prstGeom>
            <a:ln w="19050">
              <a:solidFill>
                <a:srgbClr val="EA002C"/>
              </a:solidFill>
              <a:prstDash val="soli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2" name="직선 화살표 연결선 131"/>
            <p:cNvCxnSpPr/>
            <p:nvPr/>
          </p:nvCxnSpPr>
          <p:spPr>
            <a:xfrm rot="5400000" flipH="1" flipV="1">
              <a:off x="2756756" y="3176972"/>
              <a:ext cx="1224136" cy="1588"/>
            </a:xfrm>
            <a:prstGeom prst="straightConnector1">
              <a:avLst/>
            </a:prstGeom>
            <a:ln w="19050">
              <a:solidFill>
                <a:srgbClr val="EA002C"/>
              </a:solidFill>
              <a:prstDash val="solid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41" name="그룹 140"/>
          <p:cNvGrpSpPr/>
          <p:nvPr/>
        </p:nvGrpSpPr>
        <p:grpSpPr>
          <a:xfrm>
            <a:off x="5888310" y="2565698"/>
            <a:ext cx="1657772" cy="4105250"/>
            <a:chOff x="5888310" y="2565698"/>
            <a:chExt cx="1657772" cy="4105250"/>
          </a:xfrm>
        </p:grpSpPr>
        <p:cxnSp>
          <p:nvCxnSpPr>
            <p:cNvPr id="136" name="직선 연결선 135"/>
            <p:cNvCxnSpPr/>
            <p:nvPr/>
          </p:nvCxnSpPr>
          <p:spPr>
            <a:xfrm rot="5400000">
              <a:off x="5421052" y="6201308"/>
              <a:ext cx="936104" cy="1588"/>
            </a:xfrm>
            <a:prstGeom prst="line">
              <a:avLst/>
            </a:prstGeom>
            <a:ln w="19050">
              <a:solidFill>
                <a:srgbClr val="EA002C"/>
              </a:solidFill>
              <a:prstDash val="soli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38" name="직선 연결선 137"/>
            <p:cNvCxnSpPr/>
            <p:nvPr/>
          </p:nvCxnSpPr>
          <p:spPr>
            <a:xfrm>
              <a:off x="5889104" y="6669360"/>
              <a:ext cx="1656184" cy="1588"/>
            </a:xfrm>
            <a:prstGeom prst="line">
              <a:avLst/>
            </a:prstGeom>
            <a:ln w="19050">
              <a:solidFill>
                <a:srgbClr val="EA002C"/>
              </a:solidFill>
              <a:prstDash val="soli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0" name="직선 화살표 연결선 139"/>
            <p:cNvCxnSpPr/>
            <p:nvPr/>
          </p:nvCxnSpPr>
          <p:spPr>
            <a:xfrm rot="5400000" flipH="1" flipV="1">
              <a:off x="5493060" y="4617132"/>
              <a:ext cx="4104456" cy="1588"/>
            </a:xfrm>
            <a:prstGeom prst="straightConnector1">
              <a:avLst/>
            </a:prstGeom>
            <a:ln w="19050">
              <a:solidFill>
                <a:srgbClr val="EA002C"/>
              </a:solidFill>
              <a:prstDash val="solid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148" name="그룹 147"/>
          <p:cNvGrpSpPr/>
          <p:nvPr/>
        </p:nvGrpSpPr>
        <p:grpSpPr>
          <a:xfrm>
            <a:off x="5959524" y="2565698"/>
            <a:ext cx="650454" cy="3601194"/>
            <a:chOff x="5959524" y="2565698"/>
            <a:chExt cx="650454" cy="3601194"/>
          </a:xfrm>
        </p:grpSpPr>
        <p:cxnSp>
          <p:nvCxnSpPr>
            <p:cNvPr id="143" name="직선 연결선 142"/>
            <p:cNvCxnSpPr/>
            <p:nvPr/>
          </p:nvCxnSpPr>
          <p:spPr>
            <a:xfrm rot="5400000">
              <a:off x="5744294" y="5949280"/>
              <a:ext cx="432048" cy="1588"/>
            </a:xfrm>
            <a:prstGeom prst="line">
              <a:avLst/>
            </a:prstGeom>
            <a:ln w="19050">
              <a:solidFill>
                <a:srgbClr val="EA002C"/>
              </a:solidFill>
              <a:prstDash val="soli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5" name="직선 연결선 144"/>
            <p:cNvCxnSpPr/>
            <p:nvPr/>
          </p:nvCxnSpPr>
          <p:spPr>
            <a:xfrm>
              <a:off x="5961112" y="6165304"/>
              <a:ext cx="648072" cy="1588"/>
            </a:xfrm>
            <a:prstGeom prst="line">
              <a:avLst/>
            </a:prstGeom>
            <a:ln w="19050">
              <a:solidFill>
                <a:srgbClr val="EA002C"/>
              </a:solidFill>
              <a:prstDash val="solid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147" name="직선 화살표 연결선 146"/>
            <p:cNvCxnSpPr/>
            <p:nvPr/>
          </p:nvCxnSpPr>
          <p:spPr>
            <a:xfrm rot="5400000" flipH="1" flipV="1">
              <a:off x="4808984" y="4365104"/>
              <a:ext cx="3600400" cy="1588"/>
            </a:xfrm>
            <a:prstGeom prst="straightConnector1">
              <a:avLst/>
            </a:prstGeom>
            <a:ln w="19050">
              <a:solidFill>
                <a:srgbClr val="EA002C"/>
              </a:solidFill>
              <a:prstDash val="solid"/>
              <a:tailEnd type="arrow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9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5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Conventional Scheduling Algorithms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b="1" dirty="0" smtClean="0">
                <a:solidFill>
                  <a:srgbClr val="00B0F0"/>
                </a:solidFill>
              </a:rPr>
              <a:t>Delayed write drain</a:t>
            </a:r>
            <a:r>
              <a:rPr lang="en-US" altLang="ko-KR" dirty="0" smtClean="0"/>
              <a:t>[13] and </a:t>
            </a:r>
            <a:r>
              <a:rPr lang="en-US" altLang="ko-KR" b="1" dirty="0" smtClean="0">
                <a:solidFill>
                  <a:srgbClr val="00B0F0"/>
                </a:solidFill>
              </a:rPr>
              <a:t>delayed close policy</a:t>
            </a:r>
            <a:r>
              <a:rPr lang="en-US" altLang="ko-KR" dirty="0" smtClean="0"/>
              <a:t>[17] are combined to increase performance and utilize row buffer locality</a:t>
            </a:r>
          </a:p>
          <a:p>
            <a:endParaRPr lang="en-US" altLang="ko-KR" sz="1000" dirty="0" smtClean="0"/>
          </a:p>
          <a:p>
            <a:r>
              <a:rPr lang="en-US" altLang="ko-KR" dirty="0" smtClean="0"/>
              <a:t>Delayed write drain is applied adaptively based on historical request density</a:t>
            </a:r>
          </a:p>
          <a:p>
            <a:endParaRPr lang="en-US" altLang="ko-KR" sz="1000" dirty="0" smtClean="0"/>
          </a:p>
          <a:p>
            <a:r>
              <a:rPr lang="en-US" altLang="ko-KR" dirty="0" smtClean="0"/>
              <a:t>Per-bank delayed close policy is adaptively applied considering history counter</a:t>
            </a:r>
          </a:p>
          <a:p>
            <a:pPr lvl="1"/>
            <a:r>
              <a:rPr lang="en-US" altLang="ko-KR" dirty="0" smtClean="0"/>
              <a:t>Read history counter is incremented when the read command is issued, and decremented when the active command is issued</a:t>
            </a:r>
          </a:p>
          <a:p>
            <a:pPr lvl="1"/>
            <a:r>
              <a:rPr lang="en-US" altLang="ko-KR" dirty="0" smtClean="0"/>
              <a:t>Write history counter operates in the same manner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FF0000"/>
          </a:solidFill>
        </a:ln>
      </a:spPr>
      <a:bodyPr rtlCol="0" anchor="ctr"/>
      <a:lstStyle>
        <a:defPPr algn="ctr">
          <a:defRPr sz="1600" b="1" dirty="0" smtClean="0">
            <a:solidFill>
              <a:srgbClr val="FF0000"/>
            </a:solidFill>
            <a:latin typeface="Calibri" pitchFamily="34" charset="0"/>
            <a:cs typeface="Calibri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EA002C"/>
          </a:solidFill>
        </a:ln>
      </a:spPr>
      <a:bodyPr/>
      <a:lstStyle/>
      <a:style>
        <a:lnRef idx="2">
          <a:schemeClr val="accent2"/>
        </a:lnRef>
        <a:fillRef idx="0">
          <a:schemeClr val="accent2"/>
        </a:fillRef>
        <a:effectRef idx="1">
          <a:schemeClr val="accent2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b="1" dirty="0" err="1" smtClean="0">
            <a:solidFill>
              <a:srgbClr val="FF0000"/>
            </a:solidFill>
            <a:latin typeface="Calibri" pitchFamily="34" charset="0"/>
            <a:cs typeface="Calibri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10047</TotalTime>
  <Words>1685</Words>
  <Application>Microsoft Office PowerPoint</Application>
  <PresentationFormat>A4 용지(210x297mm)</PresentationFormat>
  <Paragraphs>350</Paragraphs>
  <Slides>21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2" baseType="lpstr">
      <vt:lpstr>Office 테마</vt:lpstr>
      <vt:lpstr>The Compact Memory Scheduling Maximizing Row Buffer Locality</vt:lpstr>
      <vt:lpstr>Introduction</vt:lpstr>
      <vt:lpstr>EX1 :: Conventional Drain Policy</vt:lpstr>
      <vt:lpstr>EX1 :: Proposed Drain Policy</vt:lpstr>
      <vt:lpstr>EX2 :: Conventional Drain Policy</vt:lpstr>
      <vt:lpstr>EX2 :: Proposed Drain Policy</vt:lpstr>
      <vt:lpstr>Key Idea</vt:lpstr>
      <vt:lpstr>Flow Chart</vt:lpstr>
      <vt:lpstr>Conventional Scheduling Algorithms</vt:lpstr>
      <vt:lpstr>Total Execution Time</vt:lpstr>
      <vt:lpstr>Row Hit Rate of Write Requests</vt:lpstr>
      <vt:lpstr>Row Hit Rate of Read Requests</vt:lpstr>
      <vt:lpstr>Row Hit Rate of Write Requests</vt:lpstr>
      <vt:lpstr>High Watermark Residence Time  / Read-Write Switching Frequency</vt:lpstr>
      <vt:lpstr>Hardware Overhead</vt:lpstr>
      <vt:lpstr>Comparison of Key Metrics</vt:lpstr>
      <vt:lpstr>Conclusion</vt:lpstr>
      <vt:lpstr>Q &amp; A</vt:lpstr>
      <vt:lpstr>References</vt:lpstr>
      <vt:lpstr>References</vt:lpstr>
      <vt:lpstr>1-Rank Configuration</vt:lpstr>
    </vt:vector>
  </TitlesOfParts>
  <Company>R&amp;D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Microsoft Corporation</dc:creator>
  <cp:lastModifiedBy>Hynix_user</cp:lastModifiedBy>
  <cp:revision>486</cp:revision>
  <dcterms:created xsi:type="dcterms:W3CDTF">2006-10-05T04:04:58Z</dcterms:created>
  <dcterms:modified xsi:type="dcterms:W3CDTF">2012-06-07T13:51:10Z</dcterms:modified>
</cp:coreProperties>
</file>