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343" r:id="rId3"/>
    <p:sldId id="328" r:id="rId4"/>
    <p:sldId id="344" r:id="rId5"/>
    <p:sldId id="351" r:id="rId6"/>
    <p:sldId id="350" r:id="rId7"/>
    <p:sldId id="349" r:id="rId8"/>
    <p:sldId id="348" r:id="rId9"/>
    <p:sldId id="347" r:id="rId10"/>
    <p:sldId id="346" r:id="rId11"/>
    <p:sldId id="345" r:id="rId12"/>
    <p:sldId id="353" r:id="rId13"/>
    <p:sldId id="354" r:id="rId14"/>
    <p:sldId id="329" r:id="rId15"/>
    <p:sldId id="352" r:id="rId16"/>
    <p:sldId id="332" r:id="rId17"/>
    <p:sldId id="331" r:id="rId18"/>
  </p:sldIdLst>
  <p:sldSz cx="9144000" cy="6858000" type="screen4x3"/>
  <p:notesSz cx="6845300" cy="93964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DD2380"/>
    <a:srgbClr val="800000"/>
    <a:srgbClr val="990000"/>
    <a:srgbClr val="FFFF00"/>
    <a:srgbClr val="66CCFF"/>
    <a:srgbClr val="0099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/>
  </p:normalViewPr>
  <p:slideViewPr>
    <p:cSldViewPr>
      <p:cViewPr varScale="1">
        <p:scale>
          <a:sx n="77" d="100"/>
          <a:sy n="77" d="100"/>
        </p:scale>
        <p:origin x="-96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29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529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0"/>
            <a:ext cx="2967037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529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26513"/>
            <a:ext cx="29670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529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8926513"/>
            <a:ext cx="2967037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E5AF776-1DE9-44A1-8FE3-5314F37C1C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5655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0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78263" y="0"/>
            <a:ext cx="2967037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73150" y="704850"/>
            <a:ext cx="4699000" cy="3524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0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813" y="4464050"/>
            <a:ext cx="5019675" cy="422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20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26513"/>
            <a:ext cx="2967038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0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8263" y="8926513"/>
            <a:ext cx="2967037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861EEEA-5279-400C-A27B-06C508B1F2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6908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B9D418-DE47-4FB9-895F-83DB77341063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4207DE-1419-4BA0-BB98-62A270A48B3E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4207DE-1419-4BA0-BB98-62A270A48B3E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4207DE-1419-4BA0-BB98-62A270A48B3E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4207DE-1419-4BA0-BB98-62A270A48B3E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4207DE-1419-4BA0-BB98-62A270A48B3E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4207DE-1419-4BA0-BB98-62A270A48B3E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4207DE-1419-4BA0-BB98-62A270A48B3E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4207DE-1419-4BA0-BB98-62A270A48B3E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B9D418-DE47-4FB9-895F-83DB77341063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4207DE-1419-4BA0-BB98-62A270A48B3E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4207DE-1419-4BA0-BB98-62A270A48B3E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4207DE-1419-4BA0-BB98-62A270A48B3E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4207DE-1419-4BA0-BB98-62A270A48B3E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4207DE-1419-4BA0-BB98-62A270A48B3E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4207DE-1419-4BA0-BB98-62A270A48B3E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4207DE-1419-4BA0-BB98-62A270A48B3E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0B24E2-E366-4303-9374-97D1205B65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622B4-BE0E-4006-AD4F-E984688557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7EE5B-2849-4464-9F64-B51A015197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4407D4-8C15-42F0-9BF4-CCAE832114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0F182-A278-4F7F-8BAC-FC3C61761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728614-1059-4152-AF28-8F7DAD3356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D3C7E5-5B36-4073-B556-971D65EE21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F3647F-81CE-4460-9F7D-F0EC8705DF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B66C47-698A-4E61-9D4D-C46935DE0F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54C34F-4F8C-42D9-96D5-2334469E8A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3D4B7D-F81B-4D2E-97E3-EC09DA61C5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University of Utah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2A554A3F-D4A8-4955-A899-E2350E725C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7FC060-20DF-4ABD-BD8D-F7A9BF8DC512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2051" name="Text Box 2"/>
          <p:cNvSpPr txBox="1">
            <a:spLocks noChangeArrowheads="1"/>
          </p:cNvSpPr>
          <p:nvPr/>
        </p:nvSpPr>
        <p:spPr bwMode="auto">
          <a:xfrm>
            <a:off x="306701" y="805190"/>
            <a:ext cx="8335935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C0000"/>
                </a:solidFill>
              </a:rPr>
              <a:t>JILP Workshop on Architecture Competitions</a:t>
            </a:r>
            <a:endParaRPr lang="en-US" sz="2800" b="1" dirty="0"/>
          </a:p>
          <a:p>
            <a:pPr algn="ctr"/>
            <a:r>
              <a:rPr lang="en-US" sz="2800" b="1" dirty="0" smtClean="0">
                <a:solidFill>
                  <a:srgbClr val="C00000"/>
                </a:solidFill>
              </a:rPr>
              <a:t>JWAC-3</a:t>
            </a:r>
          </a:p>
          <a:p>
            <a:pPr algn="ctr"/>
            <a:endParaRPr lang="en-US" sz="2800" b="1" dirty="0" smtClean="0"/>
          </a:p>
          <a:p>
            <a:pPr algn="ctr"/>
            <a:r>
              <a:rPr lang="en-US" sz="3200" b="1" dirty="0" smtClean="0"/>
              <a:t>Memory Scheduling Championship (MSC)</a:t>
            </a:r>
          </a:p>
          <a:p>
            <a:pPr algn="ctr"/>
            <a:r>
              <a:rPr lang="en-US" sz="2400" b="1" dirty="0" smtClean="0"/>
              <a:t>9</a:t>
            </a:r>
            <a:r>
              <a:rPr lang="en-US" sz="2400" b="1" baseline="30000" dirty="0" smtClean="0"/>
              <a:t>th</a:t>
            </a:r>
            <a:r>
              <a:rPr lang="en-US" sz="2400" b="1" dirty="0" smtClean="0"/>
              <a:t> June 2012</a:t>
            </a:r>
          </a:p>
        </p:txBody>
      </p:sp>
      <p:sp>
        <p:nvSpPr>
          <p:cNvPr id="2052" name="Line 3"/>
          <p:cNvSpPr>
            <a:spLocks noChangeShapeType="1"/>
          </p:cNvSpPr>
          <p:nvPr/>
        </p:nvSpPr>
        <p:spPr bwMode="auto">
          <a:xfrm>
            <a:off x="1320800" y="3200400"/>
            <a:ext cx="6324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3" name="Text Box 4"/>
          <p:cNvSpPr txBox="1">
            <a:spLocks noChangeArrowheads="1"/>
          </p:cNvSpPr>
          <p:nvPr/>
        </p:nvSpPr>
        <p:spPr bwMode="auto">
          <a:xfrm>
            <a:off x="3733800" y="4038600"/>
            <a:ext cx="4700326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rgbClr val="CC0000"/>
              </a:buClr>
            </a:pPr>
            <a:r>
              <a:rPr lang="en-US" sz="2400" dirty="0" smtClean="0"/>
              <a:t>Organizers:</a:t>
            </a:r>
          </a:p>
          <a:p>
            <a:pPr>
              <a:buClr>
                <a:srgbClr val="CC0000"/>
              </a:buClr>
            </a:pPr>
            <a:endParaRPr lang="en-US" sz="2400" dirty="0" smtClean="0"/>
          </a:p>
          <a:p>
            <a:pPr>
              <a:buClr>
                <a:srgbClr val="CC0000"/>
              </a:buClr>
            </a:pPr>
            <a:r>
              <a:rPr lang="en-US" sz="2400" b="1" dirty="0" smtClean="0"/>
              <a:t>Rajeev </a:t>
            </a:r>
            <a:r>
              <a:rPr lang="en-US" sz="2400" b="1" dirty="0" err="1" smtClean="0"/>
              <a:t>Balasubramonian</a:t>
            </a:r>
            <a:r>
              <a:rPr lang="en-US" sz="2400" b="1" dirty="0" smtClean="0"/>
              <a:t>, Utah</a:t>
            </a:r>
          </a:p>
          <a:p>
            <a:pPr>
              <a:buClr>
                <a:srgbClr val="CC0000"/>
              </a:buClr>
            </a:pPr>
            <a:r>
              <a:rPr lang="en-US" sz="2400" b="1" dirty="0" err="1" smtClean="0"/>
              <a:t>Niladrish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Chatterjee</a:t>
            </a:r>
            <a:r>
              <a:rPr lang="en-US" sz="2400" b="1" dirty="0" smtClean="0"/>
              <a:t>, Utah</a:t>
            </a:r>
          </a:p>
          <a:p>
            <a:pPr>
              <a:buClr>
                <a:srgbClr val="CC0000"/>
              </a:buClr>
            </a:pPr>
            <a:r>
              <a:rPr lang="en-US" sz="2400" b="1" dirty="0" err="1" smtClean="0"/>
              <a:t>Zeshan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Chishti</a:t>
            </a:r>
            <a:r>
              <a:rPr lang="en-US" sz="2400" b="1" dirty="0" smtClean="0"/>
              <a:t>, Intel</a:t>
            </a:r>
            <a:endParaRPr lang="en-US" sz="2400" b="1" dirty="0"/>
          </a:p>
          <a:p>
            <a:pPr>
              <a:buClr>
                <a:srgbClr val="CC0000"/>
              </a:buClr>
            </a:pPr>
            <a:endParaRPr lang="en-US" sz="2400" dirty="0"/>
          </a:p>
        </p:txBody>
      </p:sp>
      <p:pic>
        <p:nvPicPr>
          <p:cNvPr id="2054" name="Picture 5" descr="logo-small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276600"/>
            <a:ext cx="3505200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360" y="5562600"/>
            <a:ext cx="1722480" cy="11145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7F3B5B-EBEA-4716-BF16-3365897228FE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26627" name="Text Box 2"/>
          <p:cNvSpPr txBox="1">
            <a:spLocks noChangeArrowheads="1"/>
          </p:cNvSpPr>
          <p:nvPr/>
        </p:nvSpPr>
        <p:spPr bwMode="auto">
          <a:xfrm>
            <a:off x="441325" y="396875"/>
            <a:ext cx="337464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CC0000"/>
                </a:solidFill>
              </a:rPr>
              <a:t>USIMM Overview</a:t>
            </a:r>
            <a:endParaRPr lang="en-US" sz="3200" dirty="0">
              <a:solidFill>
                <a:srgbClr val="CC0000"/>
              </a:solidFill>
            </a:endParaRPr>
          </a:p>
        </p:txBody>
      </p:sp>
      <p:sp>
        <p:nvSpPr>
          <p:cNvPr id="26628" name="Line 3"/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26630" name="Picture 5" descr="logo-small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011863"/>
            <a:ext cx="1127125" cy="846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Flowchart: Punched Tape 1"/>
          <p:cNvSpPr/>
          <p:nvPr/>
        </p:nvSpPr>
        <p:spPr>
          <a:xfrm rot="5652957">
            <a:off x="406753" y="2091170"/>
            <a:ext cx="2184841" cy="1456457"/>
          </a:xfrm>
          <a:prstGeom prst="flowChartPunchedTap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590800" y="1905000"/>
            <a:ext cx="4648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/>
              <a:t>25    R   </a:t>
            </a:r>
            <a:r>
              <a:rPr lang="pt-BR" sz="2000" dirty="0"/>
              <a:t>0x81a5aae8 </a:t>
            </a:r>
            <a:r>
              <a:rPr lang="pt-BR" sz="2000" dirty="0" smtClean="0"/>
              <a:t>   0x2eb6c137</a:t>
            </a:r>
            <a:endParaRPr lang="pt-BR" sz="2000" dirty="0"/>
          </a:p>
          <a:p>
            <a:pPr marL="457200" indent="-457200">
              <a:buAutoNum type="arabicPlain" startAt="3"/>
            </a:pPr>
            <a:r>
              <a:rPr lang="pt-BR" sz="2000" dirty="0" smtClean="0"/>
              <a:t> W   0x81a4ab00</a:t>
            </a:r>
          </a:p>
          <a:p>
            <a:r>
              <a:rPr lang="en-US" sz="2000" dirty="0" smtClean="0"/>
              <a:t>0      </a:t>
            </a:r>
            <a:r>
              <a:rPr lang="en-US" sz="2000" dirty="0"/>
              <a:t>R </a:t>
            </a:r>
            <a:r>
              <a:rPr lang="en-US" sz="2000" dirty="0" smtClean="0"/>
              <a:t>  0x81a5ab28    0x2eb6c137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248478" y="3980935"/>
            <a:ext cx="25013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INPUT TRACE FILE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6400800" y="3276600"/>
            <a:ext cx="1219200" cy="16002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ROB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206367" y="4834731"/>
            <a:ext cx="984633" cy="16002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MC</a:t>
            </a: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READ</a:t>
            </a: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460683" y="4834731"/>
            <a:ext cx="1025717" cy="16002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MC</a:t>
            </a: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WRITE</a:t>
            </a: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460683" y="2920663"/>
            <a:ext cx="1787717" cy="88933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267200" y="2920662"/>
            <a:ext cx="706341" cy="180373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3698683" y="2920663"/>
            <a:ext cx="370808" cy="180373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504091" y="4834731"/>
            <a:ext cx="70083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 smtClean="0"/>
              <a:t> </a:t>
            </a:r>
          </a:p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/>
              <a:t> </a:t>
            </a:r>
            <a:endParaRPr lang="en-US" sz="2400" dirty="0" smtClean="0"/>
          </a:p>
          <a:p>
            <a:pPr>
              <a:buClr>
                <a:schemeClr val="tx1"/>
              </a:buClr>
            </a:pPr>
            <a:endParaRPr lang="en-US" sz="2400" dirty="0" smtClean="0"/>
          </a:p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/>
              <a:t> </a:t>
            </a:r>
            <a:r>
              <a:rPr lang="en-US" sz="2400" dirty="0" smtClean="0"/>
              <a:t>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547567" y="4817727"/>
            <a:ext cx="70083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chemeClr val="tx1"/>
              </a:buClr>
            </a:pPr>
            <a:r>
              <a:rPr lang="en-US" sz="2400" dirty="0" smtClean="0"/>
              <a:t> </a:t>
            </a:r>
          </a:p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/>
              <a:t> </a:t>
            </a:r>
            <a:endParaRPr lang="en-US" sz="2400" dirty="0" smtClean="0"/>
          </a:p>
          <a:p>
            <a:pPr>
              <a:buClr>
                <a:schemeClr val="tx1"/>
              </a:buClr>
            </a:pPr>
            <a:endParaRPr lang="en-US" sz="2400" dirty="0" smtClean="0"/>
          </a:p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/>
              <a:t> </a:t>
            </a:r>
            <a:r>
              <a:rPr lang="en-US" sz="2400" dirty="0" smtClean="0"/>
              <a:t> </a:t>
            </a:r>
          </a:p>
        </p:txBody>
      </p:sp>
      <p:sp>
        <p:nvSpPr>
          <p:cNvPr id="18" name="Cloud 17"/>
          <p:cNvSpPr/>
          <p:nvPr/>
        </p:nvSpPr>
        <p:spPr>
          <a:xfrm>
            <a:off x="6248400" y="5105400"/>
            <a:ext cx="2800152" cy="1524000"/>
          </a:xfrm>
          <a:prstGeom prst="cloud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PRECHG</a:t>
            </a: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PWR-UP/DN</a:t>
            </a: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REFRESH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189124" y="5204062"/>
            <a:ext cx="70083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 smtClean="0"/>
              <a:t> </a:t>
            </a:r>
          </a:p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 smtClean="0"/>
              <a:t> </a:t>
            </a:r>
          </a:p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/>
              <a:t> </a:t>
            </a:r>
            <a:r>
              <a:rPr lang="en-US" sz="2400" dirty="0" smtClean="0"/>
              <a:t>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80709" y="4484928"/>
            <a:ext cx="15250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Scheduler.c</a:t>
            </a:r>
            <a:endParaRPr lang="en-US" sz="2000" dirty="0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6218484"/>
            <a:ext cx="708840" cy="458661"/>
          </a:xfrm>
          <a:prstGeom prst="rect">
            <a:avLst/>
          </a:prstGeom>
        </p:spPr>
      </p:pic>
      <p:sp>
        <p:nvSpPr>
          <p:cNvPr id="23" name="Flowchart: Punched Tape 22"/>
          <p:cNvSpPr/>
          <p:nvPr/>
        </p:nvSpPr>
        <p:spPr>
          <a:xfrm rot="5652957">
            <a:off x="961785" y="5058505"/>
            <a:ext cx="1500609" cy="1095531"/>
          </a:xfrm>
          <a:prstGeom prst="flowChartPunchedTap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354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7F3B5B-EBEA-4716-BF16-3365897228FE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26627" name="Text Box 2"/>
          <p:cNvSpPr txBox="1">
            <a:spLocks noChangeArrowheads="1"/>
          </p:cNvSpPr>
          <p:nvPr/>
        </p:nvSpPr>
        <p:spPr bwMode="auto">
          <a:xfrm>
            <a:off x="441325" y="396875"/>
            <a:ext cx="337464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CC0000"/>
                </a:solidFill>
              </a:rPr>
              <a:t>USIMM Overview</a:t>
            </a:r>
            <a:endParaRPr lang="en-US" sz="3200" dirty="0">
              <a:solidFill>
                <a:srgbClr val="CC0000"/>
              </a:solidFill>
            </a:endParaRPr>
          </a:p>
        </p:txBody>
      </p:sp>
      <p:sp>
        <p:nvSpPr>
          <p:cNvPr id="26628" name="Line 3"/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26630" name="Picture 5" descr="logo-small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011863"/>
            <a:ext cx="1127125" cy="846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Flowchart: Punched Tape 1"/>
          <p:cNvSpPr/>
          <p:nvPr/>
        </p:nvSpPr>
        <p:spPr>
          <a:xfrm rot="5652957">
            <a:off x="406753" y="2091170"/>
            <a:ext cx="2184841" cy="1456457"/>
          </a:xfrm>
          <a:prstGeom prst="flowChartPunchedTap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590800" y="1905000"/>
            <a:ext cx="4648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/>
              <a:t>25    R   </a:t>
            </a:r>
            <a:r>
              <a:rPr lang="pt-BR" sz="2000" dirty="0"/>
              <a:t>0x81a5aae8 </a:t>
            </a:r>
            <a:r>
              <a:rPr lang="pt-BR" sz="2000" dirty="0" smtClean="0"/>
              <a:t>   0x2eb6c137</a:t>
            </a:r>
            <a:endParaRPr lang="pt-BR" sz="2000" dirty="0"/>
          </a:p>
          <a:p>
            <a:pPr marL="457200" indent="-457200">
              <a:buAutoNum type="arabicPlain" startAt="3"/>
            </a:pPr>
            <a:r>
              <a:rPr lang="pt-BR" sz="2000" dirty="0" smtClean="0"/>
              <a:t> W   0x81a4ab00</a:t>
            </a:r>
          </a:p>
          <a:p>
            <a:r>
              <a:rPr lang="en-US" sz="2000" dirty="0" smtClean="0"/>
              <a:t>0      </a:t>
            </a:r>
            <a:r>
              <a:rPr lang="en-US" sz="2000" dirty="0"/>
              <a:t>R </a:t>
            </a:r>
            <a:r>
              <a:rPr lang="en-US" sz="2000" dirty="0" smtClean="0"/>
              <a:t>  0x81a5ab28    0x2eb6c137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248478" y="3980935"/>
            <a:ext cx="25013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INPUT TRACE FILE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6400800" y="3276600"/>
            <a:ext cx="1219200" cy="16002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ROB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206367" y="4834731"/>
            <a:ext cx="984633" cy="16002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MC</a:t>
            </a: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READ</a:t>
            </a: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460683" y="4834731"/>
            <a:ext cx="1025717" cy="16002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MC</a:t>
            </a: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WRITE</a:t>
            </a: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460683" y="2920663"/>
            <a:ext cx="1787717" cy="88933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267200" y="2920662"/>
            <a:ext cx="706341" cy="180373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3698683" y="2920663"/>
            <a:ext cx="370808" cy="180373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504091" y="4834731"/>
            <a:ext cx="70083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 smtClean="0"/>
              <a:t> </a:t>
            </a:r>
          </a:p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/>
              <a:t> </a:t>
            </a:r>
            <a:endParaRPr lang="en-US" sz="2400" dirty="0" smtClean="0"/>
          </a:p>
          <a:p>
            <a:pPr>
              <a:buClr>
                <a:schemeClr val="tx1"/>
              </a:buClr>
            </a:pPr>
            <a:endParaRPr lang="en-US" sz="2400" dirty="0" smtClean="0"/>
          </a:p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/>
              <a:t> </a:t>
            </a:r>
            <a:r>
              <a:rPr lang="en-US" sz="2400" dirty="0" smtClean="0"/>
              <a:t>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547567" y="4817727"/>
            <a:ext cx="70083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chemeClr val="tx1"/>
              </a:buClr>
            </a:pPr>
            <a:r>
              <a:rPr lang="en-US" sz="2400" dirty="0" smtClean="0"/>
              <a:t> </a:t>
            </a:r>
          </a:p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/>
              <a:t> </a:t>
            </a:r>
            <a:endParaRPr lang="en-US" sz="2400" dirty="0" smtClean="0"/>
          </a:p>
          <a:p>
            <a:pPr>
              <a:buClr>
                <a:schemeClr val="tx1"/>
              </a:buClr>
            </a:pPr>
            <a:endParaRPr lang="en-US" sz="2400" dirty="0" smtClean="0"/>
          </a:p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/>
              <a:t> </a:t>
            </a:r>
            <a:r>
              <a:rPr lang="en-US" sz="2400" dirty="0" smtClean="0"/>
              <a:t>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686308" y="3265071"/>
            <a:ext cx="70083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 smtClean="0"/>
              <a:t> </a:t>
            </a:r>
          </a:p>
          <a:p>
            <a:pPr>
              <a:buClr>
                <a:schemeClr val="tx1"/>
              </a:buClr>
            </a:pPr>
            <a:endParaRPr lang="en-US" sz="2400" dirty="0" smtClean="0"/>
          </a:p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 smtClean="0"/>
              <a:t> </a:t>
            </a:r>
          </a:p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/>
              <a:t> </a:t>
            </a:r>
            <a:r>
              <a:rPr lang="en-US" sz="2400" dirty="0" smtClean="0"/>
              <a:t> </a:t>
            </a:r>
          </a:p>
        </p:txBody>
      </p:sp>
      <p:sp>
        <p:nvSpPr>
          <p:cNvPr id="18" name="Cloud 17"/>
          <p:cNvSpPr/>
          <p:nvPr/>
        </p:nvSpPr>
        <p:spPr>
          <a:xfrm>
            <a:off x="6248400" y="5105400"/>
            <a:ext cx="2800152" cy="1524000"/>
          </a:xfrm>
          <a:prstGeom prst="cloud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PRECHG</a:t>
            </a: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PWR-UP/DN</a:t>
            </a: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REFRESH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189124" y="5204062"/>
            <a:ext cx="70083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 smtClean="0"/>
              <a:t> </a:t>
            </a:r>
          </a:p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 smtClean="0"/>
              <a:t> </a:t>
            </a:r>
          </a:p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/>
              <a:t> </a:t>
            </a:r>
            <a:r>
              <a:rPr lang="en-US" sz="2400" dirty="0" smtClean="0"/>
              <a:t>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80709" y="4484928"/>
            <a:ext cx="15250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Scheduler.c</a:t>
            </a:r>
            <a:endParaRPr lang="en-US" sz="2000" dirty="0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6218484"/>
            <a:ext cx="708840" cy="458661"/>
          </a:xfrm>
          <a:prstGeom prst="rect">
            <a:avLst/>
          </a:prstGeom>
        </p:spPr>
      </p:pic>
      <p:sp>
        <p:nvSpPr>
          <p:cNvPr id="27" name="Flowchart: Punched Tape 26"/>
          <p:cNvSpPr/>
          <p:nvPr/>
        </p:nvSpPr>
        <p:spPr>
          <a:xfrm rot="5652957">
            <a:off x="961785" y="5058505"/>
            <a:ext cx="1500609" cy="1095531"/>
          </a:xfrm>
          <a:prstGeom prst="flowChartPunchedTap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76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7F3B5B-EBEA-4716-BF16-3365897228FE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26627" name="Text Box 2"/>
          <p:cNvSpPr txBox="1">
            <a:spLocks noChangeArrowheads="1"/>
          </p:cNvSpPr>
          <p:nvPr/>
        </p:nvSpPr>
        <p:spPr bwMode="auto">
          <a:xfrm>
            <a:off x="441325" y="396875"/>
            <a:ext cx="337464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CC0000"/>
                </a:solidFill>
              </a:rPr>
              <a:t>USIMM Overview</a:t>
            </a:r>
            <a:endParaRPr lang="en-US" sz="3200" dirty="0">
              <a:solidFill>
                <a:srgbClr val="CC0000"/>
              </a:solidFill>
            </a:endParaRPr>
          </a:p>
        </p:txBody>
      </p:sp>
      <p:sp>
        <p:nvSpPr>
          <p:cNvPr id="26628" name="Line 3"/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26630" name="Picture 5" descr="logo-small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011863"/>
            <a:ext cx="1127125" cy="846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Flowchart: Punched Tape 1"/>
          <p:cNvSpPr/>
          <p:nvPr/>
        </p:nvSpPr>
        <p:spPr>
          <a:xfrm rot="5652957">
            <a:off x="406753" y="2091170"/>
            <a:ext cx="2184841" cy="1456457"/>
          </a:xfrm>
          <a:prstGeom prst="flowChartPunchedTap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590800" y="1905000"/>
            <a:ext cx="4648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/>
              <a:t>25    R   </a:t>
            </a:r>
            <a:r>
              <a:rPr lang="pt-BR" sz="2000" dirty="0"/>
              <a:t>0x81a5aae8 </a:t>
            </a:r>
            <a:r>
              <a:rPr lang="pt-BR" sz="2000" dirty="0" smtClean="0"/>
              <a:t>   0x2eb6c137</a:t>
            </a:r>
            <a:endParaRPr lang="pt-BR" sz="2000" dirty="0"/>
          </a:p>
          <a:p>
            <a:pPr marL="457200" indent="-457200">
              <a:buAutoNum type="arabicPlain" startAt="3"/>
            </a:pPr>
            <a:r>
              <a:rPr lang="pt-BR" sz="2000" dirty="0" smtClean="0"/>
              <a:t> W   0x81a4ab00</a:t>
            </a:r>
          </a:p>
          <a:p>
            <a:r>
              <a:rPr lang="en-US" sz="2000" dirty="0" smtClean="0"/>
              <a:t>0      </a:t>
            </a:r>
            <a:r>
              <a:rPr lang="en-US" sz="2000" dirty="0"/>
              <a:t>R </a:t>
            </a:r>
            <a:r>
              <a:rPr lang="en-US" sz="2000" dirty="0" smtClean="0"/>
              <a:t>  0x81a5ab28    0x2eb6c137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248478" y="3980935"/>
            <a:ext cx="25013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INPUT TRACE FILE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6400800" y="3276600"/>
            <a:ext cx="1219200" cy="16002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ROB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206367" y="4834731"/>
            <a:ext cx="984633" cy="16002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MC</a:t>
            </a: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READ</a:t>
            </a: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460683" y="4834731"/>
            <a:ext cx="1025717" cy="16002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MC</a:t>
            </a: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WRITE</a:t>
            </a: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460683" y="2920663"/>
            <a:ext cx="1787717" cy="88933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267200" y="2920662"/>
            <a:ext cx="706341" cy="180373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3698683" y="2920663"/>
            <a:ext cx="370808" cy="180373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504091" y="4834731"/>
            <a:ext cx="70083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 smtClean="0"/>
              <a:t> </a:t>
            </a:r>
          </a:p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/>
              <a:t> </a:t>
            </a:r>
            <a:endParaRPr lang="en-US" sz="2400" dirty="0" smtClean="0"/>
          </a:p>
          <a:p>
            <a:pPr>
              <a:buClr>
                <a:schemeClr val="tx1"/>
              </a:buClr>
            </a:pPr>
            <a:endParaRPr lang="en-US" sz="2400" dirty="0" smtClean="0"/>
          </a:p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/>
              <a:t> </a:t>
            </a:r>
            <a:r>
              <a:rPr lang="en-US" sz="2400" dirty="0" smtClean="0"/>
              <a:t>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547567" y="4817727"/>
            <a:ext cx="70083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chemeClr val="tx1"/>
              </a:buClr>
            </a:pPr>
            <a:r>
              <a:rPr lang="en-US" sz="2400" dirty="0" smtClean="0"/>
              <a:t> </a:t>
            </a:r>
          </a:p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/>
              <a:t> </a:t>
            </a:r>
            <a:endParaRPr lang="en-US" sz="2400" dirty="0" smtClean="0"/>
          </a:p>
          <a:p>
            <a:pPr>
              <a:buClr>
                <a:schemeClr val="tx1"/>
              </a:buClr>
            </a:pPr>
            <a:endParaRPr lang="en-US" sz="2400" dirty="0" smtClean="0"/>
          </a:p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/>
              <a:t> </a:t>
            </a:r>
            <a:r>
              <a:rPr lang="en-US" sz="2400" dirty="0" smtClean="0"/>
              <a:t>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686308" y="3265071"/>
            <a:ext cx="70083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 smtClean="0"/>
              <a:t> </a:t>
            </a:r>
          </a:p>
          <a:p>
            <a:pPr>
              <a:buClr>
                <a:schemeClr val="tx1"/>
              </a:buClr>
            </a:pPr>
            <a:endParaRPr lang="en-US" sz="2400" dirty="0" smtClean="0"/>
          </a:p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 smtClean="0"/>
              <a:t> </a:t>
            </a:r>
          </a:p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/>
              <a:t> </a:t>
            </a:r>
            <a:r>
              <a:rPr lang="en-US" sz="2400" dirty="0" smtClean="0"/>
              <a:t> </a:t>
            </a:r>
          </a:p>
        </p:txBody>
      </p:sp>
      <p:sp>
        <p:nvSpPr>
          <p:cNvPr id="18" name="Cloud 17"/>
          <p:cNvSpPr/>
          <p:nvPr/>
        </p:nvSpPr>
        <p:spPr>
          <a:xfrm>
            <a:off x="6248400" y="5105400"/>
            <a:ext cx="2800152" cy="1524000"/>
          </a:xfrm>
          <a:prstGeom prst="cloud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PRECHG</a:t>
            </a: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PWR-UP/DN</a:t>
            </a: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REFRESH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189124" y="5204062"/>
            <a:ext cx="70083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 smtClean="0"/>
              <a:t> </a:t>
            </a:r>
          </a:p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 smtClean="0"/>
              <a:t> </a:t>
            </a:r>
          </a:p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/>
              <a:t> </a:t>
            </a:r>
            <a:r>
              <a:rPr lang="en-US" sz="2400" dirty="0" smtClean="0"/>
              <a:t>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80709" y="4484928"/>
            <a:ext cx="15250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Scheduler.c</a:t>
            </a:r>
            <a:endParaRPr lang="en-US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4460683" y="6457890"/>
            <a:ext cx="11432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accent2"/>
                </a:solidFill>
              </a:rPr>
              <a:t>DRAIN</a:t>
            </a:r>
            <a:endParaRPr lang="en-US" sz="2400" dirty="0">
              <a:solidFill>
                <a:schemeClr val="accent2"/>
              </a:solidFill>
            </a:endParaRPr>
          </a:p>
        </p:txBody>
      </p:sp>
      <p:cxnSp>
        <p:nvCxnSpPr>
          <p:cNvPr id="27" name="Straight Arrow Connector 26"/>
          <p:cNvCxnSpPr>
            <a:endCxn id="12" idx="2"/>
          </p:cNvCxnSpPr>
          <p:nvPr/>
        </p:nvCxnSpPr>
        <p:spPr>
          <a:xfrm>
            <a:off x="4973541" y="5054263"/>
            <a:ext cx="1" cy="1380668"/>
          </a:xfrm>
          <a:prstGeom prst="straightConnector1">
            <a:avLst/>
          </a:prstGeom>
          <a:ln w="101600">
            <a:solidFill>
              <a:schemeClr val="accent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Picture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6218484"/>
            <a:ext cx="708840" cy="458661"/>
          </a:xfrm>
          <a:prstGeom prst="rect">
            <a:avLst/>
          </a:prstGeom>
        </p:spPr>
      </p:pic>
      <p:sp>
        <p:nvSpPr>
          <p:cNvPr id="29" name="Flowchart: Punched Tape 28"/>
          <p:cNvSpPr/>
          <p:nvPr/>
        </p:nvSpPr>
        <p:spPr>
          <a:xfrm rot="5652957">
            <a:off x="961785" y="5058505"/>
            <a:ext cx="1500609" cy="1095531"/>
          </a:xfrm>
          <a:prstGeom prst="flowChartPunchedTap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111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7F3B5B-EBEA-4716-BF16-3365897228FE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26627" name="Text Box 2"/>
          <p:cNvSpPr txBox="1">
            <a:spLocks noChangeArrowheads="1"/>
          </p:cNvSpPr>
          <p:nvPr/>
        </p:nvSpPr>
        <p:spPr bwMode="auto">
          <a:xfrm>
            <a:off x="441325" y="396875"/>
            <a:ext cx="337464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CC0000"/>
                </a:solidFill>
              </a:rPr>
              <a:t>USIMM Overview</a:t>
            </a:r>
            <a:endParaRPr lang="en-US" sz="3200" dirty="0">
              <a:solidFill>
                <a:srgbClr val="CC0000"/>
              </a:solidFill>
            </a:endParaRPr>
          </a:p>
        </p:txBody>
      </p:sp>
      <p:sp>
        <p:nvSpPr>
          <p:cNvPr id="26628" name="Line 3"/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26630" name="Picture 5" descr="logo-small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011863"/>
            <a:ext cx="1127125" cy="846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Flowchart: Punched Tape 1"/>
          <p:cNvSpPr/>
          <p:nvPr/>
        </p:nvSpPr>
        <p:spPr>
          <a:xfrm rot="5652957">
            <a:off x="406753" y="2091170"/>
            <a:ext cx="2184841" cy="1456457"/>
          </a:xfrm>
          <a:prstGeom prst="flowChartPunchedTap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590800" y="1905000"/>
            <a:ext cx="4648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/>
              <a:t>25    R   </a:t>
            </a:r>
            <a:r>
              <a:rPr lang="pt-BR" sz="2000" dirty="0"/>
              <a:t>0x81a5aae8 </a:t>
            </a:r>
            <a:r>
              <a:rPr lang="pt-BR" sz="2000" dirty="0" smtClean="0"/>
              <a:t>   0x2eb6c137</a:t>
            </a:r>
            <a:endParaRPr lang="pt-BR" sz="2000" dirty="0"/>
          </a:p>
          <a:p>
            <a:pPr marL="457200" indent="-457200">
              <a:buAutoNum type="arabicPlain" startAt="3"/>
            </a:pPr>
            <a:r>
              <a:rPr lang="pt-BR" sz="2000" dirty="0" smtClean="0"/>
              <a:t> W   0x81a4ab00</a:t>
            </a:r>
          </a:p>
          <a:p>
            <a:r>
              <a:rPr lang="en-US" sz="2000" dirty="0" smtClean="0"/>
              <a:t>0      </a:t>
            </a:r>
            <a:r>
              <a:rPr lang="en-US" sz="2000" dirty="0"/>
              <a:t>R </a:t>
            </a:r>
            <a:r>
              <a:rPr lang="en-US" sz="2000" dirty="0" smtClean="0"/>
              <a:t>  0x81a5ab28    0x2eb6c137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248478" y="3980935"/>
            <a:ext cx="25013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INPUT TRACE FILE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6400800" y="3276600"/>
            <a:ext cx="1219200" cy="16002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ROB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206367" y="4834731"/>
            <a:ext cx="984633" cy="16002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MC</a:t>
            </a: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READ</a:t>
            </a: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460683" y="4834731"/>
            <a:ext cx="1025717" cy="16002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MC</a:t>
            </a: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WRITE</a:t>
            </a: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460683" y="2920663"/>
            <a:ext cx="1787717" cy="88933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267200" y="2920662"/>
            <a:ext cx="706341" cy="180373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3698683" y="2920663"/>
            <a:ext cx="370808" cy="180373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504091" y="4834731"/>
            <a:ext cx="70083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 smtClean="0"/>
              <a:t> </a:t>
            </a:r>
          </a:p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/>
              <a:t> </a:t>
            </a:r>
            <a:endParaRPr lang="en-US" sz="2400" dirty="0" smtClean="0"/>
          </a:p>
          <a:p>
            <a:pPr>
              <a:buClr>
                <a:schemeClr val="tx1"/>
              </a:buClr>
            </a:pPr>
            <a:endParaRPr lang="en-US" sz="2400" dirty="0" smtClean="0"/>
          </a:p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/>
              <a:t> </a:t>
            </a:r>
            <a:r>
              <a:rPr lang="en-US" sz="2400" dirty="0" smtClean="0"/>
              <a:t>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547567" y="4817727"/>
            <a:ext cx="70083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chemeClr val="tx1"/>
              </a:buClr>
            </a:pPr>
            <a:r>
              <a:rPr lang="en-US" sz="2400" dirty="0" smtClean="0"/>
              <a:t> </a:t>
            </a:r>
          </a:p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/>
              <a:t> </a:t>
            </a:r>
            <a:endParaRPr lang="en-US" sz="2400" dirty="0" smtClean="0"/>
          </a:p>
          <a:p>
            <a:pPr>
              <a:buClr>
                <a:schemeClr val="tx1"/>
              </a:buClr>
            </a:pPr>
            <a:endParaRPr lang="en-US" sz="2400" dirty="0" smtClean="0"/>
          </a:p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/>
              <a:t> </a:t>
            </a:r>
            <a:r>
              <a:rPr lang="en-US" sz="2400" dirty="0" smtClean="0"/>
              <a:t>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686308" y="3265071"/>
            <a:ext cx="70083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 smtClean="0"/>
              <a:t> </a:t>
            </a:r>
          </a:p>
          <a:p>
            <a:pPr>
              <a:buClr>
                <a:schemeClr val="tx1"/>
              </a:buClr>
            </a:pPr>
            <a:endParaRPr lang="en-US" sz="2400" dirty="0" smtClean="0"/>
          </a:p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 smtClean="0"/>
              <a:t> </a:t>
            </a:r>
          </a:p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/>
              <a:t> </a:t>
            </a:r>
            <a:r>
              <a:rPr lang="en-US" sz="2400" dirty="0" smtClean="0"/>
              <a:t> </a:t>
            </a:r>
          </a:p>
        </p:txBody>
      </p:sp>
      <p:sp>
        <p:nvSpPr>
          <p:cNvPr id="18" name="Cloud 17"/>
          <p:cNvSpPr/>
          <p:nvPr/>
        </p:nvSpPr>
        <p:spPr>
          <a:xfrm>
            <a:off x="6248400" y="5105400"/>
            <a:ext cx="2800152" cy="1524000"/>
          </a:xfrm>
          <a:prstGeom prst="cloud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PRECHG</a:t>
            </a: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PWR-UP/DN</a:t>
            </a: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REFRESH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189124" y="5204062"/>
            <a:ext cx="70083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 smtClean="0"/>
              <a:t> </a:t>
            </a:r>
          </a:p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 smtClean="0"/>
              <a:t> </a:t>
            </a:r>
          </a:p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/>
              <a:t> </a:t>
            </a:r>
            <a:r>
              <a:rPr lang="en-US" sz="2400" dirty="0" smtClean="0"/>
              <a:t>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80709" y="4484928"/>
            <a:ext cx="152503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Scheduler.c</a:t>
            </a:r>
            <a:endParaRPr lang="en-US" sz="2000" dirty="0"/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6218484"/>
            <a:ext cx="708840" cy="458661"/>
          </a:xfrm>
          <a:prstGeom prst="rect">
            <a:avLst/>
          </a:prstGeom>
        </p:spPr>
      </p:pic>
      <p:sp>
        <p:nvSpPr>
          <p:cNvPr id="30" name="Flowchart: Punched Tape 29"/>
          <p:cNvSpPr/>
          <p:nvPr/>
        </p:nvSpPr>
        <p:spPr>
          <a:xfrm rot="5652957">
            <a:off x="961785" y="5058505"/>
            <a:ext cx="1500609" cy="1095531"/>
          </a:xfrm>
          <a:prstGeom prst="flowChartPunchedTap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847868" y="5219332"/>
            <a:ext cx="1656223" cy="830997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2"/>
                </a:solidFill>
              </a:rPr>
              <a:t>FORCED</a:t>
            </a:r>
          </a:p>
          <a:p>
            <a:pPr algn="ctr"/>
            <a:r>
              <a:rPr lang="en-US" sz="2400" dirty="0" smtClean="0">
                <a:solidFill>
                  <a:schemeClr val="accent2"/>
                </a:solidFill>
              </a:rPr>
              <a:t>REFRESH</a:t>
            </a:r>
            <a:endParaRPr lang="en-US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62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7F3B5B-EBEA-4716-BF16-3365897228FE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26627" name="Text Box 2"/>
          <p:cNvSpPr txBox="1">
            <a:spLocks noChangeArrowheads="1"/>
          </p:cNvSpPr>
          <p:nvPr/>
        </p:nvSpPr>
        <p:spPr bwMode="auto">
          <a:xfrm>
            <a:off x="441325" y="396875"/>
            <a:ext cx="211365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CC0000"/>
                </a:solidFill>
              </a:rPr>
              <a:t>Workloads</a:t>
            </a:r>
            <a:endParaRPr lang="en-US" sz="3200" dirty="0">
              <a:solidFill>
                <a:srgbClr val="CC0000"/>
              </a:solidFill>
            </a:endParaRPr>
          </a:p>
        </p:txBody>
      </p:sp>
      <p:sp>
        <p:nvSpPr>
          <p:cNvPr id="26628" name="Line 3"/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26630" name="Picture 5" descr="logo-small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011863"/>
            <a:ext cx="1127125" cy="846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952963" y="1371600"/>
            <a:ext cx="7161874" cy="24314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10 programs, 10 workloads, 18 experiments (1 &amp; 4 channels)</a:t>
            </a:r>
          </a:p>
          <a:p>
            <a:endParaRPr lang="en-US" sz="1200" dirty="0" smtClean="0"/>
          </a:p>
          <a:p>
            <a:r>
              <a:rPr lang="en-US" sz="1200" dirty="0" smtClean="0"/>
              <a:t>comm2</a:t>
            </a:r>
            <a:endParaRPr lang="en-US" sz="1200" dirty="0"/>
          </a:p>
          <a:p>
            <a:r>
              <a:rPr lang="en-US" sz="1200" dirty="0"/>
              <a:t>comm1 </a:t>
            </a:r>
            <a:r>
              <a:rPr lang="en-US" sz="1200" dirty="0" err="1"/>
              <a:t>comm1</a:t>
            </a:r>
            <a:endParaRPr lang="en-US" sz="1200" dirty="0"/>
          </a:p>
          <a:p>
            <a:r>
              <a:rPr lang="en-US" sz="1200" dirty="0"/>
              <a:t>comm1 </a:t>
            </a:r>
            <a:r>
              <a:rPr lang="en-US" sz="1200" dirty="0" err="1"/>
              <a:t>comm1</a:t>
            </a:r>
            <a:r>
              <a:rPr lang="en-US" sz="1200" dirty="0"/>
              <a:t> comm2 </a:t>
            </a:r>
            <a:r>
              <a:rPr lang="en-US" sz="1200" dirty="0" err="1"/>
              <a:t>comm2</a:t>
            </a:r>
            <a:endParaRPr lang="en-US" sz="1200" dirty="0"/>
          </a:p>
          <a:p>
            <a:r>
              <a:rPr lang="en-US" sz="1200" dirty="0"/>
              <a:t>MT0-canneal MT1-canneal MT2-canneal MT3-canneal</a:t>
            </a:r>
          </a:p>
          <a:p>
            <a:r>
              <a:rPr lang="en-US" sz="1200" dirty="0"/>
              <a:t>fluid </a:t>
            </a:r>
            <a:r>
              <a:rPr lang="en-US" sz="1200" dirty="0" err="1"/>
              <a:t>swapt</a:t>
            </a:r>
            <a:r>
              <a:rPr lang="en-US" sz="1200" dirty="0"/>
              <a:t> comm2 </a:t>
            </a:r>
            <a:r>
              <a:rPr lang="en-US" sz="1200" dirty="0" err="1"/>
              <a:t>comm2</a:t>
            </a:r>
            <a:endParaRPr lang="en-US" sz="1200" dirty="0"/>
          </a:p>
          <a:p>
            <a:r>
              <a:rPr lang="en-US" sz="1200" dirty="0"/>
              <a:t>face </a:t>
            </a:r>
            <a:r>
              <a:rPr lang="en-US" sz="1200" dirty="0" err="1"/>
              <a:t>face</a:t>
            </a:r>
            <a:r>
              <a:rPr lang="en-US" sz="1200" dirty="0"/>
              <a:t> ferret </a:t>
            </a:r>
            <a:r>
              <a:rPr lang="en-US" sz="1200" dirty="0" err="1"/>
              <a:t>ferret</a:t>
            </a:r>
            <a:endParaRPr lang="en-US" sz="1200" dirty="0"/>
          </a:p>
          <a:p>
            <a:r>
              <a:rPr lang="en-US" sz="1200" dirty="0"/>
              <a:t>black </a:t>
            </a:r>
            <a:r>
              <a:rPr lang="en-US" sz="1200" dirty="0" err="1"/>
              <a:t>black</a:t>
            </a:r>
            <a:r>
              <a:rPr lang="en-US" sz="1200" dirty="0"/>
              <a:t> </a:t>
            </a:r>
            <a:r>
              <a:rPr lang="en-US" sz="1200" dirty="0" err="1"/>
              <a:t>freq</a:t>
            </a:r>
            <a:r>
              <a:rPr lang="en-US" sz="1200" dirty="0"/>
              <a:t> </a:t>
            </a:r>
            <a:r>
              <a:rPr lang="en-US" sz="1200" dirty="0" err="1"/>
              <a:t>freq</a:t>
            </a:r>
            <a:endParaRPr lang="en-US" sz="1200" dirty="0"/>
          </a:p>
          <a:p>
            <a:r>
              <a:rPr lang="en-US" sz="1200" dirty="0"/>
              <a:t>stream </a:t>
            </a:r>
            <a:r>
              <a:rPr lang="en-US" sz="1200" dirty="0" err="1"/>
              <a:t>stream</a:t>
            </a:r>
            <a:r>
              <a:rPr lang="en-US" sz="1200" dirty="0"/>
              <a:t> </a:t>
            </a:r>
            <a:r>
              <a:rPr lang="en-US" sz="1200" dirty="0" err="1"/>
              <a:t>stream</a:t>
            </a:r>
            <a:r>
              <a:rPr lang="en-US" sz="1200" dirty="0"/>
              <a:t> </a:t>
            </a:r>
            <a:r>
              <a:rPr lang="en-US" sz="1200" dirty="0" err="1"/>
              <a:t>stream</a:t>
            </a:r>
            <a:endParaRPr lang="en-US" sz="1200" dirty="0"/>
          </a:p>
          <a:p>
            <a:r>
              <a:rPr lang="en-US" sz="1200" dirty="0"/>
              <a:t>fluid </a:t>
            </a:r>
            <a:r>
              <a:rPr lang="en-US" sz="1200" dirty="0" err="1"/>
              <a:t>fluid</a:t>
            </a:r>
            <a:r>
              <a:rPr lang="en-US" sz="1200" dirty="0"/>
              <a:t> </a:t>
            </a:r>
            <a:r>
              <a:rPr lang="en-US" sz="1200" dirty="0" err="1"/>
              <a:t>swapt</a:t>
            </a:r>
            <a:r>
              <a:rPr lang="en-US" sz="1200" dirty="0"/>
              <a:t> </a:t>
            </a:r>
            <a:r>
              <a:rPr lang="en-US" sz="1200" dirty="0" err="1"/>
              <a:t>swapt</a:t>
            </a:r>
            <a:r>
              <a:rPr lang="en-US" sz="1200" dirty="0"/>
              <a:t> comm2 </a:t>
            </a:r>
            <a:r>
              <a:rPr lang="en-US" sz="1200" dirty="0" err="1"/>
              <a:t>comm2</a:t>
            </a:r>
            <a:r>
              <a:rPr lang="en-US" sz="1200" dirty="0"/>
              <a:t> ferret </a:t>
            </a:r>
            <a:r>
              <a:rPr lang="en-US" sz="1200" dirty="0" err="1"/>
              <a:t>ferret</a:t>
            </a:r>
            <a:endParaRPr lang="en-US" sz="1200" dirty="0"/>
          </a:p>
          <a:p>
            <a:r>
              <a:rPr lang="en-US" sz="1200" dirty="0"/>
              <a:t>fluid </a:t>
            </a:r>
            <a:r>
              <a:rPr lang="en-US" sz="1200" dirty="0" err="1"/>
              <a:t>fluid</a:t>
            </a:r>
            <a:r>
              <a:rPr lang="en-US" sz="1200" dirty="0"/>
              <a:t> </a:t>
            </a:r>
            <a:r>
              <a:rPr lang="en-US" sz="1200" dirty="0" err="1"/>
              <a:t>swapt</a:t>
            </a:r>
            <a:r>
              <a:rPr lang="en-US" sz="1200" dirty="0"/>
              <a:t> </a:t>
            </a:r>
            <a:r>
              <a:rPr lang="en-US" sz="1200" dirty="0" err="1"/>
              <a:t>swapt</a:t>
            </a:r>
            <a:r>
              <a:rPr lang="en-US" sz="1200" dirty="0"/>
              <a:t> comm2 </a:t>
            </a:r>
            <a:r>
              <a:rPr lang="en-US" sz="1200" dirty="0" err="1"/>
              <a:t>comm2</a:t>
            </a:r>
            <a:r>
              <a:rPr lang="en-US" sz="1200" dirty="0"/>
              <a:t> ferret </a:t>
            </a:r>
            <a:r>
              <a:rPr lang="en-US" sz="1200" dirty="0" err="1"/>
              <a:t>ferret</a:t>
            </a:r>
            <a:r>
              <a:rPr lang="en-US" sz="1200" dirty="0"/>
              <a:t> black </a:t>
            </a:r>
            <a:r>
              <a:rPr lang="en-US" sz="1200" dirty="0" err="1"/>
              <a:t>black</a:t>
            </a:r>
            <a:r>
              <a:rPr lang="en-US" sz="1200" dirty="0"/>
              <a:t> </a:t>
            </a:r>
            <a:r>
              <a:rPr lang="en-US" sz="1200" dirty="0" err="1"/>
              <a:t>freq</a:t>
            </a:r>
            <a:r>
              <a:rPr lang="en-US" sz="1200" dirty="0"/>
              <a:t> </a:t>
            </a:r>
            <a:r>
              <a:rPr lang="en-US" sz="1200" dirty="0" err="1"/>
              <a:t>freq</a:t>
            </a:r>
            <a:r>
              <a:rPr lang="en-US" sz="1200" dirty="0"/>
              <a:t> comm1 </a:t>
            </a:r>
            <a:r>
              <a:rPr lang="en-US" sz="1200" dirty="0" err="1" smtClean="0"/>
              <a:t>comm1</a:t>
            </a:r>
            <a:r>
              <a:rPr lang="en-US" sz="1200" dirty="0" smtClean="0"/>
              <a:t> </a:t>
            </a:r>
            <a:r>
              <a:rPr lang="en-US" sz="1200" dirty="0"/>
              <a:t>stream </a:t>
            </a:r>
            <a:r>
              <a:rPr lang="en-US" sz="1200" dirty="0" err="1" smtClean="0"/>
              <a:t>stream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991526" y="3955435"/>
            <a:ext cx="7161874" cy="22467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/>
              <a:t>8</a:t>
            </a:r>
            <a:r>
              <a:rPr lang="en-US" sz="2000" dirty="0" smtClean="0"/>
              <a:t> programs, 8 workloads, 14 experiments (1 &amp; 4 channels)</a:t>
            </a:r>
          </a:p>
          <a:p>
            <a:endParaRPr lang="en-US" sz="1200" dirty="0" smtClean="0"/>
          </a:p>
          <a:p>
            <a:r>
              <a:rPr lang="en-US" sz="1200" dirty="0" err="1"/>
              <a:t>tigr</a:t>
            </a:r>
            <a:r>
              <a:rPr lang="en-US" sz="1200" dirty="0"/>
              <a:t> </a:t>
            </a:r>
            <a:r>
              <a:rPr lang="en-US" sz="1200" dirty="0" err="1"/>
              <a:t>tigr</a:t>
            </a:r>
            <a:endParaRPr lang="en-US" sz="1200" dirty="0"/>
          </a:p>
          <a:p>
            <a:r>
              <a:rPr lang="en-US" sz="1200" dirty="0" err="1"/>
              <a:t>libq</a:t>
            </a:r>
            <a:r>
              <a:rPr lang="en-US" sz="1200" dirty="0"/>
              <a:t> </a:t>
            </a:r>
            <a:r>
              <a:rPr lang="en-US" sz="1200" dirty="0" err="1"/>
              <a:t>libq</a:t>
            </a:r>
            <a:endParaRPr lang="en-US" sz="1200" dirty="0"/>
          </a:p>
          <a:p>
            <a:r>
              <a:rPr lang="en-US" sz="1200" dirty="0" err="1"/>
              <a:t>libq</a:t>
            </a:r>
            <a:r>
              <a:rPr lang="en-US" sz="1200" dirty="0"/>
              <a:t> </a:t>
            </a:r>
            <a:r>
              <a:rPr lang="en-US" sz="1200" dirty="0" err="1"/>
              <a:t>libq</a:t>
            </a:r>
            <a:r>
              <a:rPr lang="en-US" sz="1200" dirty="0"/>
              <a:t> mummer </a:t>
            </a:r>
            <a:r>
              <a:rPr lang="en-US" sz="1200" dirty="0" err="1"/>
              <a:t>mummer</a:t>
            </a:r>
            <a:endParaRPr lang="en-US" sz="1200" dirty="0"/>
          </a:p>
          <a:p>
            <a:r>
              <a:rPr lang="en-US" sz="1200" dirty="0" err="1"/>
              <a:t>leslie</a:t>
            </a:r>
            <a:r>
              <a:rPr lang="en-US" sz="1200" dirty="0"/>
              <a:t> </a:t>
            </a:r>
            <a:r>
              <a:rPr lang="en-US" sz="1200" dirty="0" err="1"/>
              <a:t>leslie</a:t>
            </a:r>
            <a:r>
              <a:rPr lang="en-US" sz="1200" dirty="0"/>
              <a:t> </a:t>
            </a:r>
            <a:r>
              <a:rPr lang="en-US" sz="1200" dirty="0" err="1"/>
              <a:t>leslie</a:t>
            </a:r>
            <a:r>
              <a:rPr lang="en-US" sz="1200" dirty="0"/>
              <a:t> </a:t>
            </a:r>
            <a:r>
              <a:rPr lang="en-US" sz="1200" dirty="0" err="1"/>
              <a:t>leslie</a:t>
            </a:r>
            <a:endParaRPr lang="en-US" sz="1200" dirty="0"/>
          </a:p>
          <a:p>
            <a:r>
              <a:rPr lang="en-US" sz="1200" dirty="0"/>
              <a:t>MT0-fluid MT1-fluid MT2-fluid MT3-fluid</a:t>
            </a:r>
          </a:p>
          <a:p>
            <a:r>
              <a:rPr lang="en-US" sz="1200" dirty="0"/>
              <a:t>comm4 </a:t>
            </a:r>
            <a:r>
              <a:rPr lang="en-US" sz="1200" dirty="0" err="1"/>
              <a:t>comm4</a:t>
            </a:r>
            <a:r>
              <a:rPr lang="en-US" sz="1200" dirty="0"/>
              <a:t> comm5 </a:t>
            </a:r>
            <a:r>
              <a:rPr lang="en-US" sz="1200" dirty="0" err="1"/>
              <a:t>comm5</a:t>
            </a:r>
            <a:endParaRPr lang="en-US" sz="1200" dirty="0"/>
          </a:p>
          <a:p>
            <a:r>
              <a:rPr lang="en-US" sz="1200" dirty="0"/>
              <a:t>comm3 </a:t>
            </a:r>
            <a:r>
              <a:rPr lang="en-US" sz="1200" dirty="0" err="1"/>
              <a:t>comm3</a:t>
            </a:r>
            <a:r>
              <a:rPr lang="en-US" sz="1200" dirty="0"/>
              <a:t> </a:t>
            </a:r>
            <a:r>
              <a:rPr lang="en-US" sz="1200" dirty="0" err="1"/>
              <a:t>comm3</a:t>
            </a:r>
            <a:r>
              <a:rPr lang="en-US" sz="1200" dirty="0"/>
              <a:t> </a:t>
            </a:r>
            <a:r>
              <a:rPr lang="en-US" sz="1200" dirty="0" err="1"/>
              <a:t>comm3</a:t>
            </a:r>
            <a:r>
              <a:rPr lang="en-US" sz="1200" dirty="0"/>
              <a:t> </a:t>
            </a:r>
            <a:r>
              <a:rPr lang="en-US" sz="1200" dirty="0" err="1"/>
              <a:t>comm3</a:t>
            </a:r>
            <a:r>
              <a:rPr lang="en-US" sz="1200" dirty="0"/>
              <a:t> </a:t>
            </a:r>
            <a:r>
              <a:rPr lang="en-US" sz="1200" dirty="0" err="1"/>
              <a:t>comm3</a:t>
            </a:r>
            <a:r>
              <a:rPr lang="en-US" sz="1200" dirty="0"/>
              <a:t> </a:t>
            </a:r>
            <a:r>
              <a:rPr lang="en-US" sz="1200" dirty="0" err="1"/>
              <a:t>comm3</a:t>
            </a:r>
            <a:r>
              <a:rPr lang="en-US" sz="1200" dirty="0"/>
              <a:t> </a:t>
            </a:r>
            <a:r>
              <a:rPr lang="en-US" sz="1200" dirty="0" err="1"/>
              <a:t>comm3</a:t>
            </a:r>
            <a:endParaRPr lang="en-US" sz="1200" dirty="0"/>
          </a:p>
          <a:p>
            <a:r>
              <a:rPr lang="en-US" sz="1200" dirty="0" err="1"/>
              <a:t>libq</a:t>
            </a:r>
            <a:r>
              <a:rPr lang="en-US" sz="1200" dirty="0"/>
              <a:t> </a:t>
            </a:r>
            <a:r>
              <a:rPr lang="en-US" sz="1200" dirty="0" err="1"/>
              <a:t>libq</a:t>
            </a:r>
            <a:r>
              <a:rPr lang="en-US" sz="1200" dirty="0"/>
              <a:t> </a:t>
            </a:r>
            <a:r>
              <a:rPr lang="en-US" sz="1200" dirty="0" err="1"/>
              <a:t>libq</a:t>
            </a:r>
            <a:r>
              <a:rPr lang="en-US" sz="1200" dirty="0"/>
              <a:t> mummer </a:t>
            </a:r>
            <a:r>
              <a:rPr lang="en-US" sz="1200" dirty="0" err="1"/>
              <a:t>mummer</a:t>
            </a:r>
            <a:r>
              <a:rPr lang="en-US" sz="1200" dirty="0"/>
              <a:t> </a:t>
            </a:r>
            <a:r>
              <a:rPr lang="en-US" sz="1200" dirty="0" err="1"/>
              <a:t>mummer</a:t>
            </a:r>
            <a:r>
              <a:rPr lang="en-US" sz="1200" dirty="0"/>
              <a:t> </a:t>
            </a:r>
            <a:r>
              <a:rPr lang="en-US" sz="1200" dirty="0" err="1"/>
              <a:t>tigr</a:t>
            </a:r>
            <a:r>
              <a:rPr lang="en-US" sz="1200" dirty="0"/>
              <a:t> </a:t>
            </a:r>
            <a:r>
              <a:rPr lang="en-US" sz="1200" dirty="0" err="1"/>
              <a:t>tigr</a:t>
            </a:r>
            <a:endParaRPr lang="en-US" sz="1200" dirty="0"/>
          </a:p>
          <a:p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2004240" y="6243080"/>
            <a:ext cx="68772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Each trace runs on its own core, with a private 512KB LLC.</a:t>
            </a:r>
            <a:endParaRPr lang="en-US" sz="20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6218484"/>
            <a:ext cx="708840" cy="458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970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7F3B5B-EBEA-4716-BF16-3365897228FE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26627" name="Text Box 2"/>
          <p:cNvSpPr txBox="1">
            <a:spLocks noChangeArrowheads="1"/>
          </p:cNvSpPr>
          <p:nvPr/>
        </p:nvSpPr>
        <p:spPr bwMode="auto">
          <a:xfrm>
            <a:off x="441325" y="396875"/>
            <a:ext cx="211365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CC0000"/>
                </a:solidFill>
              </a:rPr>
              <a:t>Workloads</a:t>
            </a:r>
            <a:endParaRPr lang="en-US" sz="3200" dirty="0">
              <a:solidFill>
                <a:srgbClr val="CC0000"/>
              </a:solidFill>
            </a:endParaRPr>
          </a:p>
        </p:txBody>
      </p:sp>
      <p:sp>
        <p:nvSpPr>
          <p:cNvPr id="26628" name="Line 3"/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26630" name="Picture 5" descr="logo-small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011863"/>
            <a:ext cx="1127125" cy="846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952963" y="1371600"/>
            <a:ext cx="7161874" cy="24314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10 programs, 10 workloads, 18 experiments (1 &amp; 4 channels)</a:t>
            </a:r>
          </a:p>
          <a:p>
            <a:endParaRPr lang="en-US" sz="1200" dirty="0" smtClean="0"/>
          </a:p>
          <a:p>
            <a:r>
              <a:rPr lang="en-US" sz="1200" dirty="0" smtClean="0"/>
              <a:t>comm2</a:t>
            </a:r>
            <a:endParaRPr lang="en-US" sz="1200" dirty="0"/>
          </a:p>
          <a:p>
            <a:r>
              <a:rPr lang="en-US" sz="1200" dirty="0"/>
              <a:t>comm1 </a:t>
            </a:r>
            <a:r>
              <a:rPr lang="en-US" sz="1200" dirty="0" err="1"/>
              <a:t>comm1</a:t>
            </a:r>
            <a:endParaRPr lang="en-US" sz="1200" dirty="0"/>
          </a:p>
          <a:p>
            <a:r>
              <a:rPr lang="en-US" sz="1200" dirty="0"/>
              <a:t>comm1 </a:t>
            </a:r>
            <a:r>
              <a:rPr lang="en-US" sz="1200" dirty="0" err="1"/>
              <a:t>comm1</a:t>
            </a:r>
            <a:r>
              <a:rPr lang="en-US" sz="1200" dirty="0"/>
              <a:t> comm2 </a:t>
            </a:r>
            <a:r>
              <a:rPr lang="en-US" sz="1200" dirty="0" err="1"/>
              <a:t>comm2</a:t>
            </a:r>
            <a:endParaRPr lang="en-US" sz="1200" dirty="0"/>
          </a:p>
          <a:p>
            <a:r>
              <a:rPr lang="en-US" sz="1200" dirty="0"/>
              <a:t>MT0-canneal MT1-canneal MT2-canneal MT3-canneal</a:t>
            </a:r>
          </a:p>
          <a:p>
            <a:r>
              <a:rPr lang="en-US" sz="1200" dirty="0"/>
              <a:t>fluid </a:t>
            </a:r>
            <a:r>
              <a:rPr lang="en-US" sz="1200" dirty="0" err="1"/>
              <a:t>swapt</a:t>
            </a:r>
            <a:r>
              <a:rPr lang="en-US" sz="1200" dirty="0"/>
              <a:t> comm2 </a:t>
            </a:r>
            <a:r>
              <a:rPr lang="en-US" sz="1200" dirty="0" err="1"/>
              <a:t>comm2</a:t>
            </a:r>
            <a:endParaRPr lang="en-US" sz="1200" dirty="0"/>
          </a:p>
          <a:p>
            <a:r>
              <a:rPr lang="en-US" sz="1200" dirty="0"/>
              <a:t>face </a:t>
            </a:r>
            <a:r>
              <a:rPr lang="en-US" sz="1200" dirty="0" err="1"/>
              <a:t>face</a:t>
            </a:r>
            <a:r>
              <a:rPr lang="en-US" sz="1200" dirty="0"/>
              <a:t> ferret </a:t>
            </a:r>
            <a:r>
              <a:rPr lang="en-US" sz="1200" dirty="0" err="1"/>
              <a:t>ferret</a:t>
            </a:r>
            <a:endParaRPr lang="en-US" sz="1200" dirty="0"/>
          </a:p>
          <a:p>
            <a:r>
              <a:rPr lang="en-US" sz="1200" dirty="0"/>
              <a:t>black </a:t>
            </a:r>
            <a:r>
              <a:rPr lang="en-US" sz="1200" dirty="0" err="1"/>
              <a:t>black</a:t>
            </a:r>
            <a:r>
              <a:rPr lang="en-US" sz="1200" dirty="0"/>
              <a:t> </a:t>
            </a:r>
            <a:r>
              <a:rPr lang="en-US" sz="1200" dirty="0" err="1"/>
              <a:t>freq</a:t>
            </a:r>
            <a:r>
              <a:rPr lang="en-US" sz="1200" dirty="0"/>
              <a:t> </a:t>
            </a:r>
            <a:r>
              <a:rPr lang="en-US" sz="1200" dirty="0" err="1"/>
              <a:t>freq</a:t>
            </a:r>
            <a:endParaRPr lang="en-US" sz="1200" dirty="0"/>
          </a:p>
          <a:p>
            <a:r>
              <a:rPr lang="en-US" sz="1200" dirty="0"/>
              <a:t>stream </a:t>
            </a:r>
            <a:r>
              <a:rPr lang="en-US" sz="1200" dirty="0" err="1"/>
              <a:t>stream</a:t>
            </a:r>
            <a:r>
              <a:rPr lang="en-US" sz="1200" dirty="0"/>
              <a:t> </a:t>
            </a:r>
            <a:r>
              <a:rPr lang="en-US" sz="1200" dirty="0" err="1"/>
              <a:t>stream</a:t>
            </a:r>
            <a:r>
              <a:rPr lang="en-US" sz="1200" dirty="0"/>
              <a:t> </a:t>
            </a:r>
            <a:r>
              <a:rPr lang="en-US" sz="1200" dirty="0" err="1"/>
              <a:t>stream</a:t>
            </a:r>
            <a:endParaRPr lang="en-US" sz="1200" dirty="0"/>
          </a:p>
          <a:p>
            <a:r>
              <a:rPr lang="en-US" sz="1200" dirty="0"/>
              <a:t>fluid </a:t>
            </a:r>
            <a:r>
              <a:rPr lang="en-US" sz="1200" dirty="0" err="1"/>
              <a:t>fluid</a:t>
            </a:r>
            <a:r>
              <a:rPr lang="en-US" sz="1200" dirty="0"/>
              <a:t> </a:t>
            </a:r>
            <a:r>
              <a:rPr lang="en-US" sz="1200" dirty="0" err="1"/>
              <a:t>swapt</a:t>
            </a:r>
            <a:r>
              <a:rPr lang="en-US" sz="1200" dirty="0"/>
              <a:t> </a:t>
            </a:r>
            <a:r>
              <a:rPr lang="en-US" sz="1200" dirty="0" err="1"/>
              <a:t>swapt</a:t>
            </a:r>
            <a:r>
              <a:rPr lang="en-US" sz="1200" dirty="0"/>
              <a:t> comm2 </a:t>
            </a:r>
            <a:r>
              <a:rPr lang="en-US" sz="1200" dirty="0" err="1"/>
              <a:t>comm2</a:t>
            </a:r>
            <a:r>
              <a:rPr lang="en-US" sz="1200" dirty="0"/>
              <a:t> ferret </a:t>
            </a:r>
            <a:r>
              <a:rPr lang="en-US" sz="1200" dirty="0" err="1"/>
              <a:t>ferret</a:t>
            </a:r>
            <a:endParaRPr lang="en-US" sz="1200" dirty="0"/>
          </a:p>
          <a:p>
            <a:r>
              <a:rPr lang="en-US" sz="1200" dirty="0"/>
              <a:t>fluid </a:t>
            </a:r>
            <a:r>
              <a:rPr lang="en-US" sz="1200" dirty="0" err="1"/>
              <a:t>fluid</a:t>
            </a:r>
            <a:r>
              <a:rPr lang="en-US" sz="1200" dirty="0"/>
              <a:t> </a:t>
            </a:r>
            <a:r>
              <a:rPr lang="en-US" sz="1200" dirty="0" err="1"/>
              <a:t>swapt</a:t>
            </a:r>
            <a:r>
              <a:rPr lang="en-US" sz="1200" dirty="0"/>
              <a:t> </a:t>
            </a:r>
            <a:r>
              <a:rPr lang="en-US" sz="1200" dirty="0" err="1"/>
              <a:t>swapt</a:t>
            </a:r>
            <a:r>
              <a:rPr lang="en-US" sz="1200" dirty="0"/>
              <a:t> comm2 </a:t>
            </a:r>
            <a:r>
              <a:rPr lang="en-US" sz="1200" dirty="0" err="1"/>
              <a:t>comm2</a:t>
            </a:r>
            <a:r>
              <a:rPr lang="en-US" sz="1200" dirty="0"/>
              <a:t> ferret </a:t>
            </a:r>
            <a:r>
              <a:rPr lang="en-US" sz="1200" dirty="0" err="1"/>
              <a:t>ferret</a:t>
            </a:r>
            <a:r>
              <a:rPr lang="en-US" sz="1200" dirty="0"/>
              <a:t> black </a:t>
            </a:r>
            <a:r>
              <a:rPr lang="en-US" sz="1200" dirty="0" err="1"/>
              <a:t>black</a:t>
            </a:r>
            <a:r>
              <a:rPr lang="en-US" sz="1200" dirty="0"/>
              <a:t> </a:t>
            </a:r>
            <a:r>
              <a:rPr lang="en-US" sz="1200" dirty="0" err="1"/>
              <a:t>freq</a:t>
            </a:r>
            <a:r>
              <a:rPr lang="en-US" sz="1200" dirty="0"/>
              <a:t> </a:t>
            </a:r>
            <a:r>
              <a:rPr lang="en-US" sz="1200" dirty="0" err="1"/>
              <a:t>freq</a:t>
            </a:r>
            <a:r>
              <a:rPr lang="en-US" sz="1200" dirty="0"/>
              <a:t> comm1 </a:t>
            </a:r>
            <a:r>
              <a:rPr lang="en-US" sz="1200" dirty="0" err="1" smtClean="0"/>
              <a:t>comm1</a:t>
            </a:r>
            <a:r>
              <a:rPr lang="en-US" sz="1200" dirty="0" smtClean="0"/>
              <a:t> </a:t>
            </a:r>
            <a:r>
              <a:rPr lang="en-US" sz="1200" dirty="0"/>
              <a:t>stream </a:t>
            </a:r>
            <a:r>
              <a:rPr lang="en-US" sz="1200" dirty="0" err="1" smtClean="0"/>
              <a:t>stream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991526" y="3955435"/>
            <a:ext cx="7161874" cy="22467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/>
              <a:t>8</a:t>
            </a:r>
            <a:r>
              <a:rPr lang="en-US" sz="2000" dirty="0" smtClean="0"/>
              <a:t> programs, 8 workloads, 14 experiments (1 &amp; 4 channels)</a:t>
            </a:r>
          </a:p>
          <a:p>
            <a:endParaRPr lang="en-US" sz="1200" dirty="0" smtClean="0"/>
          </a:p>
          <a:p>
            <a:r>
              <a:rPr lang="en-US" sz="1200" dirty="0" err="1"/>
              <a:t>tigr</a:t>
            </a:r>
            <a:r>
              <a:rPr lang="en-US" sz="1200" dirty="0"/>
              <a:t> </a:t>
            </a:r>
            <a:r>
              <a:rPr lang="en-US" sz="1200" dirty="0" err="1"/>
              <a:t>tigr</a:t>
            </a:r>
            <a:endParaRPr lang="en-US" sz="1200" dirty="0"/>
          </a:p>
          <a:p>
            <a:r>
              <a:rPr lang="en-US" sz="1200" dirty="0" err="1"/>
              <a:t>libq</a:t>
            </a:r>
            <a:r>
              <a:rPr lang="en-US" sz="1200" dirty="0"/>
              <a:t> </a:t>
            </a:r>
            <a:r>
              <a:rPr lang="en-US" sz="1200" dirty="0" err="1"/>
              <a:t>libq</a:t>
            </a:r>
            <a:endParaRPr lang="en-US" sz="1200" dirty="0"/>
          </a:p>
          <a:p>
            <a:r>
              <a:rPr lang="en-US" sz="1200" dirty="0" err="1"/>
              <a:t>libq</a:t>
            </a:r>
            <a:r>
              <a:rPr lang="en-US" sz="1200" dirty="0"/>
              <a:t> </a:t>
            </a:r>
            <a:r>
              <a:rPr lang="en-US" sz="1200" dirty="0" err="1"/>
              <a:t>libq</a:t>
            </a:r>
            <a:r>
              <a:rPr lang="en-US" sz="1200" dirty="0"/>
              <a:t> mummer </a:t>
            </a:r>
            <a:r>
              <a:rPr lang="en-US" sz="1200" dirty="0" err="1"/>
              <a:t>mummer</a:t>
            </a:r>
            <a:endParaRPr lang="en-US" sz="1200" dirty="0"/>
          </a:p>
          <a:p>
            <a:r>
              <a:rPr lang="en-US" sz="1200" dirty="0" err="1"/>
              <a:t>leslie</a:t>
            </a:r>
            <a:r>
              <a:rPr lang="en-US" sz="1200" dirty="0"/>
              <a:t> </a:t>
            </a:r>
            <a:r>
              <a:rPr lang="en-US" sz="1200" dirty="0" err="1"/>
              <a:t>leslie</a:t>
            </a:r>
            <a:r>
              <a:rPr lang="en-US" sz="1200" dirty="0"/>
              <a:t> </a:t>
            </a:r>
            <a:r>
              <a:rPr lang="en-US" sz="1200" dirty="0" err="1"/>
              <a:t>leslie</a:t>
            </a:r>
            <a:r>
              <a:rPr lang="en-US" sz="1200" dirty="0"/>
              <a:t> </a:t>
            </a:r>
            <a:r>
              <a:rPr lang="en-US" sz="1200" dirty="0" err="1"/>
              <a:t>leslie</a:t>
            </a:r>
            <a:endParaRPr lang="en-US" sz="1200" dirty="0"/>
          </a:p>
          <a:p>
            <a:r>
              <a:rPr lang="en-US" sz="1200" dirty="0"/>
              <a:t>MT0-fluid MT1-fluid MT2-fluid MT3-fluid</a:t>
            </a:r>
          </a:p>
          <a:p>
            <a:r>
              <a:rPr lang="en-US" sz="1200" dirty="0"/>
              <a:t>comm4 </a:t>
            </a:r>
            <a:r>
              <a:rPr lang="en-US" sz="1200" dirty="0" err="1"/>
              <a:t>comm4</a:t>
            </a:r>
            <a:r>
              <a:rPr lang="en-US" sz="1200" dirty="0"/>
              <a:t> comm5 </a:t>
            </a:r>
            <a:r>
              <a:rPr lang="en-US" sz="1200" dirty="0" err="1"/>
              <a:t>comm5</a:t>
            </a:r>
            <a:endParaRPr lang="en-US" sz="1200" dirty="0"/>
          </a:p>
          <a:p>
            <a:r>
              <a:rPr lang="en-US" sz="1200" dirty="0"/>
              <a:t>comm3 </a:t>
            </a:r>
            <a:r>
              <a:rPr lang="en-US" sz="1200" dirty="0" err="1"/>
              <a:t>comm3</a:t>
            </a:r>
            <a:r>
              <a:rPr lang="en-US" sz="1200" dirty="0"/>
              <a:t> </a:t>
            </a:r>
            <a:r>
              <a:rPr lang="en-US" sz="1200" dirty="0" err="1"/>
              <a:t>comm3</a:t>
            </a:r>
            <a:r>
              <a:rPr lang="en-US" sz="1200" dirty="0"/>
              <a:t> </a:t>
            </a:r>
            <a:r>
              <a:rPr lang="en-US" sz="1200" dirty="0" err="1"/>
              <a:t>comm3</a:t>
            </a:r>
            <a:r>
              <a:rPr lang="en-US" sz="1200" dirty="0"/>
              <a:t> </a:t>
            </a:r>
            <a:r>
              <a:rPr lang="en-US" sz="1200" dirty="0" err="1"/>
              <a:t>comm3</a:t>
            </a:r>
            <a:r>
              <a:rPr lang="en-US" sz="1200" dirty="0"/>
              <a:t> </a:t>
            </a:r>
            <a:r>
              <a:rPr lang="en-US" sz="1200" dirty="0" err="1"/>
              <a:t>comm3</a:t>
            </a:r>
            <a:r>
              <a:rPr lang="en-US" sz="1200" dirty="0"/>
              <a:t> </a:t>
            </a:r>
            <a:r>
              <a:rPr lang="en-US" sz="1200" dirty="0" err="1"/>
              <a:t>comm3</a:t>
            </a:r>
            <a:r>
              <a:rPr lang="en-US" sz="1200" dirty="0"/>
              <a:t> </a:t>
            </a:r>
            <a:r>
              <a:rPr lang="en-US" sz="1200" dirty="0" err="1"/>
              <a:t>comm3</a:t>
            </a:r>
            <a:endParaRPr lang="en-US" sz="1200" dirty="0"/>
          </a:p>
          <a:p>
            <a:r>
              <a:rPr lang="en-US" sz="1200" dirty="0" err="1"/>
              <a:t>libq</a:t>
            </a:r>
            <a:r>
              <a:rPr lang="en-US" sz="1200" dirty="0"/>
              <a:t> </a:t>
            </a:r>
            <a:r>
              <a:rPr lang="en-US" sz="1200" dirty="0" err="1"/>
              <a:t>libq</a:t>
            </a:r>
            <a:r>
              <a:rPr lang="en-US" sz="1200" dirty="0"/>
              <a:t> </a:t>
            </a:r>
            <a:r>
              <a:rPr lang="en-US" sz="1200" dirty="0" err="1"/>
              <a:t>libq</a:t>
            </a:r>
            <a:r>
              <a:rPr lang="en-US" sz="1200" dirty="0"/>
              <a:t> mummer </a:t>
            </a:r>
            <a:r>
              <a:rPr lang="en-US" sz="1200" dirty="0" err="1"/>
              <a:t>mummer</a:t>
            </a:r>
            <a:r>
              <a:rPr lang="en-US" sz="1200" dirty="0"/>
              <a:t> </a:t>
            </a:r>
            <a:r>
              <a:rPr lang="en-US" sz="1200" dirty="0" err="1"/>
              <a:t>mummer</a:t>
            </a:r>
            <a:r>
              <a:rPr lang="en-US" sz="1200" dirty="0"/>
              <a:t> </a:t>
            </a:r>
            <a:r>
              <a:rPr lang="en-US" sz="1200" dirty="0" err="1"/>
              <a:t>tigr</a:t>
            </a:r>
            <a:r>
              <a:rPr lang="en-US" sz="1200" dirty="0"/>
              <a:t> </a:t>
            </a:r>
            <a:r>
              <a:rPr lang="en-US" sz="1200" dirty="0" err="1"/>
              <a:t>tigr</a:t>
            </a:r>
            <a:endParaRPr lang="en-US" sz="1200" dirty="0"/>
          </a:p>
          <a:p>
            <a:endParaRPr lang="en-US" sz="1200" dirty="0"/>
          </a:p>
        </p:txBody>
      </p:sp>
      <p:sp>
        <p:nvSpPr>
          <p:cNvPr id="9" name="Cloud 8"/>
          <p:cNvSpPr/>
          <p:nvPr/>
        </p:nvSpPr>
        <p:spPr>
          <a:xfrm>
            <a:off x="5562600" y="1676401"/>
            <a:ext cx="3276600" cy="1828799"/>
          </a:xfrm>
          <a:prstGeom prst="cloud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 billion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instr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traces 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 400-750 million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instr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 traces (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Simpoint</a:t>
            </a: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)</a:t>
            </a:r>
            <a:endParaRPr lang="en-US" sz="20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6218484"/>
            <a:ext cx="708840" cy="45866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004240" y="6213376"/>
            <a:ext cx="68772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Each trace runs on its own core, with a private 512KB LLC.</a:t>
            </a:r>
            <a:endParaRPr lang="en-US" sz="2000" dirty="0"/>
          </a:p>
        </p:txBody>
      </p:sp>
      <p:sp>
        <p:nvSpPr>
          <p:cNvPr id="14" name="Cloud 13"/>
          <p:cNvSpPr/>
          <p:nvPr/>
        </p:nvSpPr>
        <p:spPr>
          <a:xfrm>
            <a:off x="5562600" y="4343307"/>
            <a:ext cx="3276600" cy="2126635"/>
          </a:xfrm>
          <a:prstGeom prst="cloud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Commercial trans-processing,</a:t>
            </a: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PARSEC, SPEC2k6, </a:t>
            </a:r>
            <a:r>
              <a:rPr lang="en-US" sz="20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Biobench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193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7F3B5B-EBEA-4716-BF16-3365897228FE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26627" name="Text Box 2"/>
          <p:cNvSpPr txBox="1">
            <a:spLocks noChangeArrowheads="1"/>
          </p:cNvSpPr>
          <p:nvPr/>
        </p:nvSpPr>
        <p:spPr bwMode="auto">
          <a:xfrm>
            <a:off x="441325" y="396875"/>
            <a:ext cx="282641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CC0000"/>
                </a:solidFill>
              </a:rPr>
              <a:t>Configurations</a:t>
            </a:r>
            <a:endParaRPr lang="en-US" sz="3200" dirty="0">
              <a:solidFill>
                <a:srgbClr val="CC0000"/>
              </a:solidFill>
            </a:endParaRPr>
          </a:p>
        </p:txBody>
      </p:sp>
      <p:sp>
        <p:nvSpPr>
          <p:cNvPr id="26628" name="Line 3"/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26630" name="Picture 5" descr="logo-small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011863"/>
            <a:ext cx="1127125" cy="846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57200" y="1524000"/>
            <a:ext cx="8479052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buClr>
                <a:srgbClr val="CC0000"/>
              </a:buClr>
              <a:buFont typeface="Arial" pitchFamily="34" charset="0"/>
              <a:buChar char="•"/>
            </a:pPr>
            <a:r>
              <a:rPr lang="en-US" sz="2400" dirty="0" smtClean="0"/>
              <a:t>Two main system </a:t>
            </a:r>
            <a:r>
              <a:rPr lang="en-US" sz="2400" dirty="0" err="1" smtClean="0"/>
              <a:t>configs</a:t>
            </a:r>
            <a:r>
              <a:rPr lang="en-US" sz="2400" dirty="0" smtClean="0"/>
              <a:t>: 1 and 4 channels</a:t>
            </a:r>
          </a:p>
          <a:p>
            <a:pPr marL="342900" indent="-342900">
              <a:buClr>
                <a:srgbClr val="CC0000"/>
              </a:buClr>
              <a:buFont typeface="Arial" pitchFamily="34" charset="0"/>
              <a:buChar char="•"/>
            </a:pPr>
            <a:endParaRPr lang="en-US" sz="2400" dirty="0"/>
          </a:p>
          <a:p>
            <a:pPr marL="342900" indent="-342900">
              <a:buClr>
                <a:srgbClr val="CC0000"/>
              </a:buClr>
              <a:buFont typeface="Arial" pitchFamily="34" charset="0"/>
              <a:buChar char="•"/>
            </a:pPr>
            <a:r>
              <a:rPr lang="en-US" sz="2400" dirty="0" smtClean="0"/>
              <a:t>Each uses a different address mapping policy, retire width,</a:t>
            </a:r>
          </a:p>
          <a:p>
            <a:pPr>
              <a:buClr>
                <a:srgbClr val="CC0000"/>
              </a:buClr>
            </a:pPr>
            <a:r>
              <a:rPr lang="en-US" sz="2400" dirty="0"/>
              <a:t> </a:t>
            </a:r>
            <a:r>
              <a:rPr lang="en-US" sz="2400" dirty="0" smtClean="0"/>
              <a:t>   ROB size, write queue size</a:t>
            </a:r>
          </a:p>
          <a:p>
            <a:pPr marL="342900" indent="-342900">
              <a:buClr>
                <a:srgbClr val="CC0000"/>
              </a:buClr>
              <a:buFont typeface="Arial" pitchFamily="34" charset="0"/>
              <a:buChar char="•"/>
            </a:pPr>
            <a:endParaRPr lang="en-US" sz="2400" dirty="0"/>
          </a:p>
          <a:p>
            <a:pPr marL="342900" indent="-342900">
              <a:buClr>
                <a:srgbClr val="CC0000"/>
              </a:buClr>
              <a:buFont typeface="Arial" pitchFamily="34" charset="0"/>
              <a:buChar char="•"/>
            </a:pPr>
            <a:r>
              <a:rPr lang="en-US" sz="2400" dirty="0" smtClean="0"/>
              <a:t>More traces </a:t>
            </a:r>
            <a:r>
              <a:rPr lang="en-US" sz="2400" dirty="0" smtClean="0">
                <a:sym typeface="Wingdings" pitchFamily="2" charset="2"/>
              </a:rPr>
              <a:t> larger address space (4GB/trace)  </a:t>
            </a:r>
          </a:p>
          <a:p>
            <a:pPr>
              <a:buClr>
                <a:srgbClr val="CC0000"/>
              </a:buClr>
            </a:pP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smtClean="0">
                <a:sym typeface="Wingdings" pitchFamily="2" charset="2"/>
              </a:rPr>
              <a:t>   </a:t>
            </a:r>
            <a:r>
              <a:rPr lang="en-US" sz="2400" dirty="0" smtClean="0">
                <a:sym typeface="Wingdings" pitchFamily="2" charset="2"/>
              </a:rPr>
              <a:t>larger DRAM </a:t>
            </a:r>
            <a:r>
              <a:rPr lang="en-US" sz="2400" dirty="0" smtClean="0">
                <a:sym typeface="Wingdings" pitchFamily="2" charset="2"/>
              </a:rPr>
              <a:t>chips (and corresponding power model)</a:t>
            </a:r>
            <a:endParaRPr lang="en-US" sz="2400" dirty="0" smtClean="0">
              <a:sym typeface="Wingdings" pitchFamily="2" charset="2"/>
            </a:endParaRPr>
          </a:p>
          <a:p>
            <a:pPr marL="342900" indent="-342900">
              <a:buClr>
                <a:srgbClr val="CC0000"/>
              </a:buClr>
              <a:buFont typeface="Arial" pitchFamily="34" charset="0"/>
              <a:buChar char="•"/>
            </a:pPr>
            <a:endParaRPr lang="en-US" sz="2400" dirty="0" smtClean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6218484"/>
            <a:ext cx="708840" cy="458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970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7F3B5B-EBEA-4716-BF16-3365897228FE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26627" name="Text Box 2"/>
          <p:cNvSpPr txBox="1">
            <a:spLocks noChangeArrowheads="1"/>
          </p:cNvSpPr>
          <p:nvPr/>
        </p:nvSpPr>
        <p:spPr bwMode="auto">
          <a:xfrm>
            <a:off x="441325" y="396875"/>
            <a:ext cx="362285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CC0000"/>
                </a:solidFill>
              </a:rPr>
              <a:t>Metrics and Tracks</a:t>
            </a:r>
            <a:endParaRPr lang="en-US" sz="3200" dirty="0">
              <a:solidFill>
                <a:srgbClr val="CC0000"/>
              </a:solidFill>
            </a:endParaRPr>
          </a:p>
        </p:txBody>
      </p:sp>
      <p:sp>
        <p:nvSpPr>
          <p:cNvPr id="26628" name="Line 3"/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26630" name="Picture 5" descr="logo-small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011863"/>
            <a:ext cx="1127125" cy="846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57200" y="1324837"/>
            <a:ext cx="8377486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buClr>
                <a:srgbClr val="CC0000"/>
              </a:buClr>
              <a:buFont typeface="Arial" pitchFamily="34" charset="0"/>
              <a:buChar char="•"/>
            </a:pPr>
            <a:r>
              <a:rPr lang="en-US" sz="2400" dirty="0" smtClean="0"/>
              <a:t>Storage must not exceed 68KB, implementable logic</a:t>
            </a:r>
          </a:p>
          <a:p>
            <a:pPr marL="342900" indent="-342900">
              <a:buClr>
                <a:srgbClr val="CC0000"/>
              </a:buClr>
              <a:buFont typeface="Arial" pitchFamily="34" charset="0"/>
              <a:buChar char="•"/>
            </a:pPr>
            <a:endParaRPr lang="en-US" sz="2400" dirty="0" smtClean="0"/>
          </a:p>
          <a:p>
            <a:pPr marL="342900" indent="-342900">
              <a:buClr>
                <a:srgbClr val="CC0000"/>
              </a:buClr>
              <a:buFont typeface="Arial" pitchFamily="34" charset="0"/>
              <a:buChar char="•"/>
            </a:pPr>
            <a:r>
              <a:rPr lang="en-US" sz="2400" dirty="0" smtClean="0"/>
              <a:t>Performance Track: sum of execution times of all</a:t>
            </a:r>
          </a:p>
          <a:p>
            <a:pPr>
              <a:buClr>
                <a:srgbClr val="CC0000"/>
              </a:buClr>
            </a:pPr>
            <a:r>
              <a:rPr lang="en-US" sz="2400" dirty="0"/>
              <a:t> </a:t>
            </a:r>
            <a:r>
              <a:rPr lang="en-US" sz="2400" dirty="0" smtClean="0"/>
              <a:t>     programs (87) in all 32 workloads</a:t>
            </a:r>
          </a:p>
          <a:p>
            <a:pPr>
              <a:buClr>
                <a:srgbClr val="CC0000"/>
              </a:buClr>
            </a:pPr>
            <a:endParaRPr lang="en-US" sz="2400" dirty="0" smtClean="0"/>
          </a:p>
          <a:p>
            <a:pPr marL="342900" indent="-342900">
              <a:buClr>
                <a:srgbClr val="CC0000"/>
              </a:buClr>
              <a:buFont typeface="Arial" pitchFamily="34" charset="0"/>
              <a:buChar char="•"/>
            </a:pPr>
            <a:r>
              <a:rPr lang="en-US" sz="2400" dirty="0" smtClean="0"/>
              <a:t>EDP Track: delay is time for last program to finish, energy</a:t>
            </a:r>
          </a:p>
          <a:p>
            <a:pPr>
              <a:buClr>
                <a:srgbClr val="CC0000"/>
              </a:buClr>
            </a:pPr>
            <a:r>
              <a:rPr lang="en-US" sz="2400" dirty="0"/>
              <a:t> </a:t>
            </a:r>
            <a:r>
              <a:rPr lang="en-US" sz="2400" dirty="0" smtClean="0"/>
              <a:t>     uses a detailed</a:t>
            </a:r>
            <a:r>
              <a:rPr lang="en-US" sz="2400" dirty="0" smtClean="0"/>
              <a:t> memory power model (Micron power</a:t>
            </a:r>
          </a:p>
          <a:p>
            <a:pPr>
              <a:buClr>
                <a:srgbClr val="CC0000"/>
              </a:buClr>
            </a:pPr>
            <a:r>
              <a:rPr lang="en-US" sz="2400" dirty="0"/>
              <a:t> </a:t>
            </a:r>
            <a:r>
              <a:rPr lang="en-US" sz="2400" dirty="0" smtClean="0"/>
              <a:t>    </a:t>
            </a:r>
            <a:r>
              <a:rPr lang="en-US" sz="2400" dirty="0" smtClean="0"/>
              <a:t> calculator) and</a:t>
            </a:r>
            <a:r>
              <a:rPr lang="en-US" sz="2400" dirty="0" smtClean="0"/>
              <a:t> a simple system power model (constant </a:t>
            </a:r>
          </a:p>
          <a:p>
            <a:pPr>
              <a:buClr>
                <a:srgbClr val="CC0000"/>
              </a:buClr>
            </a:pPr>
            <a:r>
              <a:rPr lang="en-US" sz="2400" dirty="0"/>
              <a:t> </a:t>
            </a:r>
            <a:r>
              <a:rPr lang="en-US" sz="2400" dirty="0" smtClean="0"/>
              <a:t>     power, plus </a:t>
            </a:r>
            <a:r>
              <a:rPr lang="en-US" sz="2400" dirty="0" smtClean="0"/>
              <a:t>core power with clock gating, plus memory</a:t>
            </a:r>
          </a:p>
          <a:p>
            <a:pPr>
              <a:buClr>
                <a:srgbClr val="CC0000"/>
              </a:buClr>
            </a:pPr>
            <a:r>
              <a:rPr lang="en-US" sz="2400" dirty="0"/>
              <a:t> </a:t>
            </a:r>
            <a:r>
              <a:rPr lang="en-US" sz="2400" dirty="0" smtClean="0"/>
              <a:t>    </a:t>
            </a:r>
            <a:r>
              <a:rPr lang="en-US" sz="2400" dirty="0" smtClean="0"/>
              <a:t> power)</a:t>
            </a:r>
            <a:r>
              <a:rPr lang="en-US" sz="2400" dirty="0" smtClean="0"/>
              <a:t> (memory contributes 15-35% of system power)</a:t>
            </a:r>
          </a:p>
          <a:p>
            <a:pPr>
              <a:buClr>
                <a:srgbClr val="CC0000"/>
              </a:buClr>
            </a:pPr>
            <a:endParaRPr lang="en-US" sz="2400" dirty="0" smtClean="0"/>
          </a:p>
          <a:p>
            <a:pPr marL="342900" indent="-342900">
              <a:buClr>
                <a:srgbClr val="CC0000"/>
              </a:buClr>
              <a:buFont typeface="Arial" pitchFamily="34" charset="0"/>
              <a:buChar char="•"/>
            </a:pPr>
            <a:r>
              <a:rPr lang="en-US" sz="2400" dirty="0" smtClean="0"/>
              <a:t>PFP Track: </a:t>
            </a:r>
            <a:r>
              <a:rPr lang="en-US" sz="2400" dirty="0" err="1" smtClean="0"/>
              <a:t>perf</a:t>
            </a:r>
            <a:r>
              <a:rPr lang="en-US" sz="2400" dirty="0" smtClean="0"/>
              <a:t> is sum of all execution times, fairness</a:t>
            </a:r>
          </a:p>
          <a:p>
            <a:pPr>
              <a:buClr>
                <a:srgbClr val="CC0000"/>
              </a:buClr>
            </a:pPr>
            <a:r>
              <a:rPr lang="en-US" sz="2400" dirty="0"/>
              <a:t> </a:t>
            </a:r>
            <a:r>
              <a:rPr lang="en-US" sz="2400" dirty="0" smtClean="0"/>
              <a:t>     is the average of max slowdown in each workload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6218484"/>
            <a:ext cx="708840" cy="458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970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7FC060-20DF-4ABD-BD8D-F7A9BF8DC512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2051" name="Text Box 2"/>
          <p:cNvSpPr txBox="1">
            <a:spLocks noChangeArrowheads="1"/>
          </p:cNvSpPr>
          <p:nvPr/>
        </p:nvSpPr>
        <p:spPr bwMode="auto">
          <a:xfrm>
            <a:off x="2154578" y="1219200"/>
            <a:ext cx="465704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C00000"/>
                </a:solidFill>
              </a:rPr>
              <a:t>Introduction to the USIMM</a:t>
            </a:r>
          </a:p>
          <a:p>
            <a:pPr algn="ctr"/>
            <a:r>
              <a:rPr lang="en-US" sz="2800" b="1" dirty="0" smtClean="0">
                <a:solidFill>
                  <a:srgbClr val="C00000"/>
                </a:solidFill>
              </a:rPr>
              <a:t>Simulation Infrastructure</a:t>
            </a:r>
          </a:p>
        </p:txBody>
      </p:sp>
      <p:sp>
        <p:nvSpPr>
          <p:cNvPr id="2052" name="Line 3"/>
          <p:cNvSpPr>
            <a:spLocks noChangeShapeType="1"/>
          </p:cNvSpPr>
          <p:nvPr/>
        </p:nvSpPr>
        <p:spPr bwMode="auto">
          <a:xfrm>
            <a:off x="1320800" y="3200400"/>
            <a:ext cx="6324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053" name="Text Box 4"/>
          <p:cNvSpPr txBox="1">
            <a:spLocks noChangeArrowheads="1"/>
          </p:cNvSpPr>
          <p:nvPr/>
        </p:nvSpPr>
        <p:spPr bwMode="auto">
          <a:xfrm>
            <a:off x="3505200" y="3962400"/>
            <a:ext cx="5314275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>
                <a:srgbClr val="CC0000"/>
              </a:buClr>
            </a:pPr>
            <a:r>
              <a:rPr lang="en-US" sz="2400" b="1" dirty="0" smtClean="0"/>
              <a:t>N. </a:t>
            </a:r>
            <a:r>
              <a:rPr lang="en-US" sz="2400" b="1" dirty="0" err="1" smtClean="0"/>
              <a:t>Chatterjee</a:t>
            </a:r>
            <a:r>
              <a:rPr lang="en-US" sz="2400" b="1" dirty="0" smtClean="0"/>
              <a:t>, R. </a:t>
            </a:r>
            <a:r>
              <a:rPr lang="en-US" sz="2400" b="1" dirty="0" err="1" smtClean="0"/>
              <a:t>Balasubramonian</a:t>
            </a:r>
            <a:r>
              <a:rPr lang="en-US" sz="2400" b="1" dirty="0" smtClean="0"/>
              <a:t>,</a:t>
            </a:r>
          </a:p>
          <a:p>
            <a:pPr>
              <a:buClr>
                <a:srgbClr val="CC0000"/>
              </a:buClr>
            </a:pPr>
            <a:r>
              <a:rPr lang="en-US" sz="2400" b="1" dirty="0" smtClean="0"/>
              <a:t>M. </a:t>
            </a:r>
            <a:r>
              <a:rPr lang="en-US" sz="2400" b="1" dirty="0" err="1" smtClean="0"/>
              <a:t>Shevgoor</a:t>
            </a:r>
            <a:r>
              <a:rPr lang="en-US" sz="2400" b="1" dirty="0" smtClean="0"/>
              <a:t>, S. </a:t>
            </a:r>
            <a:r>
              <a:rPr lang="en-US" sz="2400" b="1" dirty="0" err="1" smtClean="0"/>
              <a:t>Pugsley</a:t>
            </a:r>
            <a:r>
              <a:rPr lang="en-US" sz="2400" b="1" dirty="0" smtClean="0"/>
              <a:t>, A. </a:t>
            </a:r>
            <a:r>
              <a:rPr lang="en-US" sz="2400" b="1" dirty="0" err="1" smtClean="0"/>
              <a:t>Udipi</a:t>
            </a:r>
            <a:r>
              <a:rPr lang="en-US" sz="2400" b="1" dirty="0" smtClean="0"/>
              <a:t>,</a:t>
            </a:r>
          </a:p>
          <a:p>
            <a:pPr>
              <a:buClr>
                <a:srgbClr val="CC0000"/>
              </a:buClr>
            </a:pPr>
            <a:r>
              <a:rPr lang="en-US" sz="2400" b="1" dirty="0" smtClean="0"/>
              <a:t>A. </a:t>
            </a:r>
            <a:r>
              <a:rPr lang="en-US" sz="2400" b="1" dirty="0" err="1" smtClean="0"/>
              <a:t>Shafiee</a:t>
            </a:r>
            <a:r>
              <a:rPr lang="en-US" sz="2400" b="1" dirty="0" smtClean="0"/>
              <a:t>, K. Sudan, M. </a:t>
            </a:r>
            <a:r>
              <a:rPr lang="en-US" sz="2400" b="1" dirty="0" err="1" smtClean="0"/>
              <a:t>Awasthi</a:t>
            </a:r>
            <a:r>
              <a:rPr lang="en-US" sz="2400" b="1" dirty="0" smtClean="0"/>
              <a:t>,</a:t>
            </a:r>
          </a:p>
          <a:p>
            <a:pPr>
              <a:buClr>
                <a:srgbClr val="CC0000"/>
              </a:buClr>
            </a:pPr>
            <a:endParaRPr lang="en-US" sz="2400" b="1" dirty="0" smtClean="0"/>
          </a:p>
          <a:p>
            <a:pPr>
              <a:buClr>
                <a:srgbClr val="CC0000"/>
              </a:buClr>
            </a:pPr>
            <a:endParaRPr lang="en-US" sz="2400" b="1" dirty="0"/>
          </a:p>
          <a:p>
            <a:pPr>
              <a:buClr>
                <a:srgbClr val="CC0000"/>
              </a:buClr>
            </a:pPr>
            <a:r>
              <a:rPr lang="en-US" sz="2400" b="1" dirty="0" smtClean="0"/>
              <a:t>Z. </a:t>
            </a:r>
            <a:r>
              <a:rPr lang="en-US" sz="2400" b="1" dirty="0" err="1" smtClean="0"/>
              <a:t>Chishti</a:t>
            </a:r>
            <a:endParaRPr lang="en-US" sz="2400" dirty="0"/>
          </a:p>
        </p:txBody>
      </p:sp>
      <p:pic>
        <p:nvPicPr>
          <p:cNvPr id="2054" name="Picture 5" descr="logo-small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276600"/>
            <a:ext cx="3505200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360" y="5562600"/>
            <a:ext cx="1722480" cy="11145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4821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7F3B5B-EBEA-4716-BF16-3365897228FE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26627" name="Text Box 2"/>
          <p:cNvSpPr txBox="1">
            <a:spLocks noChangeArrowheads="1"/>
          </p:cNvSpPr>
          <p:nvPr/>
        </p:nvSpPr>
        <p:spPr bwMode="auto">
          <a:xfrm>
            <a:off x="441325" y="396875"/>
            <a:ext cx="273664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CC0000"/>
                </a:solidFill>
              </a:rPr>
              <a:t>USIMM Goals</a:t>
            </a:r>
            <a:endParaRPr lang="en-US" sz="3200" dirty="0">
              <a:solidFill>
                <a:srgbClr val="CC0000"/>
              </a:solidFill>
            </a:endParaRPr>
          </a:p>
        </p:txBody>
      </p:sp>
      <p:sp>
        <p:nvSpPr>
          <p:cNvPr id="26628" name="Line 3"/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26630" name="Picture 5" descr="logo-small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011863"/>
            <a:ext cx="1127125" cy="846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57200" y="1524000"/>
            <a:ext cx="7723589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buClr>
                <a:srgbClr val="CC0000"/>
              </a:buClr>
              <a:buFont typeface="Arial" pitchFamily="34" charset="0"/>
              <a:buChar char="•"/>
            </a:pPr>
            <a:r>
              <a:rPr lang="en-US" sz="2400" dirty="0" smtClean="0"/>
              <a:t>Portable</a:t>
            </a:r>
          </a:p>
          <a:p>
            <a:pPr marL="342900" indent="-342900">
              <a:buClr>
                <a:srgbClr val="CC0000"/>
              </a:buClr>
              <a:buFont typeface="Arial" pitchFamily="34" charset="0"/>
              <a:buChar char="•"/>
            </a:pPr>
            <a:endParaRPr lang="en-US" sz="2400" dirty="0" smtClean="0"/>
          </a:p>
          <a:p>
            <a:pPr marL="342900" indent="-342900">
              <a:buClr>
                <a:srgbClr val="CC0000"/>
              </a:buClr>
              <a:buFont typeface="Arial" pitchFamily="34" charset="0"/>
              <a:buChar char="•"/>
            </a:pPr>
            <a:r>
              <a:rPr lang="en-US" sz="2400" dirty="0" smtClean="0"/>
              <a:t>Trace-based</a:t>
            </a:r>
          </a:p>
          <a:p>
            <a:pPr marL="342900" indent="-342900">
              <a:buClr>
                <a:srgbClr val="CC0000"/>
              </a:buClr>
              <a:buFont typeface="Arial" pitchFamily="34" charset="0"/>
              <a:buChar char="•"/>
            </a:pPr>
            <a:endParaRPr lang="en-US" sz="2400" dirty="0" smtClean="0"/>
          </a:p>
          <a:p>
            <a:pPr marL="342900" indent="-342900">
              <a:buClr>
                <a:srgbClr val="CC0000"/>
              </a:buClr>
              <a:buFont typeface="Arial" pitchFamily="34" charset="0"/>
              <a:buChar char="•"/>
            </a:pPr>
            <a:r>
              <a:rPr lang="en-US" sz="2400" dirty="0" smtClean="0"/>
              <a:t>Simple processor model and detailed memory model</a:t>
            </a:r>
            <a:endParaRPr lang="en-US" sz="2400" dirty="0" smtClean="0"/>
          </a:p>
          <a:p>
            <a:pPr marL="342900" indent="-342900">
              <a:buClr>
                <a:srgbClr val="CC0000"/>
              </a:buClr>
              <a:buFont typeface="Arial" pitchFamily="34" charset="0"/>
              <a:buChar char="•"/>
            </a:pPr>
            <a:endParaRPr lang="en-US" sz="2400" dirty="0" smtClean="0"/>
          </a:p>
          <a:p>
            <a:pPr marL="342900" indent="-342900">
              <a:buClr>
                <a:srgbClr val="CC0000"/>
              </a:buClr>
              <a:buFont typeface="Arial" pitchFamily="34" charset="0"/>
              <a:buChar char="•"/>
            </a:pPr>
            <a:r>
              <a:rPr lang="en-US" sz="2400" dirty="0" smtClean="0"/>
              <a:t>Plug-in scheduler algorithm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6218484"/>
            <a:ext cx="708840" cy="458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3278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7F3B5B-EBEA-4716-BF16-3365897228FE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26627" name="Text Box 2"/>
          <p:cNvSpPr txBox="1">
            <a:spLocks noChangeArrowheads="1"/>
          </p:cNvSpPr>
          <p:nvPr/>
        </p:nvSpPr>
        <p:spPr bwMode="auto">
          <a:xfrm>
            <a:off x="441325" y="396875"/>
            <a:ext cx="337464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CC0000"/>
                </a:solidFill>
              </a:rPr>
              <a:t>USIMM Overview</a:t>
            </a:r>
            <a:endParaRPr lang="en-US" sz="3200" dirty="0">
              <a:solidFill>
                <a:srgbClr val="CC0000"/>
              </a:solidFill>
            </a:endParaRPr>
          </a:p>
        </p:txBody>
      </p:sp>
      <p:sp>
        <p:nvSpPr>
          <p:cNvPr id="26628" name="Line 3"/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26630" name="Picture 5" descr="logo-small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011863"/>
            <a:ext cx="1127125" cy="846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Flowchart: Punched Tape 1"/>
          <p:cNvSpPr/>
          <p:nvPr/>
        </p:nvSpPr>
        <p:spPr>
          <a:xfrm rot="5652957">
            <a:off x="406753" y="2091170"/>
            <a:ext cx="2184841" cy="1456457"/>
          </a:xfrm>
          <a:prstGeom prst="flowChartPunchedTap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48478" y="3980935"/>
            <a:ext cx="25013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INPUT TRACE FILE</a:t>
            </a:r>
            <a:endParaRPr lang="en-US" sz="2000" dirty="0"/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6218484"/>
            <a:ext cx="708840" cy="458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582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7F3B5B-EBEA-4716-BF16-3365897228FE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26627" name="Text Box 2"/>
          <p:cNvSpPr txBox="1">
            <a:spLocks noChangeArrowheads="1"/>
          </p:cNvSpPr>
          <p:nvPr/>
        </p:nvSpPr>
        <p:spPr bwMode="auto">
          <a:xfrm>
            <a:off x="441325" y="396875"/>
            <a:ext cx="337464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CC0000"/>
                </a:solidFill>
              </a:rPr>
              <a:t>USIMM Overview</a:t>
            </a:r>
            <a:endParaRPr lang="en-US" sz="3200" dirty="0">
              <a:solidFill>
                <a:srgbClr val="CC0000"/>
              </a:solidFill>
            </a:endParaRPr>
          </a:p>
        </p:txBody>
      </p:sp>
      <p:sp>
        <p:nvSpPr>
          <p:cNvPr id="26628" name="Line 3"/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26630" name="Picture 5" descr="logo-small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011863"/>
            <a:ext cx="1127125" cy="846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Flowchart: Punched Tape 1"/>
          <p:cNvSpPr/>
          <p:nvPr/>
        </p:nvSpPr>
        <p:spPr>
          <a:xfrm rot="5652957">
            <a:off x="406753" y="2091170"/>
            <a:ext cx="2184841" cy="1456457"/>
          </a:xfrm>
          <a:prstGeom prst="flowChartPunchedTap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590800" y="1905000"/>
            <a:ext cx="4648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/>
              <a:t>25    R   </a:t>
            </a:r>
            <a:r>
              <a:rPr lang="pt-BR" sz="2000" dirty="0"/>
              <a:t>0x81a5aae8 </a:t>
            </a:r>
            <a:r>
              <a:rPr lang="pt-BR" sz="2000" dirty="0" smtClean="0"/>
              <a:t>   0x2eb6c137</a:t>
            </a:r>
            <a:endParaRPr lang="pt-BR" sz="2000" dirty="0"/>
          </a:p>
          <a:p>
            <a:pPr marL="457200" indent="-457200">
              <a:buAutoNum type="arabicPlain" startAt="3"/>
            </a:pPr>
            <a:r>
              <a:rPr lang="pt-BR" sz="2000" dirty="0" smtClean="0"/>
              <a:t> W   0x81a4ab00</a:t>
            </a:r>
          </a:p>
          <a:p>
            <a:r>
              <a:rPr lang="en-US" sz="2000" dirty="0" smtClean="0"/>
              <a:t>0      </a:t>
            </a:r>
            <a:r>
              <a:rPr lang="en-US" sz="2000" dirty="0"/>
              <a:t>R </a:t>
            </a:r>
            <a:r>
              <a:rPr lang="en-US" sz="2000" dirty="0" smtClean="0"/>
              <a:t>  0x81a5ab28    0x2eb6c137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248478" y="3980935"/>
            <a:ext cx="25013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INPUT TRACE FILE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6172200" y="1311873"/>
            <a:ext cx="19063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/>
              <a:t>Instruction PC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3326951" y="1311873"/>
            <a:ext cx="24138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/>
              <a:t>Cache line address</a:t>
            </a:r>
            <a:endParaRPr lang="en-US" sz="2000" dirty="0"/>
          </a:p>
        </p:txBody>
      </p:sp>
      <p:cxnSp>
        <p:nvCxnSpPr>
          <p:cNvPr id="13" name="Straight Arrow Connector 12"/>
          <p:cNvCxnSpPr/>
          <p:nvPr/>
        </p:nvCxnSpPr>
        <p:spPr>
          <a:xfrm flipH="1">
            <a:off x="4229100" y="1676397"/>
            <a:ext cx="304800" cy="36658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6134100" y="1635206"/>
            <a:ext cx="304800" cy="36658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6218484"/>
            <a:ext cx="708840" cy="458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363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7F3B5B-EBEA-4716-BF16-3365897228FE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26627" name="Text Box 2"/>
          <p:cNvSpPr txBox="1">
            <a:spLocks noChangeArrowheads="1"/>
          </p:cNvSpPr>
          <p:nvPr/>
        </p:nvSpPr>
        <p:spPr bwMode="auto">
          <a:xfrm>
            <a:off x="441325" y="396875"/>
            <a:ext cx="337464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CC0000"/>
                </a:solidFill>
              </a:rPr>
              <a:t>USIMM Overview</a:t>
            </a:r>
            <a:endParaRPr lang="en-US" sz="3200" dirty="0">
              <a:solidFill>
                <a:srgbClr val="CC0000"/>
              </a:solidFill>
            </a:endParaRPr>
          </a:p>
        </p:txBody>
      </p:sp>
      <p:sp>
        <p:nvSpPr>
          <p:cNvPr id="26628" name="Line 3"/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26630" name="Picture 5" descr="logo-small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011863"/>
            <a:ext cx="1127125" cy="846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Flowchart: Punched Tape 1"/>
          <p:cNvSpPr/>
          <p:nvPr/>
        </p:nvSpPr>
        <p:spPr>
          <a:xfrm rot="5652957">
            <a:off x="406753" y="2091170"/>
            <a:ext cx="2184841" cy="1456457"/>
          </a:xfrm>
          <a:prstGeom prst="flowChartPunchedTap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590800" y="1905000"/>
            <a:ext cx="4648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/>
              <a:t>25    R   </a:t>
            </a:r>
            <a:r>
              <a:rPr lang="pt-BR" sz="2000" dirty="0"/>
              <a:t>0x81a5aae8 </a:t>
            </a:r>
            <a:r>
              <a:rPr lang="pt-BR" sz="2000" dirty="0" smtClean="0"/>
              <a:t>   0x2eb6c137</a:t>
            </a:r>
            <a:endParaRPr lang="pt-BR" sz="2000" dirty="0"/>
          </a:p>
          <a:p>
            <a:pPr marL="457200" indent="-457200">
              <a:buAutoNum type="arabicPlain" startAt="3"/>
            </a:pPr>
            <a:r>
              <a:rPr lang="pt-BR" sz="2000" dirty="0" smtClean="0"/>
              <a:t> W   0x81a4ab00</a:t>
            </a:r>
          </a:p>
          <a:p>
            <a:r>
              <a:rPr lang="en-US" sz="2000" dirty="0" smtClean="0"/>
              <a:t>0      </a:t>
            </a:r>
            <a:r>
              <a:rPr lang="en-US" sz="2000" dirty="0"/>
              <a:t>R </a:t>
            </a:r>
            <a:r>
              <a:rPr lang="en-US" sz="2000" dirty="0" smtClean="0"/>
              <a:t>  0x81a5ab28    0x2eb6c137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248478" y="3980935"/>
            <a:ext cx="25013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INPUT TRACE FILE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6400800" y="3276600"/>
            <a:ext cx="1219200" cy="16002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ROB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460683" y="2920663"/>
            <a:ext cx="1787717" cy="88933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6218484"/>
            <a:ext cx="708840" cy="458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7991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7F3B5B-EBEA-4716-BF16-3365897228FE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26627" name="Text Box 2"/>
          <p:cNvSpPr txBox="1">
            <a:spLocks noChangeArrowheads="1"/>
          </p:cNvSpPr>
          <p:nvPr/>
        </p:nvSpPr>
        <p:spPr bwMode="auto">
          <a:xfrm>
            <a:off x="441325" y="396875"/>
            <a:ext cx="337464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CC0000"/>
                </a:solidFill>
              </a:rPr>
              <a:t>USIMM Overview</a:t>
            </a:r>
            <a:endParaRPr lang="en-US" sz="3200" dirty="0">
              <a:solidFill>
                <a:srgbClr val="CC0000"/>
              </a:solidFill>
            </a:endParaRPr>
          </a:p>
        </p:txBody>
      </p:sp>
      <p:sp>
        <p:nvSpPr>
          <p:cNvPr id="26628" name="Line 3"/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26630" name="Picture 5" descr="logo-small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011863"/>
            <a:ext cx="1127125" cy="846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Flowchart: Punched Tape 1"/>
          <p:cNvSpPr/>
          <p:nvPr/>
        </p:nvSpPr>
        <p:spPr>
          <a:xfrm rot="5652957">
            <a:off x="406753" y="2091170"/>
            <a:ext cx="2184841" cy="1456457"/>
          </a:xfrm>
          <a:prstGeom prst="flowChartPunchedTap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590800" y="1905000"/>
            <a:ext cx="4648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/>
              <a:t>25    R   </a:t>
            </a:r>
            <a:r>
              <a:rPr lang="pt-BR" sz="2000" dirty="0"/>
              <a:t>0x81a5aae8 </a:t>
            </a:r>
            <a:r>
              <a:rPr lang="pt-BR" sz="2000" dirty="0" smtClean="0"/>
              <a:t>   0x2eb6c137</a:t>
            </a:r>
            <a:endParaRPr lang="pt-BR" sz="2000" dirty="0"/>
          </a:p>
          <a:p>
            <a:pPr marL="457200" indent="-457200">
              <a:buAutoNum type="arabicPlain" startAt="3"/>
            </a:pPr>
            <a:r>
              <a:rPr lang="pt-BR" sz="2000" dirty="0" smtClean="0"/>
              <a:t> W   0x81a4ab00</a:t>
            </a:r>
          </a:p>
          <a:p>
            <a:r>
              <a:rPr lang="en-US" sz="2000" dirty="0" smtClean="0"/>
              <a:t>0      </a:t>
            </a:r>
            <a:r>
              <a:rPr lang="en-US" sz="2000" dirty="0"/>
              <a:t>R </a:t>
            </a:r>
            <a:r>
              <a:rPr lang="en-US" sz="2000" dirty="0" smtClean="0"/>
              <a:t>  0x81a5ab28    0x2eb6c137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248478" y="3980935"/>
            <a:ext cx="25013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INPUT TRACE FILE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6400800" y="3276600"/>
            <a:ext cx="1219200" cy="16002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ROB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206367" y="4834731"/>
            <a:ext cx="984633" cy="16002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MC</a:t>
            </a: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READ</a:t>
            </a: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460683" y="4834731"/>
            <a:ext cx="1025717" cy="16002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MC</a:t>
            </a: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WRITE</a:t>
            </a: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460683" y="2920663"/>
            <a:ext cx="1787717" cy="88933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267200" y="2920662"/>
            <a:ext cx="706341" cy="180373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3698683" y="2920663"/>
            <a:ext cx="370808" cy="180373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6218484"/>
            <a:ext cx="708840" cy="458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8558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7F3B5B-EBEA-4716-BF16-3365897228FE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26627" name="Text Box 2"/>
          <p:cNvSpPr txBox="1">
            <a:spLocks noChangeArrowheads="1"/>
          </p:cNvSpPr>
          <p:nvPr/>
        </p:nvSpPr>
        <p:spPr bwMode="auto">
          <a:xfrm>
            <a:off x="441325" y="396875"/>
            <a:ext cx="337464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CC0000"/>
                </a:solidFill>
              </a:rPr>
              <a:t>USIMM Overview</a:t>
            </a:r>
            <a:endParaRPr lang="en-US" sz="3200" dirty="0">
              <a:solidFill>
                <a:srgbClr val="CC0000"/>
              </a:solidFill>
            </a:endParaRPr>
          </a:p>
        </p:txBody>
      </p:sp>
      <p:sp>
        <p:nvSpPr>
          <p:cNvPr id="26628" name="Line 3"/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26630" name="Picture 5" descr="logo-small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011863"/>
            <a:ext cx="1127125" cy="846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Flowchart: Punched Tape 1"/>
          <p:cNvSpPr/>
          <p:nvPr/>
        </p:nvSpPr>
        <p:spPr>
          <a:xfrm rot="5652957">
            <a:off x="406753" y="2091170"/>
            <a:ext cx="2184841" cy="1456457"/>
          </a:xfrm>
          <a:prstGeom prst="flowChartPunchedTap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590800" y="1905000"/>
            <a:ext cx="4648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/>
              <a:t>25    R   </a:t>
            </a:r>
            <a:r>
              <a:rPr lang="pt-BR" sz="2000" dirty="0"/>
              <a:t>0x81a5aae8 </a:t>
            </a:r>
            <a:r>
              <a:rPr lang="pt-BR" sz="2000" dirty="0" smtClean="0"/>
              <a:t>   0x2eb6c137</a:t>
            </a:r>
            <a:endParaRPr lang="pt-BR" sz="2000" dirty="0"/>
          </a:p>
          <a:p>
            <a:pPr marL="457200" indent="-457200">
              <a:buAutoNum type="arabicPlain" startAt="3"/>
            </a:pPr>
            <a:r>
              <a:rPr lang="pt-BR" sz="2000" dirty="0" smtClean="0"/>
              <a:t> W   0x81a4ab00</a:t>
            </a:r>
          </a:p>
          <a:p>
            <a:r>
              <a:rPr lang="en-US" sz="2000" dirty="0" smtClean="0"/>
              <a:t>0      </a:t>
            </a:r>
            <a:r>
              <a:rPr lang="en-US" sz="2000" dirty="0"/>
              <a:t>R </a:t>
            </a:r>
            <a:r>
              <a:rPr lang="en-US" sz="2000" dirty="0" smtClean="0"/>
              <a:t>  0x81a5ab28    0x2eb6c137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248478" y="3980935"/>
            <a:ext cx="25013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INPUT TRACE FILE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6400800" y="3276600"/>
            <a:ext cx="1219200" cy="16002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ROB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206367" y="4834731"/>
            <a:ext cx="984633" cy="16002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MC</a:t>
            </a: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READ</a:t>
            </a: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460683" y="4834731"/>
            <a:ext cx="1025717" cy="16002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MC</a:t>
            </a: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WRITE</a:t>
            </a: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460683" y="2920663"/>
            <a:ext cx="1787717" cy="88933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267200" y="2920662"/>
            <a:ext cx="706341" cy="180373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3698683" y="2920663"/>
            <a:ext cx="370808" cy="180373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504091" y="4834731"/>
            <a:ext cx="70083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 smtClean="0"/>
              <a:t> </a:t>
            </a:r>
          </a:p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/>
              <a:t> </a:t>
            </a:r>
            <a:endParaRPr lang="en-US" sz="2400" dirty="0" smtClean="0"/>
          </a:p>
          <a:p>
            <a:pPr>
              <a:buClr>
                <a:schemeClr val="tx1"/>
              </a:buClr>
            </a:pPr>
            <a:endParaRPr lang="en-US" sz="2400" dirty="0" smtClean="0"/>
          </a:p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/>
              <a:t> </a:t>
            </a:r>
            <a:r>
              <a:rPr lang="en-US" sz="2400" dirty="0" smtClean="0"/>
              <a:t>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547567" y="4817727"/>
            <a:ext cx="70083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chemeClr val="tx1"/>
              </a:buClr>
            </a:pPr>
            <a:r>
              <a:rPr lang="en-US" sz="2400" dirty="0" smtClean="0"/>
              <a:t> </a:t>
            </a:r>
          </a:p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/>
              <a:t> </a:t>
            </a:r>
            <a:endParaRPr lang="en-US" sz="2400" dirty="0" smtClean="0"/>
          </a:p>
          <a:p>
            <a:pPr>
              <a:buClr>
                <a:schemeClr val="tx1"/>
              </a:buClr>
            </a:pPr>
            <a:endParaRPr lang="en-US" sz="2400" dirty="0" smtClean="0"/>
          </a:p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/>
              <a:t> </a:t>
            </a:r>
            <a:r>
              <a:rPr lang="en-US" sz="2400" dirty="0" smtClean="0"/>
              <a:t> 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6218484"/>
            <a:ext cx="708840" cy="458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991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7F3B5B-EBEA-4716-BF16-3365897228FE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26627" name="Text Box 2"/>
          <p:cNvSpPr txBox="1">
            <a:spLocks noChangeArrowheads="1"/>
          </p:cNvSpPr>
          <p:nvPr/>
        </p:nvSpPr>
        <p:spPr bwMode="auto">
          <a:xfrm>
            <a:off x="441325" y="396875"/>
            <a:ext cx="337464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 dirty="0" smtClean="0">
                <a:solidFill>
                  <a:srgbClr val="CC0000"/>
                </a:solidFill>
              </a:rPr>
              <a:t>USIMM Overview</a:t>
            </a:r>
            <a:endParaRPr lang="en-US" sz="3200" dirty="0">
              <a:solidFill>
                <a:srgbClr val="CC0000"/>
              </a:solidFill>
            </a:endParaRPr>
          </a:p>
        </p:txBody>
      </p:sp>
      <p:sp>
        <p:nvSpPr>
          <p:cNvPr id="26628" name="Line 3"/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26630" name="Picture 5" descr="logo-small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011863"/>
            <a:ext cx="1127125" cy="846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Flowchart: Punched Tape 1"/>
          <p:cNvSpPr/>
          <p:nvPr/>
        </p:nvSpPr>
        <p:spPr>
          <a:xfrm rot="5652957">
            <a:off x="406753" y="2091170"/>
            <a:ext cx="2184841" cy="1456457"/>
          </a:xfrm>
          <a:prstGeom prst="flowChartPunchedTap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590800" y="1905000"/>
            <a:ext cx="4648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 smtClean="0"/>
              <a:t>25    R   </a:t>
            </a:r>
            <a:r>
              <a:rPr lang="pt-BR" sz="2000" dirty="0"/>
              <a:t>0x81a5aae8 </a:t>
            </a:r>
            <a:r>
              <a:rPr lang="pt-BR" sz="2000" dirty="0" smtClean="0"/>
              <a:t>   0x2eb6c137</a:t>
            </a:r>
            <a:endParaRPr lang="pt-BR" sz="2000" dirty="0"/>
          </a:p>
          <a:p>
            <a:pPr marL="457200" indent="-457200">
              <a:buAutoNum type="arabicPlain" startAt="3"/>
            </a:pPr>
            <a:r>
              <a:rPr lang="pt-BR" sz="2000" dirty="0" smtClean="0"/>
              <a:t> W   0x81a4ab00</a:t>
            </a:r>
          </a:p>
          <a:p>
            <a:r>
              <a:rPr lang="en-US" sz="2000" dirty="0" smtClean="0"/>
              <a:t>0      </a:t>
            </a:r>
            <a:r>
              <a:rPr lang="en-US" sz="2000" dirty="0"/>
              <a:t>R </a:t>
            </a:r>
            <a:r>
              <a:rPr lang="en-US" sz="2000" dirty="0" smtClean="0"/>
              <a:t>  0x81a5ab28    0x2eb6c137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248478" y="3980935"/>
            <a:ext cx="25013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INPUT TRACE FILE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6400800" y="3276600"/>
            <a:ext cx="1219200" cy="16002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ROB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206367" y="4834731"/>
            <a:ext cx="984633" cy="16002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MC</a:t>
            </a: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READ</a:t>
            </a: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460683" y="4834731"/>
            <a:ext cx="1025717" cy="160020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MC</a:t>
            </a: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WRITE</a:t>
            </a: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</a:t>
            </a:r>
            <a:endParaRPr lang="en-US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460683" y="2920663"/>
            <a:ext cx="1787717" cy="88933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267200" y="2920662"/>
            <a:ext cx="706341" cy="180373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3698683" y="2920663"/>
            <a:ext cx="370808" cy="1803737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504091" y="4834731"/>
            <a:ext cx="70083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 smtClean="0"/>
              <a:t> </a:t>
            </a:r>
          </a:p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/>
              <a:t> </a:t>
            </a:r>
            <a:endParaRPr lang="en-US" sz="2400" dirty="0" smtClean="0"/>
          </a:p>
          <a:p>
            <a:pPr>
              <a:buClr>
                <a:schemeClr val="tx1"/>
              </a:buClr>
            </a:pPr>
            <a:endParaRPr lang="en-US" sz="2400" dirty="0" smtClean="0"/>
          </a:p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/>
              <a:t> </a:t>
            </a:r>
            <a:r>
              <a:rPr lang="en-US" sz="2400" dirty="0" smtClean="0"/>
              <a:t> 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547567" y="4817727"/>
            <a:ext cx="70083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Clr>
                <a:schemeClr val="tx1"/>
              </a:buClr>
            </a:pPr>
            <a:r>
              <a:rPr lang="en-US" sz="2400" dirty="0" smtClean="0"/>
              <a:t> </a:t>
            </a:r>
          </a:p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/>
              <a:t> </a:t>
            </a:r>
            <a:endParaRPr lang="en-US" sz="2400" dirty="0" smtClean="0"/>
          </a:p>
          <a:p>
            <a:pPr>
              <a:buClr>
                <a:schemeClr val="tx1"/>
              </a:buClr>
            </a:pPr>
            <a:endParaRPr lang="en-US" sz="2400" dirty="0" smtClean="0"/>
          </a:p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/>
              <a:t> </a:t>
            </a:r>
            <a:r>
              <a:rPr lang="en-US" sz="2400" dirty="0" smtClean="0"/>
              <a:t> </a:t>
            </a:r>
          </a:p>
        </p:txBody>
      </p:sp>
      <p:sp>
        <p:nvSpPr>
          <p:cNvPr id="18" name="Cloud 17"/>
          <p:cNvSpPr/>
          <p:nvPr/>
        </p:nvSpPr>
        <p:spPr>
          <a:xfrm>
            <a:off x="6248400" y="5105400"/>
            <a:ext cx="2800152" cy="1524000"/>
          </a:xfrm>
          <a:prstGeom prst="cloud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PRECHG</a:t>
            </a: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PWR-UP/DN</a:t>
            </a:r>
          </a:p>
          <a:p>
            <a:pPr algn="ctr"/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REFRESH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189124" y="5204062"/>
            <a:ext cx="70083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 smtClean="0"/>
              <a:t> </a:t>
            </a:r>
          </a:p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 smtClean="0"/>
              <a:t> </a:t>
            </a:r>
          </a:p>
          <a:p>
            <a:pPr marL="342900" indent="-342900">
              <a:buClr>
                <a:schemeClr val="tx1"/>
              </a:buClr>
              <a:buFont typeface="Wingdings" pitchFamily="2" charset="2"/>
              <a:buChar char="ü"/>
            </a:pPr>
            <a:r>
              <a:rPr lang="en-US" sz="2400" dirty="0"/>
              <a:t> </a:t>
            </a:r>
            <a:r>
              <a:rPr lang="en-US" sz="2400" dirty="0" smtClean="0"/>
              <a:t> 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6218484"/>
            <a:ext cx="708840" cy="458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396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43023</TotalTime>
  <Words>841</Words>
  <Application>Microsoft Office PowerPoint</Application>
  <PresentationFormat>On-screen Show (4:3)</PresentationFormat>
  <Paragraphs>329</Paragraphs>
  <Slides>17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Rajeev Balasubramonian</dc:creator>
  <cp:lastModifiedBy>RB</cp:lastModifiedBy>
  <cp:revision>370</cp:revision>
  <dcterms:created xsi:type="dcterms:W3CDTF">2002-09-20T18:19:18Z</dcterms:created>
  <dcterms:modified xsi:type="dcterms:W3CDTF">2012-06-09T12:15:54Z</dcterms:modified>
</cp:coreProperties>
</file>