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657" r:id="rId2"/>
    <p:sldId id="653" r:id="rId3"/>
    <p:sldId id="659" r:id="rId4"/>
    <p:sldId id="660" r:id="rId5"/>
    <p:sldId id="670" r:id="rId6"/>
    <p:sldId id="671" r:id="rId7"/>
    <p:sldId id="672" r:id="rId8"/>
    <p:sldId id="673" r:id="rId9"/>
    <p:sldId id="661" r:id="rId10"/>
    <p:sldId id="662" r:id="rId11"/>
    <p:sldId id="663" r:id="rId12"/>
    <p:sldId id="664" r:id="rId13"/>
    <p:sldId id="665" r:id="rId14"/>
    <p:sldId id="666" r:id="rId15"/>
    <p:sldId id="667" r:id="rId16"/>
    <p:sldId id="674" r:id="rId17"/>
    <p:sldId id="675" r:id="rId18"/>
    <p:sldId id="676" r:id="rId19"/>
    <p:sldId id="677" r:id="rId20"/>
    <p:sldId id="679" r:id="rId21"/>
    <p:sldId id="680" r:id="rId22"/>
    <p:sldId id="685" r:id="rId23"/>
    <p:sldId id="686" r:id="rId24"/>
    <p:sldId id="687" r:id="rId25"/>
    <p:sldId id="688" r:id="rId26"/>
    <p:sldId id="689" r:id="rId27"/>
    <p:sldId id="690" r:id="rId28"/>
    <p:sldId id="691" r:id="rId29"/>
    <p:sldId id="692" r:id="rId30"/>
    <p:sldId id="693" r:id="rId31"/>
    <p:sldId id="694" r:id="rId32"/>
    <p:sldId id="695" r:id="rId33"/>
    <p:sldId id="696" r:id="rId34"/>
    <p:sldId id="705" r:id="rId35"/>
  </p:sldIdLst>
  <p:sldSz cx="9144000" cy="6858000" type="screen4x3"/>
  <p:notesSz cx="6845300" cy="93964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990000"/>
    <a:srgbClr val="FF9900"/>
    <a:srgbClr val="FFFF00"/>
    <a:srgbClr val="66CCFF"/>
    <a:srgbClr val="0099FF"/>
    <a:srgbClr val="00FF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3508" autoAdjust="0"/>
  </p:normalViewPr>
  <p:slideViewPr>
    <p:cSldViewPr>
      <p:cViewPr varScale="1">
        <p:scale>
          <a:sx n="63" d="100"/>
          <a:sy n="63" d="100"/>
        </p:scale>
        <p:origin x="1383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>
            <a:extLst>
              <a:ext uri="{FF2B5EF4-FFF2-40B4-BE49-F238E27FC236}">
                <a16:creationId xmlns:a16="http://schemas.microsoft.com/office/drawing/2014/main" id="{77908677-4C22-4FDE-961C-6399F104D61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52995" name="Rectangle 3">
            <a:extLst>
              <a:ext uri="{FF2B5EF4-FFF2-40B4-BE49-F238E27FC236}">
                <a16:creationId xmlns:a16="http://schemas.microsoft.com/office/drawing/2014/main" id="{460526E6-2FAD-4616-86BE-75867C44750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52996" name="Rectangle 4">
            <a:extLst>
              <a:ext uri="{FF2B5EF4-FFF2-40B4-BE49-F238E27FC236}">
                <a16:creationId xmlns:a16="http://schemas.microsoft.com/office/drawing/2014/main" id="{DF01561E-B888-4D7F-817E-06C8F585D5C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52997" name="Rectangle 5">
            <a:extLst>
              <a:ext uri="{FF2B5EF4-FFF2-40B4-BE49-F238E27FC236}">
                <a16:creationId xmlns:a16="http://schemas.microsoft.com/office/drawing/2014/main" id="{93AFDC95-62B1-4450-B1C3-88E5B9AD019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47039F1-62FC-4A24-9C65-CDBA2BDBEB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>
            <a:extLst>
              <a:ext uri="{FF2B5EF4-FFF2-40B4-BE49-F238E27FC236}">
                <a16:creationId xmlns:a16="http://schemas.microsoft.com/office/drawing/2014/main" id="{CCA511BF-201F-428F-B125-7A638B100EA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0195" name="Rectangle 3">
            <a:extLst>
              <a:ext uri="{FF2B5EF4-FFF2-40B4-BE49-F238E27FC236}">
                <a16:creationId xmlns:a16="http://schemas.microsoft.com/office/drawing/2014/main" id="{E4B8B567-AE8C-4C6A-AB31-5C87EFD6847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975482CC-815E-44F4-AA39-BC6A29381A8D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073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0197" name="Rectangle 5">
            <a:extLst>
              <a:ext uri="{FF2B5EF4-FFF2-40B4-BE49-F238E27FC236}">
                <a16:creationId xmlns:a16="http://schemas.microsoft.com/office/drawing/2014/main" id="{975B012B-A7D3-47C8-B329-F1287C44492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464050"/>
            <a:ext cx="5019675" cy="422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20198" name="Rectangle 6">
            <a:extLst>
              <a:ext uri="{FF2B5EF4-FFF2-40B4-BE49-F238E27FC236}">
                <a16:creationId xmlns:a16="http://schemas.microsoft.com/office/drawing/2014/main" id="{828433A2-273A-410B-B5C5-F5BF54A0A1E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0199" name="Rectangle 7">
            <a:extLst>
              <a:ext uri="{FF2B5EF4-FFF2-40B4-BE49-F238E27FC236}">
                <a16:creationId xmlns:a16="http://schemas.microsoft.com/office/drawing/2014/main" id="{4D1603C3-CF10-41BE-B45B-B912C27AED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41C6F3-F461-4141-9F00-388259372F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465DDDA6-CCC8-491A-AD04-17188E1318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B7BA4FD-BC27-4AFE-8BCC-1038059F4926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E4C9BFEE-DE06-4F4D-9C7B-54110E937C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0C2072B9-7E85-4B35-9115-86322CE13B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C2915E9D-6D86-4E78-ACB4-1B5FA97431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419CEA3-F435-464A-A245-E707C9BAD1A9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151B553A-503A-4999-AE09-83B9134E623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E3260DE7-D095-4B28-9688-65ECEA8ADA0C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059EE04B-E458-4FD1-8333-4ABC575043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6A411C9-72A0-4454-9EB3-91AFEEFD8228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AEA18319-1476-4C35-A584-62CC02936B8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1FE544AC-A24D-44E8-A1C0-FA852537DC05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9EAB326A-5C30-4D16-B5BE-804652F9EB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D94A04B-30DE-4C4E-AE7B-411E2F89A903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051F3512-1F16-4286-B808-0FD061F6963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F5960F60-8504-421F-A48B-C5FA3B482664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E3206F65-A8C5-4A31-8856-4598973D1F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4479C4A-6DB7-4DAE-A487-A0E8934045F5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F52303CC-E08A-45E0-B057-4EBBF270593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BD79121B-ED93-49E3-A6D9-9E81C7854087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19F2A77E-7867-482B-98DE-BFA2DF9FD98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FF958A3-9BB1-445D-A363-143EBC42A2E5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D06AF2EC-5C1F-41CD-9C3E-579C58481DA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83D38F01-E521-403A-B1A7-3B2C4F659DFC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D09D5EEF-7039-4A67-AE86-DC6C4A2429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5A7D512-3259-43AB-AC5D-58C7C01B53E5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797086DE-2CBF-4DED-9AB0-10E91EEBE82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0F9171EA-358E-4BD0-B259-DDD84D689028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B7C15517-8CAA-4C44-88BC-C3F0090F7D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DBB2B95-44E1-4D92-B426-2650F9970CD6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39B21BD4-508B-463B-B211-5A59DE4ECA7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4EAB0AE7-74D6-44AA-8D62-156968A76820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BA86CF6F-332B-4484-A063-2FFD3497BB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3C937F9-D7FD-4BE9-8998-49296B896BFD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36BDF775-EC7F-4D6E-A269-DEEA2A087BC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23663777-E72A-4889-BD1F-6407CF9E5C2A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442D7FF7-EA81-42C3-84E2-419EDA55BC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398CC8A-3B1E-46BF-9FE7-005D7006E67E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DB6890C6-1081-437B-992B-23EB9E16315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A44F61A7-3C26-4430-8BE3-E93E6C44460F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0F17CBE3-9E24-42DC-B662-4186865E04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07DAF27-44B2-4EDC-B633-C82638D55EC9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EE799ADC-B80C-4DF6-9D5F-82095EA8B29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2D90499B-E47E-4CDF-B3C5-309F256DBF3A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B613FC1D-155D-4A5E-89F3-5E33ACD06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9E5B717-4E86-42CC-98B9-B8F58DCE51CE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F65FBB5D-8D82-4B75-A10B-E07A9739021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57000179-4E3A-489B-8C49-B9B43B9C26A5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0D1EE3C5-E388-40DD-B33C-9880B6338EF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63AF7ED-E232-4549-89C5-3867D95ADF8F}" type="slidenum">
              <a:rPr lang="en-US" altLang="en-US" sz="1200" smtClean="0"/>
              <a:pPr/>
              <a:t>20</a:t>
            </a:fld>
            <a:endParaRPr lang="en-US" altLang="en-US" sz="1200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CAAAF796-0FDE-4651-878D-971C18A6F4D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6DEB0407-1A0C-4706-9CB2-DE8046604BC0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95DAC825-47FB-4335-AE53-482E53F8DE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04F083B-799B-4E77-A4FD-7DAAA2865E7F}" type="slidenum">
              <a:rPr lang="en-US" altLang="en-US" sz="1200" smtClean="0"/>
              <a:pPr/>
              <a:t>21</a:t>
            </a:fld>
            <a:endParaRPr lang="en-US" altLang="en-US" sz="1200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A09BF2E4-CA4E-47DB-99FE-FEC62EE6BA3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F69C205A-2C4F-49C9-AF5E-B4E14190022B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1B581068-7CCB-4ACD-AD10-4B0FBE91E4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40E88B7-D9EA-499B-93E7-34EDE420DFB5}" type="slidenum">
              <a:rPr lang="en-US" altLang="en-US" sz="1200" smtClean="0"/>
              <a:pPr/>
              <a:t>22</a:t>
            </a:fld>
            <a:endParaRPr lang="en-US" altLang="en-US" sz="1200"/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0F285013-0A72-4A52-A2F9-456A4306650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D90056A3-6637-4E1F-96A6-6CD257476462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>
            <a:extLst>
              <a:ext uri="{FF2B5EF4-FFF2-40B4-BE49-F238E27FC236}">
                <a16:creationId xmlns:a16="http://schemas.microsoft.com/office/drawing/2014/main" id="{14110809-4C1D-4F89-B92C-1E8134474F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705A9A4-685B-4F1D-B63E-42987672F86E}" type="slidenum">
              <a:rPr lang="en-US" altLang="en-US" sz="1200" smtClean="0"/>
              <a:pPr/>
              <a:t>23</a:t>
            </a:fld>
            <a:endParaRPr lang="en-US" altLang="en-US" sz="1200"/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8D058824-A8FE-4351-96E7-2E1F88162FF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6986BDFC-BB76-418A-8181-E1E12C26380A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3178C6E9-6484-4138-9EB5-876518A458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8F6E8F0-A240-4E90-A760-D2116C7FAB73}" type="slidenum">
              <a:rPr lang="en-US" altLang="en-US" sz="1200" smtClean="0"/>
              <a:pPr/>
              <a:t>24</a:t>
            </a:fld>
            <a:endParaRPr lang="en-US" altLang="en-US" sz="1200"/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A50996C0-9926-4399-BBBE-F04381D4AD9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087A2462-2346-4D16-A495-8149156A5A7F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>
            <a:extLst>
              <a:ext uri="{FF2B5EF4-FFF2-40B4-BE49-F238E27FC236}">
                <a16:creationId xmlns:a16="http://schemas.microsoft.com/office/drawing/2014/main" id="{B1A88953-3D96-4BB5-8022-40002B1B4A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699DA6E-56BF-40FB-A798-9237B5EA0C83}" type="slidenum">
              <a:rPr lang="en-US" altLang="en-US" sz="1200" smtClean="0"/>
              <a:pPr/>
              <a:t>25</a:t>
            </a:fld>
            <a:endParaRPr lang="en-US" altLang="en-US" sz="1200"/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1BBB17A7-B573-44B6-9464-CB78CBBCDBB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8810200B-EEC8-4C88-B422-362A19259EC7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id="{DC8F2B9E-C439-4257-B833-1C41B6D27C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72865AC-CF90-4C98-A40D-0516C04119D9}" type="slidenum">
              <a:rPr lang="en-US" altLang="en-US" sz="1200" smtClean="0"/>
              <a:pPr/>
              <a:t>26</a:t>
            </a:fld>
            <a:endParaRPr lang="en-US" altLang="en-US" sz="1200"/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6C7C93E2-5271-47D5-845D-AFD024B64AB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0F994623-B6DD-4ADC-B624-B1FB68698DE7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7AD75620-D6DB-4191-BC6E-2764645225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12B53A8-186C-4690-8D86-DDADEC4D1AEB}" type="slidenum">
              <a:rPr lang="en-US" altLang="en-US" sz="1200" smtClean="0"/>
              <a:pPr/>
              <a:t>27</a:t>
            </a:fld>
            <a:endParaRPr lang="en-US" altLang="en-US" sz="1200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DB6375AB-834E-4334-9549-0FE705C3033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0FC9B46C-ECB8-4992-BD0E-7FD6581E368F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99D7711B-2756-419D-A06C-A339C7074F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CFC9311-F2DD-4EA1-BD5E-3B4B753FB41B}" type="slidenum">
              <a:rPr lang="en-US" altLang="en-US" sz="1200" smtClean="0"/>
              <a:pPr/>
              <a:t>28</a:t>
            </a:fld>
            <a:endParaRPr lang="en-US" altLang="en-US" sz="1200"/>
          </a:p>
        </p:txBody>
      </p:sp>
      <p:sp>
        <p:nvSpPr>
          <p:cNvPr id="68611" name="Rectangle 1026">
            <a:extLst>
              <a:ext uri="{FF2B5EF4-FFF2-40B4-BE49-F238E27FC236}">
                <a16:creationId xmlns:a16="http://schemas.microsoft.com/office/drawing/2014/main" id="{2A1DC07C-B118-42AE-986A-1F76AD83B1A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8612" name="Rectangle 1027">
            <a:extLst>
              <a:ext uri="{FF2B5EF4-FFF2-40B4-BE49-F238E27FC236}">
                <a16:creationId xmlns:a16="http://schemas.microsoft.com/office/drawing/2014/main" id="{C72AF915-AF9E-4A8D-B93A-0A66FCA1F02B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>
            <a:extLst>
              <a:ext uri="{FF2B5EF4-FFF2-40B4-BE49-F238E27FC236}">
                <a16:creationId xmlns:a16="http://schemas.microsoft.com/office/drawing/2014/main" id="{343005BD-B58C-4476-9AD4-97E5BCD537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9992F66-701C-4C81-BDF1-926B62DAFF02}" type="slidenum">
              <a:rPr lang="en-US" altLang="en-US" sz="1200" smtClean="0"/>
              <a:pPr/>
              <a:t>29</a:t>
            </a:fld>
            <a:endParaRPr lang="en-US" altLang="en-US" sz="1200"/>
          </a:p>
        </p:txBody>
      </p:sp>
      <p:sp>
        <p:nvSpPr>
          <p:cNvPr id="70659" name="Rectangle 1026">
            <a:extLst>
              <a:ext uri="{FF2B5EF4-FFF2-40B4-BE49-F238E27FC236}">
                <a16:creationId xmlns:a16="http://schemas.microsoft.com/office/drawing/2014/main" id="{FBE44168-C21F-4C72-8269-89776266218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0660" name="Rectangle 1027">
            <a:extLst>
              <a:ext uri="{FF2B5EF4-FFF2-40B4-BE49-F238E27FC236}">
                <a16:creationId xmlns:a16="http://schemas.microsoft.com/office/drawing/2014/main" id="{8B1DB35E-820A-4626-ADCD-D4A23DC3A1F1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3A444C4F-F968-4B87-BA9A-9FDDBFA0FB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7464FC6-BCB2-49B3-84F1-DDC2F59E7257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9C94C0A3-92D7-4880-BCC3-ACBEAB5C79D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B6D10C3F-9E05-40E1-AB71-F617A706E0B3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>
            <a:extLst>
              <a:ext uri="{FF2B5EF4-FFF2-40B4-BE49-F238E27FC236}">
                <a16:creationId xmlns:a16="http://schemas.microsoft.com/office/drawing/2014/main" id="{1ED23EA0-A2E5-4252-8EDF-C01A96BA44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F170B14-DD8D-4EC9-89E5-8139F3D49584}" type="slidenum">
              <a:rPr lang="en-US" altLang="en-US" sz="1200" smtClean="0"/>
              <a:pPr/>
              <a:t>30</a:t>
            </a:fld>
            <a:endParaRPr lang="en-US" altLang="en-US" sz="1200"/>
          </a:p>
        </p:txBody>
      </p:sp>
      <p:sp>
        <p:nvSpPr>
          <p:cNvPr id="72707" name="Rectangle 2">
            <a:extLst>
              <a:ext uri="{FF2B5EF4-FFF2-40B4-BE49-F238E27FC236}">
                <a16:creationId xmlns:a16="http://schemas.microsoft.com/office/drawing/2014/main" id="{5D24F9D7-58D3-47AC-B1B2-1E756DE7938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2708" name="Rectangle 3">
            <a:extLst>
              <a:ext uri="{FF2B5EF4-FFF2-40B4-BE49-F238E27FC236}">
                <a16:creationId xmlns:a16="http://schemas.microsoft.com/office/drawing/2014/main" id="{536BFBA7-9A8C-4D8D-804E-85732EED3D18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>
            <a:extLst>
              <a:ext uri="{FF2B5EF4-FFF2-40B4-BE49-F238E27FC236}">
                <a16:creationId xmlns:a16="http://schemas.microsoft.com/office/drawing/2014/main" id="{D745609C-BBA1-437E-9A20-82700CBB34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BF73F9A-04C6-4B1D-910E-C3B49438E159}" type="slidenum">
              <a:rPr lang="en-US" altLang="en-US" sz="1200" smtClean="0"/>
              <a:pPr/>
              <a:t>31</a:t>
            </a:fld>
            <a:endParaRPr lang="en-US" altLang="en-US" sz="1200"/>
          </a:p>
        </p:txBody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5A8BE246-A91C-4544-B56E-BD723D431F8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4756" name="Rectangle 3">
            <a:extLst>
              <a:ext uri="{FF2B5EF4-FFF2-40B4-BE49-F238E27FC236}">
                <a16:creationId xmlns:a16="http://schemas.microsoft.com/office/drawing/2014/main" id="{0A3F4FD4-12E9-46B4-A0E7-83E8F8C7AB2E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>
            <a:extLst>
              <a:ext uri="{FF2B5EF4-FFF2-40B4-BE49-F238E27FC236}">
                <a16:creationId xmlns:a16="http://schemas.microsoft.com/office/drawing/2014/main" id="{0D8EE1C5-D768-4EAA-8335-2AB9B5A7D7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C3AC61F-32AA-4BA7-AAF1-837F7633A6E8}" type="slidenum">
              <a:rPr lang="en-US" altLang="en-US" sz="1200" smtClean="0"/>
              <a:pPr/>
              <a:t>32</a:t>
            </a:fld>
            <a:endParaRPr lang="en-US" altLang="en-US" sz="1200"/>
          </a:p>
        </p:txBody>
      </p:sp>
      <p:sp>
        <p:nvSpPr>
          <p:cNvPr id="76803" name="Rectangle 2">
            <a:extLst>
              <a:ext uri="{FF2B5EF4-FFF2-40B4-BE49-F238E27FC236}">
                <a16:creationId xmlns:a16="http://schemas.microsoft.com/office/drawing/2014/main" id="{8BA58AC7-F42B-4B2C-BE06-6FCF11A10E3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6804" name="Rectangle 3">
            <a:extLst>
              <a:ext uri="{FF2B5EF4-FFF2-40B4-BE49-F238E27FC236}">
                <a16:creationId xmlns:a16="http://schemas.microsoft.com/office/drawing/2014/main" id="{FD587472-A2BE-4F3D-B351-74543714CB88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>
            <a:extLst>
              <a:ext uri="{FF2B5EF4-FFF2-40B4-BE49-F238E27FC236}">
                <a16:creationId xmlns:a16="http://schemas.microsoft.com/office/drawing/2014/main" id="{721E51CA-E491-42D7-B075-13BB7E90B9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05C1FA9-3C12-4966-ACF1-7FE3E8892A0B}" type="slidenum">
              <a:rPr lang="en-US" altLang="en-US" sz="1200" smtClean="0"/>
              <a:pPr/>
              <a:t>33</a:t>
            </a:fld>
            <a:endParaRPr lang="en-US" altLang="en-US" sz="1200"/>
          </a:p>
        </p:txBody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id="{FE95E98F-C50A-441A-9B22-9CEAD56EB1C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8852" name="Rectangle 3">
            <a:extLst>
              <a:ext uri="{FF2B5EF4-FFF2-40B4-BE49-F238E27FC236}">
                <a16:creationId xmlns:a16="http://schemas.microsoft.com/office/drawing/2014/main" id="{BBDDD5C1-5D0D-4559-B665-CBC35F3345EF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>
            <a:extLst>
              <a:ext uri="{FF2B5EF4-FFF2-40B4-BE49-F238E27FC236}">
                <a16:creationId xmlns:a16="http://schemas.microsoft.com/office/drawing/2014/main" id="{3D7803E2-4B5F-4AB7-B45F-44F4122E6E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D4CE524-D33E-4220-B725-6FFF00EC9A83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7283" name="Rectangle 2">
            <a:extLst>
              <a:ext uri="{FF2B5EF4-FFF2-40B4-BE49-F238E27FC236}">
                <a16:creationId xmlns:a16="http://schemas.microsoft.com/office/drawing/2014/main" id="{E6291528-0E0E-4A66-BD4D-6CB46F62CE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7284" name="Rectangle 3">
            <a:extLst>
              <a:ext uri="{FF2B5EF4-FFF2-40B4-BE49-F238E27FC236}">
                <a16:creationId xmlns:a16="http://schemas.microsoft.com/office/drawing/2014/main" id="{7D001F3F-D883-4D9E-B9BB-9AC8A139A5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3B4EC507-9CAA-4F95-843C-0011FA3A7F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EC435B9-1EC1-47C2-8861-A5BC1B4CB239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82C1FADD-7B10-4DD1-80E4-7E31D910C59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601E5A1B-6E40-436F-BDB4-CA94DCFE9FE3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47097AFE-5013-4582-AF56-26114EC8A9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DDFAA07-2DA5-45F7-BFE1-03D7F8F3AE29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AF7391C0-B42D-4967-A43B-7FD601F4156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30899553-0DCA-4278-BE15-521924250932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18EE21A9-09ED-4BBA-8548-0EB954656E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775AB33-12F8-41C9-99AC-02D57F505DCD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58A62E20-E705-46C7-87A3-A95CC284619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F998A244-458B-493E-BED8-B46B93900F3C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9D89E7F7-3EAD-47F8-AF54-9A1B06C04A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E620DD8-2D0E-4A8A-BF08-4A386689B6A7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563B5462-C3CB-436C-BFCC-D968577EEE0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7FAB12BD-793B-44C2-B85B-6478A2D5E007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19FB4FC6-E0F0-479C-95F3-FB3DC31092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15D329E-44DF-460C-B62E-3E111B7F729D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C108C1D5-849E-4B32-8A8F-670AF45C1F8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0301970E-68FF-4DC7-8D03-ED5D87D11817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BAD84C06-15C5-4DA9-B281-D723AFAB62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AE025A7-2F8A-477F-B47B-596E1B860849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AE8B4443-4420-4C15-AA92-F7C7D36E7D3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F430268A-C26B-4F48-9F5D-22E00BF3C8A5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5D616BE-1E4F-453E-8995-49220F29AF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D575892-F141-4926-ABB2-DBB6A5F188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2241440-112F-41A2-A06B-916FBB8235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183E0E-6151-4078-9B4A-0E04C1AA56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8477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CD50568-E0DE-4A39-AA17-2779C5E342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703F3B-BF01-4E8C-BCE5-C5CD7D5155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868DB6C-9BD0-41B9-811E-27AC4DB8EB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5FE41B-F86C-419D-9725-4D9C8F7363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4912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548266-21D1-43D4-9C83-43690A106A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BC9C14D-2391-437B-B5E0-C8D9705F50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4C0359A-1F6A-4627-B198-2CE28D2769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245DD7-FF0A-4DB7-B7D6-EFCD1EF347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805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75A4E8-9EC1-44CD-A74B-A3C49AF3F2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54E75C3-E189-46A3-8B08-0723E37814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9887FD6-8A38-4723-A5D7-D1973FA100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25652-897C-495E-8107-C62CF8AD33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8347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1C1BB3C-26F1-4358-BC83-3151097A97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6381836-722F-47B9-866B-5B88AB9249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EE4B583-708D-48F1-B62C-FB5FE60FB3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D88CB-5E7C-4D9D-8B92-6256B773DD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3643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BFE2016-CD49-4F3D-A8C4-C90387F30A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C06B3BB-1284-4032-81A6-47630C0292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197A252-42EA-4AF8-8034-6F8BF34EAC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42EB1-CCE6-4ED3-ACA2-24683CF68F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3111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AECE8BA-9E2E-40C4-A68F-4A2E77EB15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0F12304-4325-4908-A80C-2677A37CA8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F681E28-7C1F-4F2B-8A67-37E2F7FA29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F70552-014C-4638-A6B0-FFEC5DDE47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255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3FCD307-4689-41B1-AD21-7C21334BC3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3B29248-E022-4ECE-B30B-18475A4513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4271891-FC76-4E71-A748-4F4BFF27EE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F2A66-7A57-4CF4-A065-2D54E8F4DE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0239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7666FA6-BC2B-48BE-AD1A-94E169B8DF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3EB8E9D-A812-4C0C-9642-4FEC5C6A40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6EC7B10-0D7B-4C73-8BBA-C844CF6FB6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E1674-5081-4B3B-A88A-9984BBAD3B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0941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373CA27-0638-4DDF-861D-3CE062778F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DDE164-3A7F-4271-896A-4D97687012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E3270C-E5B8-456C-B7DA-C45FCF5921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70EEE-30A6-40EE-9819-D763C4B58D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4823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A0CD3A3-BCF4-4DA4-AAF6-6969A94495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DFC649-A85B-4AE1-9C19-AE3CFF8A4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EE7CC71-37BD-4036-ABEE-76517B73D0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010E7-F7AE-4484-9C4F-7A8F136CF4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862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34518C1-0857-434F-8CC0-E7EEECE189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5EE76B2-51A7-471C-88BC-E5269E3889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B7B5BCA-C3AF-411F-A891-96E522163CC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C3A6E6D-9C94-49BB-805C-6F7DF19E415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8247BA4-DF09-440F-912F-8CDD7C76D35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4019F89-D606-47D6-AE09-A05E1CB14F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3">
            <a:extLst>
              <a:ext uri="{FF2B5EF4-FFF2-40B4-BE49-F238E27FC236}">
                <a16:creationId xmlns:a16="http://schemas.microsoft.com/office/drawing/2014/main" id="{FE63EDFB-D279-425D-8E43-EA3696BF0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5E09685-B80C-4931-9EAD-F610B5FB70C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4099" name="Text Box 2">
            <a:extLst>
              <a:ext uri="{FF2B5EF4-FFF2-40B4-BE49-F238E27FC236}">
                <a16:creationId xmlns:a16="http://schemas.microsoft.com/office/drawing/2014/main" id="{0FF63275-D1C8-4351-B129-0254C8AF2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8085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Lecture: Systolic Arrays II</a:t>
            </a:r>
            <a:endParaRPr lang="en-US" altLang="en-US" sz="2400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4100" name="Line 3">
            <a:extLst>
              <a:ext uri="{FF2B5EF4-FFF2-40B4-BE49-F238E27FC236}">
                <a16:creationId xmlns:a16="http://schemas.microsoft.com/office/drawing/2014/main" id="{ACFB5C50-4453-4BA6-BBD8-C3684634973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Text Box 4">
            <a:extLst>
              <a:ext uri="{FF2B5EF4-FFF2-40B4-BE49-F238E27FC236}">
                <a16:creationId xmlns:a16="http://schemas.microsoft.com/office/drawing/2014/main" id="{2DCA2DCC-815D-419F-A88E-734EDB5337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524000"/>
            <a:ext cx="8100294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Arial" panose="020B0604020202020204" pitchFamily="34" charset="0"/>
              </a:rPr>
              <a:t> Topics: algorithms for addition/multiplication, solving a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Arial" panose="020B0604020202020204" pitchFamily="34" charset="0"/>
              </a:rPr>
              <a:t>              system of linear equations, graph algorithms, sort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Arial" panose="020B0604020202020204" pitchFamily="34" charset="0"/>
              </a:rPr>
              <a:t> Schedule for next week: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Arial" panose="020B0604020202020204" pitchFamily="34" charset="0"/>
              </a:rPr>
              <a:t>Tuesday: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Arial" panose="020B0604020202020204" pitchFamily="34" charset="0"/>
              </a:rPr>
              <a:t>Thursday: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>
            <a:extLst>
              <a:ext uri="{FF2B5EF4-FFF2-40B4-BE49-F238E27FC236}">
                <a16:creationId xmlns:a16="http://schemas.microsoft.com/office/drawing/2014/main" id="{593DD209-28D4-421B-ABBA-D10DA6C45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164E2DA-7ADA-4664-A44C-060A8AB98B3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22531" name="Text Box 2">
            <a:extLst>
              <a:ext uri="{FF2B5EF4-FFF2-40B4-BE49-F238E27FC236}">
                <a16:creationId xmlns:a16="http://schemas.microsoft.com/office/drawing/2014/main" id="{AC3514AC-70EB-4C6E-8B4C-724B1B6F1D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5606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Wallace Tree</a:t>
            </a:r>
          </a:p>
        </p:txBody>
      </p:sp>
      <p:sp>
        <p:nvSpPr>
          <p:cNvPr id="22532" name="Line 3">
            <a:extLst>
              <a:ext uri="{FF2B5EF4-FFF2-40B4-BE49-F238E27FC236}">
                <a16:creationId xmlns:a16="http://schemas.microsoft.com/office/drawing/2014/main" id="{A8A0F01C-BB88-4CE1-9A72-2B59F347F4C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3" name="Text Box 4">
            <a:extLst>
              <a:ext uri="{FF2B5EF4-FFF2-40B4-BE49-F238E27FC236}">
                <a16:creationId xmlns:a16="http://schemas.microsoft.com/office/drawing/2014/main" id="{AC21C4EF-A2BD-467D-99B0-8225537D69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543050"/>
            <a:ext cx="7874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Arial" panose="020B0604020202020204" pitchFamily="34" charset="0"/>
              </a:rPr>
              <a:t> Each level shrinks 3 inputs to 2 inputs in a single cycle;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log</a:t>
            </a:r>
            <a:r>
              <a:rPr lang="en-US" altLang="en-US" sz="2400" baseline="-25000">
                <a:latin typeface="Arial" panose="020B0604020202020204" pitchFamily="34" charset="0"/>
              </a:rPr>
              <a:t>3/2</a:t>
            </a:r>
            <a:r>
              <a:rPr lang="en-US" altLang="en-US" sz="2400">
                <a:latin typeface="Arial" panose="020B0604020202020204" pitchFamily="34" charset="0"/>
              </a:rPr>
              <a:t>N levels; adding the last 2 numbers takes logk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0FBC853-0D17-45CF-8A2E-5A88A1877EAB}"/>
              </a:ext>
            </a:extLst>
          </p:cNvPr>
          <p:cNvSpPr/>
          <p:nvPr/>
        </p:nvSpPr>
        <p:spPr>
          <a:xfrm>
            <a:off x="2033588" y="3128963"/>
            <a:ext cx="609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226C782-6665-4855-85C6-5A646DAC26F9}"/>
              </a:ext>
            </a:extLst>
          </p:cNvPr>
          <p:cNvSpPr/>
          <p:nvPr/>
        </p:nvSpPr>
        <p:spPr>
          <a:xfrm>
            <a:off x="2033588" y="3433763"/>
            <a:ext cx="609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CD3AD6E-F70E-440C-9F54-8EAF1A445B63}"/>
              </a:ext>
            </a:extLst>
          </p:cNvPr>
          <p:cNvSpPr/>
          <p:nvPr/>
        </p:nvSpPr>
        <p:spPr>
          <a:xfrm>
            <a:off x="2028825" y="3738563"/>
            <a:ext cx="609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28E8852-4A32-48A4-BD90-6100B1F7D92E}"/>
              </a:ext>
            </a:extLst>
          </p:cNvPr>
          <p:cNvCxnSpPr>
            <a:cxnSpLocks/>
          </p:cNvCxnSpPr>
          <p:nvPr/>
        </p:nvCxnSpPr>
        <p:spPr>
          <a:xfrm>
            <a:off x="2638425" y="3243263"/>
            <a:ext cx="461963" cy="1905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68E5041-60CF-461E-B478-A301F8E295C6}"/>
              </a:ext>
            </a:extLst>
          </p:cNvPr>
          <p:cNvCxnSpPr>
            <a:cxnSpLocks/>
          </p:cNvCxnSpPr>
          <p:nvPr/>
        </p:nvCxnSpPr>
        <p:spPr>
          <a:xfrm>
            <a:off x="2638425" y="3548063"/>
            <a:ext cx="461963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43C1ED4-C8AC-478F-B7D4-462C21990A2D}"/>
              </a:ext>
            </a:extLst>
          </p:cNvPr>
          <p:cNvCxnSpPr>
            <a:cxnSpLocks/>
          </p:cNvCxnSpPr>
          <p:nvPr/>
        </p:nvCxnSpPr>
        <p:spPr>
          <a:xfrm flipV="1">
            <a:off x="2638425" y="3662363"/>
            <a:ext cx="461963" cy="1905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147B2010-01C2-425D-8A65-14874C336FAE}"/>
              </a:ext>
            </a:extLst>
          </p:cNvPr>
          <p:cNvSpPr/>
          <p:nvPr/>
        </p:nvSpPr>
        <p:spPr>
          <a:xfrm>
            <a:off x="3100388" y="3338513"/>
            <a:ext cx="381000" cy="4000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D72247E-B18C-4773-AD34-29CDA456FFB2}"/>
              </a:ext>
            </a:extLst>
          </p:cNvPr>
          <p:cNvCxnSpPr>
            <a:cxnSpLocks/>
            <a:stCxn id="10" idx="6"/>
          </p:cNvCxnSpPr>
          <p:nvPr/>
        </p:nvCxnSpPr>
        <p:spPr>
          <a:xfrm flipV="1">
            <a:off x="3481388" y="3357563"/>
            <a:ext cx="457200" cy="180975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5F1AC0C-4500-414E-9D61-FF5EBAB4802A}"/>
              </a:ext>
            </a:extLst>
          </p:cNvPr>
          <p:cNvCxnSpPr>
            <a:cxnSpLocks/>
          </p:cNvCxnSpPr>
          <p:nvPr/>
        </p:nvCxnSpPr>
        <p:spPr>
          <a:xfrm>
            <a:off x="3476625" y="3629025"/>
            <a:ext cx="461963" cy="11906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5249EBB3-0A57-4255-B576-24D1829BAECF}"/>
              </a:ext>
            </a:extLst>
          </p:cNvPr>
          <p:cNvSpPr/>
          <p:nvPr/>
        </p:nvSpPr>
        <p:spPr>
          <a:xfrm>
            <a:off x="3968750" y="3243263"/>
            <a:ext cx="609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1EA5F5E-F10D-4FF4-8A44-7E493B1F0BAA}"/>
              </a:ext>
            </a:extLst>
          </p:cNvPr>
          <p:cNvSpPr/>
          <p:nvPr/>
        </p:nvSpPr>
        <p:spPr>
          <a:xfrm>
            <a:off x="3968750" y="3662363"/>
            <a:ext cx="609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E782E72-D408-419C-888E-63807D30EBAF}"/>
              </a:ext>
            </a:extLst>
          </p:cNvPr>
          <p:cNvSpPr/>
          <p:nvPr/>
        </p:nvSpPr>
        <p:spPr>
          <a:xfrm>
            <a:off x="2033588" y="4146550"/>
            <a:ext cx="609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D81591D-29D0-42CB-B6DB-823E023EC0DC}"/>
              </a:ext>
            </a:extLst>
          </p:cNvPr>
          <p:cNvSpPr/>
          <p:nvPr/>
        </p:nvSpPr>
        <p:spPr>
          <a:xfrm>
            <a:off x="2033588" y="4451350"/>
            <a:ext cx="609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A17E848-239C-4963-B9EF-6C00888812D0}"/>
              </a:ext>
            </a:extLst>
          </p:cNvPr>
          <p:cNvSpPr/>
          <p:nvPr/>
        </p:nvSpPr>
        <p:spPr>
          <a:xfrm>
            <a:off x="2028825" y="4756150"/>
            <a:ext cx="609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88A7F0E-AEAB-468F-BB1A-44D7CA02A0D8}"/>
              </a:ext>
            </a:extLst>
          </p:cNvPr>
          <p:cNvCxnSpPr>
            <a:cxnSpLocks/>
          </p:cNvCxnSpPr>
          <p:nvPr/>
        </p:nvCxnSpPr>
        <p:spPr>
          <a:xfrm>
            <a:off x="2638425" y="4260850"/>
            <a:ext cx="461963" cy="1905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F00DC7C4-D8C7-46BA-97E5-354F8EA2A28D}"/>
              </a:ext>
            </a:extLst>
          </p:cNvPr>
          <p:cNvCxnSpPr>
            <a:cxnSpLocks/>
          </p:cNvCxnSpPr>
          <p:nvPr/>
        </p:nvCxnSpPr>
        <p:spPr>
          <a:xfrm>
            <a:off x="2638425" y="4565650"/>
            <a:ext cx="461963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145B6116-EDE6-498E-806C-73004268C287}"/>
              </a:ext>
            </a:extLst>
          </p:cNvPr>
          <p:cNvCxnSpPr>
            <a:cxnSpLocks/>
          </p:cNvCxnSpPr>
          <p:nvPr/>
        </p:nvCxnSpPr>
        <p:spPr>
          <a:xfrm flipV="1">
            <a:off x="2638425" y="4679950"/>
            <a:ext cx="461963" cy="1905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>
            <a:extLst>
              <a:ext uri="{FF2B5EF4-FFF2-40B4-BE49-F238E27FC236}">
                <a16:creationId xmlns:a16="http://schemas.microsoft.com/office/drawing/2014/main" id="{0DB8361F-CE1C-47F2-88AB-7B2BDA24B324}"/>
              </a:ext>
            </a:extLst>
          </p:cNvPr>
          <p:cNvSpPr/>
          <p:nvPr/>
        </p:nvSpPr>
        <p:spPr>
          <a:xfrm>
            <a:off x="3100388" y="4356100"/>
            <a:ext cx="381000" cy="4000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801CB8A-4EDF-4478-B36B-A2CFE21C0D5E}"/>
              </a:ext>
            </a:extLst>
          </p:cNvPr>
          <p:cNvCxnSpPr>
            <a:cxnSpLocks/>
            <a:stCxn id="30" idx="6"/>
          </p:cNvCxnSpPr>
          <p:nvPr/>
        </p:nvCxnSpPr>
        <p:spPr>
          <a:xfrm flipV="1">
            <a:off x="3481388" y="4375150"/>
            <a:ext cx="457200" cy="180975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60819183-948D-4CE0-9091-5425E6599BFA}"/>
              </a:ext>
            </a:extLst>
          </p:cNvPr>
          <p:cNvCxnSpPr>
            <a:cxnSpLocks/>
          </p:cNvCxnSpPr>
          <p:nvPr/>
        </p:nvCxnSpPr>
        <p:spPr>
          <a:xfrm>
            <a:off x="3476625" y="4646613"/>
            <a:ext cx="461963" cy="119062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5F40A1D1-E2E1-4A1A-BB4E-7D0C35B6CAD2}"/>
              </a:ext>
            </a:extLst>
          </p:cNvPr>
          <p:cNvSpPr/>
          <p:nvPr/>
        </p:nvSpPr>
        <p:spPr>
          <a:xfrm>
            <a:off x="3968750" y="4260850"/>
            <a:ext cx="609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1A019F6-659F-46FC-A875-9D01EDF58A35}"/>
              </a:ext>
            </a:extLst>
          </p:cNvPr>
          <p:cNvSpPr/>
          <p:nvPr/>
        </p:nvSpPr>
        <p:spPr>
          <a:xfrm>
            <a:off x="3968750" y="4679950"/>
            <a:ext cx="609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2B77358-0A8E-4251-8B24-12E5F21C67F2}"/>
              </a:ext>
            </a:extLst>
          </p:cNvPr>
          <p:cNvSpPr/>
          <p:nvPr/>
        </p:nvSpPr>
        <p:spPr>
          <a:xfrm>
            <a:off x="2032000" y="5173663"/>
            <a:ext cx="609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D22E0D5-F25C-488D-B4B1-463DFFDA3E15}"/>
              </a:ext>
            </a:extLst>
          </p:cNvPr>
          <p:cNvSpPr/>
          <p:nvPr/>
        </p:nvSpPr>
        <p:spPr>
          <a:xfrm>
            <a:off x="2032000" y="5478463"/>
            <a:ext cx="609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520C034-537F-4B91-A6B4-5A5E10552641}"/>
              </a:ext>
            </a:extLst>
          </p:cNvPr>
          <p:cNvSpPr/>
          <p:nvPr/>
        </p:nvSpPr>
        <p:spPr>
          <a:xfrm>
            <a:off x="2027238" y="5783263"/>
            <a:ext cx="609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2471EE77-3B2E-471F-A575-D23099805AB9}"/>
              </a:ext>
            </a:extLst>
          </p:cNvPr>
          <p:cNvCxnSpPr>
            <a:cxnSpLocks/>
          </p:cNvCxnSpPr>
          <p:nvPr/>
        </p:nvCxnSpPr>
        <p:spPr>
          <a:xfrm>
            <a:off x="2636838" y="5287963"/>
            <a:ext cx="461962" cy="1905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818058C4-8DE5-4A1A-9885-7B44D085FBB2}"/>
              </a:ext>
            </a:extLst>
          </p:cNvPr>
          <p:cNvCxnSpPr>
            <a:cxnSpLocks/>
          </p:cNvCxnSpPr>
          <p:nvPr/>
        </p:nvCxnSpPr>
        <p:spPr>
          <a:xfrm>
            <a:off x="2636838" y="5592763"/>
            <a:ext cx="461962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FC07C8BC-1269-4AB0-8CC2-0CE31E34F6E1}"/>
              </a:ext>
            </a:extLst>
          </p:cNvPr>
          <p:cNvCxnSpPr>
            <a:cxnSpLocks/>
          </p:cNvCxnSpPr>
          <p:nvPr/>
        </p:nvCxnSpPr>
        <p:spPr>
          <a:xfrm flipV="1">
            <a:off x="2636838" y="5707063"/>
            <a:ext cx="461962" cy="1905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>
            <a:extLst>
              <a:ext uri="{FF2B5EF4-FFF2-40B4-BE49-F238E27FC236}">
                <a16:creationId xmlns:a16="http://schemas.microsoft.com/office/drawing/2014/main" id="{885D3BD5-E986-4663-96F7-FA5AD10BC413}"/>
              </a:ext>
            </a:extLst>
          </p:cNvPr>
          <p:cNvSpPr/>
          <p:nvPr/>
        </p:nvSpPr>
        <p:spPr>
          <a:xfrm>
            <a:off x="3098800" y="5383213"/>
            <a:ext cx="381000" cy="4000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445FDB50-7102-4BED-AF38-B89997D5FB64}"/>
              </a:ext>
            </a:extLst>
          </p:cNvPr>
          <p:cNvCxnSpPr>
            <a:cxnSpLocks/>
            <a:stCxn id="41" idx="6"/>
          </p:cNvCxnSpPr>
          <p:nvPr/>
        </p:nvCxnSpPr>
        <p:spPr>
          <a:xfrm flipV="1">
            <a:off x="3479800" y="5402263"/>
            <a:ext cx="457200" cy="180975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35C90F0E-C3FE-48C5-99C1-9F856D9CD52E}"/>
              </a:ext>
            </a:extLst>
          </p:cNvPr>
          <p:cNvCxnSpPr>
            <a:cxnSpLocks/>
          </p:cNvCxnSpPr>
          <p:nvPr/>
        </p:nvCxnSpPr>
        <p:spPr>
          <a:xfrm>
            <a:off x="3475038" y="5673725"/>
            <a:ext cx="461962" cy="11906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B4D03FCB-28C9-4F2D-A79C-6228D90958BD}"/>
              </a:ext>
            </a:extLst>
          </p:cNvPr>
          <p:cNvSpPr/>
          <p:nvPr/>
        </p:nvSpPr>
        <p:spPr>
          <a:xfrm>
            <a:off x="3967163" y="5287963"/>
            <a:ext cx="609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34DD0C9-9FEA-4A10-86E3-6685FE997EB9}"/>
              </a:ext>
            </a:extLst>
          </p:cNvPr>
          <p:cNvSpPr/>
          <p:nvPr/>
        </p:nvSpPr>
        <p:spPr>
          <a:xfrm>
            <a:off x="3967163" y="5707063"/>
            <a:ext cx="609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C44495DA-A965-4A3A-8B2F-A7408102D4B7}"/>
              </a:ext>
            </a:extLst>
          </p:cNvPr>
          <p:cNvCxnSpPr>
            <a:cxnSpLocks/>
            <a:stCxn id="22" idx="3"/>
          </p:cNvCxnSpPr>
          <p:nvPr/>
        </p:nvCxnSpPr>
        <p:spPr>
          <a:xfrm>
            <a:off x="4578350" y="3357563"/>
            <a:ext cx="488950" cy="646112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CD3BA5DB-58CF-4A94-9A23-C50CB6E1E87D}"/>
              </a:ext>
            </a:extLst>
          </p:cNvPr>
          <p:cNvCxnSpPr>
            <a:cxnSpLocks/>
            <a:stCxn id="23" idx="3"/>
          </p:cNvCxnSpPr>
          <p:nvPr/>
        </p:nvCxnSpPr>
        <p:spPr>
          <a:xfrm>
            <a:off x="4578350" y="3776663"/>
            <a:ext cx="488950" cy="341312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702019C4-38A1-46EE-BDDE-9B612C32A95F}"/>
              </a:ext>
            </a:extLst>
          </p:cNvPr>
          <p:cNvCxnSpPr>
            <a:cxnSpLocks/>
            <a:stCxn id="33" idx="3"/>
          </p:cNvCxnSpPr>
          <p:nvPr/>
        </p:nvCxnSpPr>
        <p:spPr>
          <a:xfrm flipV="1">
            <a:off x="4578350" y="4232275"/>
            <a:ext cx="488950" cy="142875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Oval 72">
            <a:extLst>
              <a:ext uri="{FF2B5EF4-FFF2-40B4-BE49-F238E27FC236}">
                <a16:creationId xmlns:a16="http://schemas.microsoft.com/office/drawing/2014/main" id="{EECDAD81-FC18-4DA4-9CEC-2D74D8D943EC}"/>
              </a:ext>
            </a:extLst>
          </p:cNvPr>
          <p:cNvSpPr/>
          <p:nvPr/>
        </p:nvSpPr>
        <p:spPr>
          <a:xfrm>
            <a:off x="5067300" y="3908425"/>
            <a:ext cx="381000" cy="4000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2817832E-6399-4D3E-A624-43672EBC693B}"/>
              </a:ext>
            </a:extLst>
          </p:cNvPr>
          <p:cNvCxnSpPr>
            <a:cxnSpLocks/>
            <a:stCxn id="73" idx="6"/>
          </p:cNvCxnSpPr>
          <p:nvPr/>
        </p:nvCxnSpPr>
        <p:spPr>
          <a:xfrm flipV="1">
            <a:off x="5448300" y="3927475"/>
            <a:ext cx="457200" cy="180975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306C275E-2EF6-41CF-A8C3-22DCD6E03C8A}"/>
              </a:ext>
            </a:extLst>
          </p:cNvPr>
          <p:cNvCxnSpPr>
            <a:cxnSpLocks/>
          </p:cNvCxnSpPr>
          <p:nvPr/>
        </p:nvCxnSpPr>
        <p:spPr>
          <a:xfrm>
            <a:off x="5443538" y="4198938"/>
            <a:ext cx="461962" cy="119062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>
            <a:extLst>
              <a:ext uri="{FF2B5EF4-FFF2-40B4-BE49-F238E27FC236}">
                <a16:creationId xmlns:a16="http://schemas.microsoft.com/office/drawing/2014/main" id="{7AFD107E-4030-426C-82D9-191C6B39DCCE}"/>
              </a:ext>
            </a:extLst>
          </p:cNvPr>
          <p:cNvSpPr/>
          <p:nvPr/>
        </p:nvSpPr>
        <p:spPr>
          <a:xfrm>
            <a:off x="5935663" y="3813175"/>
            <a:ext cx="609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D08CB40E-2283-42BB-9713-3B587CCC4342}"/>
              </a:ext>
            </a:extLst>
          </p:cNvPr>
          <p:cNvSpPr/>
          <p:nvPr/>
        </p:nvSpPr>
        <p:spPr>
          <a:xfrm>
            <a:off x="5935663" y="4232275"/>
            <a:ext cx="609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73601392-9DA6-45AB-BEF5-36F68783B77A}"/>
              </a:ext>
            </a:extLst>
          </p:cNvPr>
          <p:cNvCxnSpPr>
            <a:cxnSpLocks/>
            <a:stCxn id="34" idx="3"/>
          </p:cNvCxnSpPr>
          <p:nvPr/>
        </p:nvCxnSpPr>
        <p:spPr>
          <a:xfrm>
            <a:off x="4578350" y="4794250"/>
            <a:ext cx="488950" cy="22701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3D9EFE76-99A1-4083-A8E2-2A734E65F7D9}"/>
              </a:ext>
            </a:extLst>
          </p:cNvPr>
          <p:cNvCxnSpPr>
            <a:cxnSpLocks/>
            <a:stCxn id="44" idx="3"/>
          </p:cNvCxnSpPr>
          <p:nvPr/>
        </p:nvCxnSpPr>
        <p:spPr>
          <a:xfrm flipV="1">
            <a:off x="4576763" y="5135563"/>
            <a:ext cx="490537" cy="2667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4BB1135A-D9FC-49DF-84BE-3272607C0FCD}"/>
              </a:ext>
            </a:extLst>
          </p:cNvPr>
          <p:cNvCxnSpPr>
            <a:cxnSpLocks/>
            <a:stCxn id="45" idx="3"/>
          </p:cNvCxnSpPr>
          <p:nvPr/>
        </p:nvCxnSpPr>
        <p:spPr>
          <a:xfrm flipV="1">
            <a:off x="4576763" y="5249863"/>
            <a:ext cx="490537" cy="5715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Oval 80">
            <a:extLst>
              <a:ext uri="{FF2B5EF4-FFF2-40B4-BE49-F238E27FC236}">
                <a16:creationId xmlns:a16="http://schemas.microsoft.com/office/drawing/2014/main" id="{72289192-0347-4279-89CF-29EAC019A49D}"/>
              </a:ext>
            </a:extLst>
          </p:cNvPr>
          <p:cNvSpPr/>
          <p:nvPr/>
        </p:nvSpPr>
        <p:spPr>
          <a:xfrm>
            <a:off x="5067300" y="4926013"/>
            <a:ext cx="381000" cy="4000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3F9CCF16-742C-461E-834A-ACB1880D70DE}"/>
              </a:ext>
            </a:extLst>
          </p:cNvPr>
          <p:cNvCxnSpPr>
            <a:cxnSpLocks/>
            <a:stCxn id="81" idx="6"/>
          </p:cNvCxnSpPr>
          <p:nvPr/>
        </p:nvCxnSpPr>
        <p:spPr>
          <a:xfrm flipV="1">
            <a:off x="5448300" y="4945063"/>
            <a:ext cx="457200" cy="180975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6A4D5E2E-1111-4E8D-984F-2DCD32E38ABD}"/>
              </a:ext>
            </a:extLst>
          </p:cNvPr>
          <p:cNvCxnSpPr>
            <a:cxnSpLocks/>
          </p:cNvCxnSpPr>
          <p:nvPr/>
        </p:nvCxnSpPr>
        <p:spPr>
          <a:xfrm>
            <a:off x="5443538" y="5216525"/>
            <a:ext cx="461962" cy="11906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B563D307-B136-45F8-AB5A-E0086DDA248F}"/>
              </a:ext>
            </a:extLst>
          </p:cNvPr>
          <p:cNvSpPr/>
          <p:nvPr/>
        </p:nvSpPr>
        <p:spPr>
          <a:xfrm>
            <a:off x="5935663" y="4830763"/>
            <a:ext cx="609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DD878E81-C820-42C8-A70C-DB3135CE8830}"/>
              </a:ext>
            </a:extLst>
          </p:cNvPr>
          <p:cNvSpPr/>
          <p:nvPr/>
        </p:nvSpPr>
        <p:spPr>
          <a:xfrm>
            <a:off x="5935663" y="5249863"/>
            <a:ext cx="609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3">
            <a:extLst>
              <a:ext uri="{FF2B5EF4-FFF2-40B4-BE49-F238E27FC236}">
                <a16:creationId xmlns:a16="http://schemas.microsoft.com/office/drawing/2014/main" id="{3F5A4C3E-6624-452A-96C7-1A1A51E50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D6746B8-6231-445A-88D4-3466DF87522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24579" name="Text Box 2">
            <a:extLst>
              <a:ext uri="{FF2B5EF4-FFF2-40B4-BE49-F238E27FC236}">
                <a16:creationId xmlns:a16="http://schemas.microsoft.com/office/drawing/2014/main" id="{708FBF32-8CE5-43A4-8274-AA98DBE42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6623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Multiplication of Two N-bit Numbers</a:t>
            </a:r>
          </a:p>
        </p:txBody>
      </p:sp>
      <p:sp>
        <p:nvSpPr>
          <p:cNvPr id="24580" name="Line 3">
            <a:extLst>
              <a:ext uri="{FF2B5EF4-FFF2-40B4-BE49-F238E27FC236}">
                <a16:creationId xmlns:a16="http://schemas.microsoft.com/office/drawing/2014/main" id="{5DECAB47-2919-4B58-9096-0B3EF3F8F6E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" name="Text Box 4">
            <a:extLst>
              <a:ext uri="{FF2B5EF4-FFF2-40B4-BE49-F238E27FC236}">
                <a16:creationId xmlns:a16="http://schemas.microsoft.com/office/drawing/2014/main" id="{F7425887-138C-4C79-AD81-8B8B596D79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813" y="1452563"/>
            <a:ext cx="8753475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Arial" panose="020B0604020202020204" pitchFamily="34" charset="0"/>
              </a:rPr>
              <a:t> See typical multiplication example on next slide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Arial" panose="020B0604020202020204" pitchFamily="34" charset="0"/>
              </a:rPr>
              <a:t> Essentially, adding N 2N-bit numbers – we know that’s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do-able in O(logN) time, but requires more than O(N)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hardware (O(N</a:t>
            </a:r>
            <a:r>
              <a:rPr lang="en-US" altLang="en-US" sz="2400" baseline="30000">
                <a:latin typeface="Arial" panose="020B0604020202020204" pitchFamily="34" charset="0"/>
              </a:rPr>
              <a:t>2</a:t>
            </a:r>
            <a:r>
              <a:rPr lang="en-US" altLang="en-US" sz="2400">
                <a:latin typeface="Arial" panose="020B0604020202020204" pitchFamily="34" charset="0"/>
              </a:rPr>
              <a:t>) work)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Arial" panose="020B0604020202020204" pitchFamily="34" charset="0"/>
              </a:rPr>
              <a:t> We’ll try to do it with O(N) hardware in O(N) time </a:t>
            </a:r>
            <a:r>
              <a:rPr lang="en-US" altLang="en-US" sz="2000">
                <a:latin typeface="Arial" panose="020B0604020202020204" pitchFamily="34" charset="0"/>
              </a:rPr>
              <a:t>(4N-1 steps)</a:t>
            </a:r>
          </a:p>
        </p:txBody>
      </p:sp>
      <p:pic>
        <p:nvPicPr>
          <p:cNvPr id="24582" name="Picture 1">
            <a:extLst>
              <a:ext uri="{FF2B5EF4-FFF2-40B4-BE49-F238E27FC236}">
                <a16:creationId xmlns:a16="http://schemas.microsoft.com/office/drawing/2014/main" id="{7C3B4259-E83B-491E-A8FC-3F93E0F318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63" y="3576638"/>
            <a:ext cx="7021512" cy="314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3">
            <a:extLst>
              <a:ext uri="{FF2B5EF4-FFF2-40B4-BE49-F238E27FC236}">
                <a16:creationId xmlns:a16="http://schemas.microsoft.com/office/drawing/2014/main" id="{89381B4C-BBEC-4B5D-A447-9FD431288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5C625FD-CF02-4FFE-8E0C-6E35C74D062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/>
          </a:p>
        </p:txBody>
      </p:sp>
      <p:sp>
        <p:nvSpPr>
          <p:cNvPr id="26627" name="Text Box 2">
            <a:extLst>
              <a:ext uri="{FF2B5EF4-FFF2-40B4-BE49-F238E27FC236}">
                <a16:creationId xmlns:a16="http://schemas.microsoft.com/office/drawing/2014/main" id="{4E93F430-48F3-4C41-84FF-F34EEAC2FC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2624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Multiplication Example</a:t>
            </a:r>
          </a:p>
        </p:txBody>
      </p:sp>
      <p:sp>
        <p:nvSpPr>
          <p:cNvPr id="26628" name="Line 3">
            <a:extLst>
              <a:ext uri="{FF2B5EF4-FFF2-40B4-BE49-F238E27FC236}">
                <a16:creationId xmlns:a16="http://schemas.microsoft.com/office/drawing/2014/main" id="{3C8759DD-C28C-4A17-B9D9-6E204873D4E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9" name="Text Box 4">
            <a:extLst>
              <a:ext uri="{FF2B5EF4-FFF2-40B4-BE49-F238E27FC236}">
                <a16:creationId xmlns:a16="http://schemas.microsoft.com/office/drawing/2014/main" id="{1C779AF4-201B-4474-9AC4-672B623C84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" y="1447800"/>
            <a:ext cx="29162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Multiplying 7x6 = 42</a:t>
            </a:r>
          </a:p>
        </p:txBody>
      </p:sp>
      <p:sp>
        <p:nvSpPr>
          <p:cNvPr id="26630" name="Text Box 4">
            <a:extLst>
              <a:ext uri="{FF2B5EF4-FFF2-40B4-BE49-F238E27FC236}">
                <a16:creationId xmlns:a16="http://schemas.microsoft.com/office/drawing/2014/main" id="{5D9C8AEF-B50D-4AC5-9B5D-B20342CC35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2133600"/>
            <a:ext cx="248285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  1   1   1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  1   1   0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  0   0   0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1   1   1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1   1   1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1   0   1   0   1   0</a:t>
            </a:r>
          </a:p>
        </p:txBody>
      </p:sp>
      <p:sp>
        <p:nvSpPr>
          <p:cNvPr id="26631" name="Text Box 4">
            <a:extLst>
              <a:ext uri="{FF2B5EF4-FFF2-40B4-BE49-F238E27FC236}">
                <a16:creationId xmlns:a16="http://schemas.microsoft.com/office/drawing/2014/main" id="{9C22ECD5-06EB-4937-A792-ACB3084E03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6113" y="2074863"/>
            <a:ext cx="410527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          b</a:t>
            </a:r>
            <a:r>
              <a:rPr lang="en-US" altLang="en-US" sz="2400" baseline="-25000">
                <a:latin typeface="Arial" panose="020B0604020202020204" pitchFamily="34" charset="0"/>
              </a:rPr>
              <a:t>3</a:t>
            </a:r>
            <a:r>
              <a:rPr lang="en-US" altLang="en-US" sz="2400">
                <a:latin typeface="Arial" panose="020B0604020202020204" pitchFamily="34" charset="0"/>
              </a:rPr>
              <a:t>     b</a:t>
            </a:r>
            <a:r>
              <a:rPr lang="en-US" altLang="en-US" sz="2400" baseline="-25000">
                <a:latin typeface="Arial" panose="020B0604020202020204" pitchFamily="34" charset="0"/>
              </a:rPr>
              <a:t>2</a:t>
            </a:r>
            <a:r>
              <a:rPr lang="en-US" altLang="en-US" sz="2400">
                <a:latin typeface="Arial" panose="020B0604020202020204" pitchFamily="34" charset="0"/>
              </a:rPr>
              <a:t>    b</a:t>
            </a:r>
            <a:r>
              <a:rPr lang="en-US" altLang="en-US" sz="2400" baseline="-25000">
                <a:latin typeface="Arial" panose="020B0604020202020204" pitchFamily="34" charset="0"/>
              </a:rPr>
              <a:t>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          a</a:t>
            </a:r>
            <a:r>
              <a:rPr lang="en-US" altLang="en-US" sz="2400" baseline="-25000">
                <a:latin typeface="Arial" panose="020B0604020202020204" pitchFamily="34" charset="0"/>
              </a:rPr>
              <a:t>3</a:t>
            </a:r>
            <a:r>
              <a:rPr lang="en-US" altLang="en-US" sz="2400">
                <a:latin typeface="Arial" panose="020B0604020202020204" pitchFamily="34" charset="0"/>
              </a:rPr>
              <a:t>     a</a:t>
            </a:r>
            <a:r>
              <a:rPr lang="en-US" altLang="en-US" sz="2400" baseline="-25000">
                <a:latin typeface="Arial" panose="020B0604020202020204" pitchFamily="34" charset="0"/>
              </a:rPr>
              <a:t>2</a:t>
            </a:r>
            <a:r>
              <a:rPr lang="en-US" altLang="en-US" sz="2400">
                <a:latin typeface="Arial" panose="020B0604020202020204" pitchFamily="34" charset="0"/>
              </a:rPr>
              <a:t>    a</a:t>
            </a:r>
            <a:r>
              <a:rPr lang="en-US" altLang="en-US" sz="2400" baseline="-25000">
                <a:latin typeface="Arial" panose="020B0604020202020204" pitchFamily="34" charset="0"/>
              </a:rPr>
              <a:t>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        a</a:t>
            </a:r>
            <a:r>
              <a:rPr lang="en-US" altLang="en-US" sz="2400" baseline="-25000">
                <a:latin typeface="Arial" panose="020B0604020202020204" pitchFamily="34" charset="0"/>
              </a:rPr>
              <a:t>1</a:t>
            </a:r>
            <a:r>
              <a:rPr lang="en-US" altLang="en-US" sz="2400">
                <a:latin typeface="Arial" panose="020B0604020202020204" pitchFamily="34" charset="0"/>
              </a:rPr>
              <a:t>b</a:t>
            </a:r>
            <a:r>
              <a:rPr lang="en-US" altLang="en-US" sz="2400" baseline="-25000">
                <a:latin typeface="Arial" panose="020B0604020202020204" pitchFamily="34" charset="0"/>
              </a:rPr>
              <a:t>3</a:t>
            </a:r>
            <a:r>
              <a:rPr lang="en-US" altLang="en-US" sz="2400">
                <a:latin typeface="Arial" panose="020B0604020202020204" pitchFamily="34" charset="0"/>
              </a:rPr>
              <a:t>  a</a:t>
            </a:r>
            <a:r>
              <a:rPr lang="en-US" altLang="en-US" sz="2400" baseline="-25000">
                <a:latin typeface="Arial" panose="020B0604020202020204" pitchFamily="34" charset="0"/>
              </a:rPr>
              <a:t>1</a:t>
            </a:r>
            <a:r>
              <a:rPr lang="en-US" altLang="en-US" sz="2400">
                <a:latin typeface="Arial" panose="020B0604020202020204" pitchFamily="34" charset="0"/>
              </a:rPr>
              <a:t>b</a:t>
            </a:r>
            <a:r>
              <a:rPr lang="en-US" altLang="en-US" sz="2400" baseline="-25000">
                <a:latin typeface="Arial" panose="020B0604020202020204" pitchFamily="34" charset="0"/>
              </a:rPr>
              <a:t>2</a:t>
            </a:r>
            <a:r>
              <a:rPr lang="en-US" altLang="en-US" sz="2400">
                <a:latin typeface="Arial" panose="020B0604020202020204" pitchFamily="34" charset="0"/>
              </a:rPr>
              <a:t>  a</a:t>
            </a:r>
            <a:r>
              <a:rPr lang="en-US" altLang="en-US" sz="2400" baseline="-25000">
                <a:latin typeface="Arial" panose="020B0604020202020204" pitchFamily="34" charset="0"/>
              </a:rPr>
              <a:t>1</a:t>
            </a:r>
            <a:r>
              <a:rPr lang="en-US" altLang="en-US" sz="2400">
                <a:latin typeface="Arial" panose="020B0604020202020204" pitchFamily="34" charset="0"/>
              </a:rPr>
              <a:t>b</a:t>
            </a:r>
            <a:r>
              <a:rPr lang="en-US" altLang="en-US" sz="2400" baseline="-25000">
                <a:latin typeface="Arial" panose="020B0604020202020204" pitchFamily="34" charset="0"/>
              </a:rPr>
              <a:t>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a</a:t>
            </a:r>
            <a:r>
              <a:rPr lang="en-US" altLang="en-US" sz="2400" baseline="-25000">
                <a:latin typeface="Arial" panose="020B0604020202020204" pitchFamily="34" charset="0"/>
              </a:rPr>
              <a:t>2</a:t>
            </a:r>
            <a:r>
              <a:rPr lang="en-US" altLang="en-US" sz="2400">
                <a:latin typeface="Arial" panose="020B0604020202020204" pitchFamily="34" charset="0"/>
              </a:rPr>
              <a:t>b</a:t>
            </a:r>
            <a:r>
              <a:rPr lang="en-US" altLang="en-US" sz="2400" baseline="-25000">
                <a:latin typeface="Arial" panose="020B0604020202020204" pitchFamily="34" charset="0"/>
              </a:rPr>
              <a:t>3</a:t>
            </a:r>
            <a:r>
              <a:rPr lang="en-US" altLang="en-US" sz="2400">
                <a:latin typeface="Arial" panose="020B0604020202020204" pitchFamily="34" charset="0"/>
              </a:rPr>
              <a:t>  a</a:t>
            </a:r>
            <a:r>
              <a:rPr lang="en-US" altLang="en-US" sz="2400" baseline="-25000">
                <a:latin typeface="Arial" panose="020B0604020202020204" pitchFamily="34" charset="0"/>
              </a:rPr>
              <a:t>2</a:t>
            </a:r>
            <a:r>
              <a:rPr lang="en-US" altLang="en-US" sz="2400">
                <a:latin typeface="Arial" panose="020B0604020202020204" pitchFamily="34" charset="0"/>
              </a:rPr>
              <a:t>b</a:t>
            </a:r>
            <a:r>
              <a:rPr lang="en-US" altLang="en-US" sz="2400" baseline="-25000">
                <a:latin typeface="Arial" panose="020B0604020202020204" pitchFamily="34" charset="0"/>
              </a:rPr>
              <a:t>2</a:t>
            </a:r>
            <a:r>
              <a:rPr lang="en-US" altLang="en-US" sz="2400">
                <a:latin typeface="Arial" panose="020B0604020202020204" pitchFamily="34" charset="0"/>
              </a:rPr>
              <a:t>  a</a:t>
            </a:r>
            <a:r>
              <a:rPr lang="en-US" altLang="en-US" sz="2400" baseline="-25000">
                <a:latin typeface="Arial" panose="020B0604020202020204" pitchFamily="34" charset="0"/>
              </a:rPr>
              <a:t>2</a:t>
            </a:r>
            <a:r>
              <a:rPr lang="en-US" altLang="en-US" sz="2400">
                <a:latin typeface="Arial" panose="020B0604020202020204" pitchFamily="34" charset="0"/>
              </a:rPr>
              <a:t>b</a:t>
            </a:r>
            <a:r>
              <a:rPr lang="en-US" altLang="en-US" sz="2400" baseline="-25000">
                <a:latin typeface="Arial" panose="020B0604020202020204" pitchFamily="34" charset="0"/>
              </a:rPr>
              <a:t>1</a:t>
            </a:r>
            <a:r>
              <a:rPr lang="en-US" altLang="en-US" sz="2400">
                <a:latin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a</a:t>
            </a:r>
            <a:r>
              <a:rPr lang="en-US" altLang="en-US" sz="2400" baseline="-25000">
                <a:latin typeface="Arial" panose="020B0604020202020204" pitchFamily="34" charset="0"/>
              </a:rPr>
              <a:t>3</a:t>
            </a:r>
            <a:r>
              <a:rPr lang="en-US" altLang="en-US" sz="2400">
                <a:latin typeface="Arial" panose="020B0604020202020204" pitchFamily="34" charset="0"/>
              </a:rPr>
              <a:t>b</a:t>
            </a:r>
            <a:r>
              <a:rPr lang="en-US" altLang="en-US" sz="2400" baseline="-25000">
                <a:latin typeface="Arial" panose="020B0604020202020204" pitchFamily="34" charset="0"/>
              </a:rPr>
              <a:t>3</a:t>
            </a:r>
            <a:r>
              <a:rPr lang="en-US" altLang="en-US" sz="2400">
                <a:latin typeface="Arial" panose="020B0604020202020204" pitchFamily="34" charset="0"/>
              </a:rPr>
              <a:t>  a</a:t>
            </a:r>
            <a:r>
              <a:rPr lang="en-US" altLang="en-US" sz="2400" baseline="-25000">
                <a:latin typeface="Arial" panose="020B0604020202020204" pitchFamily="34" charset="0"/>
              </a:rPr>
              <a:t>3</a:t>
            </a:r>
            <a:r>
              <a:rPr lang="en-US" altLang="en-US" sz="2400">
                <a:latin typeface="Arial" panose="020B0604020202020204" pitchFamily="34" charset="0"/>
              </a:rPr>
              <a:t>b</a:t>
            </a:r>
            <a:r>
              <a:rPr lang="en-US" altLang="en-US" sz="2400" baseline="-25000">
                <a:latin typeface="Arial" panose="020B0604020202020204" pitchFamily="34" charset="0"/>
              </a:rPr>
              <a:t>2</a:t>
            </a:r>
            <a:r>
              <a:rPr lang="en-US" altLang="en-US" sz="2400">
                <a:latin typeface="Arial" panose="020B0604020202020204" pitchFamily="34" charset="0"/>
              </a:rPr>
              <a:t>  a</a:t>
            </a:r>
            <a:r>
              <a:rPr lang="en-US" altLang="en-US" sz="2400" baseline="-25000">
                <a:latin typeface="Arial" panose="020B0604020202020204" pitchFamily="34" charset="0"/>
              </a:rPr>
              <a:t>3</a:t>
            </a:r>
            <a:r>
              <a:rPr lang="en-US" altLang="en-US" sz="2400">
                <a:latin typeface="Arial" panose="020B0604020202020204" pitchFamily="34" charset="0"/>
              </a:rPr>
              <a:t>b</a:t>
            </a:r>
            <a:r>
              <a:rPr lang="en-US" altLang="en-US" sz="2400" baseline="-25000">
                <a:latin typeface="Arial" panose="020B0604020202020204" pitchFamily="34" charset="0"/>
              </a:rPr>
              <a:t>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p</a:t>
            </a:r>
            <a:r>
              <a:rPr lang="en-US" altLang="en-US" sz="2400" baseline="-25000">
                <a:latin typeface="Arial" panose="020B0604020202020204" pitchFamily="34" charset="0"/>
              </a:rPr>
              <a:t>6</a:t>
            </a:r>
            <a:r>
              <a:rPr lang="en-US" altLang="en-US" sz="2400">
                <a:latin typeface="Arial" panose="020B0604020202020204" pitchFamily="34" charset="0"/>
              </a:rPr>
              <a:t>   p</a:t>
            </a:r>
            <a:r>
              <a:rPr lang="en-US" altLang="en-US" sz="2400" baseline="-25000">
                <a:latin typeface="Arial" panose="020B0604020202020204" pitchFamily="34" charset="0"/>
              </a:rPr>
              <a:t>5</a:t>
            </a:r>
            <a:r>
              <a:rPr lang="en-US" altLang="en-US" sz="2400">
                <a:latin typeface="Arial" panose="020B0604020202020204" pitchFamily="34" charset="0"/>
              </a:rPr>
              <a:t>     p</a:t>
            </a:r>
            <a:r>
              <a:rPr lang="en-US" altLang="en-US" sz="2400" baseline="-25000">
                <a:latin typeface="Arial" panose="020B0604020202020204" pitchFamily="34" charset="0"/>
              </a:rPr>
              <a:t>4</a:t>
            </a:r>
            <a:r>
              <a:rPr lang="en-US" altLang="en-US" sz="2400">
                <a:latin typeface="Arial" panose="020B0604020202020204" pitchFamily="34" charset="0"/>
              </a:rPr>
              <a:t>     p</a:t>
            </a:r>
            <a:r>
              <a:rPr lang="en-US" altLang="en-US" sz="2400" baseline="-25000">
                <a:latin typeface="Arial" panose="020B0604020202020204" pitchFamily="34" charset="0"/>
              </a:rPr>
              <a:t>3     </a:t>
            </a:r>
            <a:r>
              <a:rPr lang="en-US" altLang="en-US" sz="2400">
                <a:latin typeface="Arial" panose="020B0604020202020204" pitchFamily="34" charset="0"/>
              </a:rPr>
              <a:t> p</a:t>
            </a:r>
            <a:r>
              <a:rPr lang="en-US" altLang="en-US" sz="2400" baseline="-25000">
                <a:latin typeface="Arial" panose="020B0604020202020204" pitchFamily="34" charset="0"/>
              </a:rPr>
              <a:t>2</a:t>
            </a:r>
            <a:r>
              <a:rPr lang="en-US" altLang="en-US" sz="2400">
                <a:latin typeface="Arial" panose="020B0604020202020204" pitchFamily="34" charset="0"/>
              </a:rPr>
              <a:t>     p</a:t>
            </a:r>
            <a:r>
              <a:rPr lang="en-US" altLang="en-US" sz="2400" baseline="-25000">
                <a:latin typeface="Arial" panose="020B0604020202020204" pitchFamily="34" charset="0"/>
              </a:rPr>
              <a:t>1</a:t>
            </a:r>
            <a:r>
              <a:rPr lang="en-US" altLang="en-US" sz="2400">
                <a:latin typeface="Arial" panose="020B0604020202020204" pitchFamily="34" charset="0"/>
              </a:rPr>
              <a:t>  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B6ADAA5-42C0-47F9-BD55-DC7F82FCD83B}"/>
              </a:ext>
            </a:extLst>
          </p:cNvPr>
          <p:cNvCxnSpPr/>
          <p:nvPr/>
        </p:nvCxnSpPr>
        <p:spPr>
          <a:xfrm>
            <a:off x="966788" y="2895600"/>
            <a:ext cx="2286000" cy="0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96B45F1-1AC5-48D1-B2CB-BE3592879624}"/>
              </a:ext>
            </a:extLst>
          </p:cNvPr>
          <p:cNvCxnSpPr>
            <a:cxnSpLocks/>
          </p:cNvCxnSpPr>
          <p:nvPr/>
        </p:nvCxnSpPr>
        <p:spPr>
          <a:xfrm>
            <a:off x="868363" y="3962400"/>
            <a:ext cx="2384425" cy="0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60B6883-1040-4BA9-BB2B-8FAE90D65441}"/>
              </a:ext>
            </a:extLst>
          </p:cNvPr>
          <p:cNvCxnSpPr/>
          <p:nvPr/>
        </p:nvCxnSpPr>
        <p:spPr>
          <a:xfrm>
            <a:off x="6122988" y="2892425"/>
            <a:ext cx="2286000" cy="0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EFD972C-2F07-4310-B20E-FE4630D22302}"/>
              </a:ext>
            </a:extLst>
          </p:cNvPr>
          <p:cNvCxnSpPr>
            <a:cxnSpLocks/>
          </p:cNvCxnSpPr>
          <p:nvPr/>
        </p:nvCxnSpPr>
        <p:spPr>
          <a:xfrm flipV="1">
            <a:off x="4578350" y="3886200"/>
            <a:ext cx="3906838" cy="85725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636" name="Picture 7">
            <a:extLst>
              <a:ext uri="{FF2B5EF4-FFF2-40B4-BE49-F238E27FC236}">
                <a16:creationId xmlns:a16="http://schemas.microsoft.com/office/drawing/2014/main" id="{1AACD042-2308-496E-A996-01166A9EF8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8350" y="4572000"/>
            <a:ext cx="39497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7" name="Text Box 4">
            <a:extLst>
              <a:ext uri="{FF2B5EF4-FFF2-40B4-BE49-F238E27FC236}">
                <a16:creationId xmlns:a16="http://schemas.microsoft.com/office/drawing/2014/main" id="{4C48193B-87AD-4A5D-A94C-DE6FFD1EE4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5729288"/>
            <a:ext cx="47815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This is the definition of a 1D conv.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3">
            <a:extLst>
              <a:ext uri="{FF2B5EF4-FFF2-40B4-BE49-F238E27FC236}">
                <a16:creationId xmlns:a16="http://schemas.microsoft.com/office/drawing/2014/main" id="{913FB797-B89C-4252-B7F2-AB43B0244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873602E-640B-4E60-B7B1-61BEA9D0A9F4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/>
          </a:p>
        </p:txBody>
      </p:sp>
      <p:sp>
        <p:nvSpPr>
          <p:cNvPr id="28675" name="Text Box 2">
            <a:extLst>
              <a:ext uri="{FF2B5EF4-FFF2-40B4-BE49-F238E27FC236}">
                <a16:creationId xmlns:a16="http://schemas.microsoft.com/office/drawing/2014/main" id="{407EC34C-5FCB-4504-9E73-11033097CE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9860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1D Convolution</a:t>
            </a:r>
          </a:p>
        </p:txBody>
      </p:sp>
      <p:sp>
        <p:nvSpPr>
          <p:cNvPr id="28676" name="Line 3">
            <a:extLst>
              <a:ext uri="{FF2B5EF4-FFF2-40B4-BE49-F238E27FC236}">
                <a16:creationId xmlns:a16="http://schemas.microsoft.com/office/drawing/2014/main" id="{8302A819-1F04-4C4F-B073-C7BA32D0E39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7" name="Text Box 4">
            <a:extLst>
              <a:ext uri="{FF2B5EF4-FFF2-40B4-BE49-F238E27FC236}">
                <a16:creationId xmlns:a16="http://schemas.microsoft.com/office/drawing/2014/main" id="{991BFFC7-76C2-4606-8CA8-86D3AB1F6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8251825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Arial" panose="020B0604020202020204" pitchFamily="34" charset="0"/>
              </a:rPr>
              <a:t> Need 2N processing elements to multiply 2 N-bit numbers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Arial" panose="020B0604020202020204" pitchFamily="34" charset="0"/>
              </a:rPr>
              <a:t> Inputs are fed from left and right with gaps (why gaps?)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Arial" panose="020B0604020202020204" pitchFamily="34" charset="0"/>
              </a:rPr>
              <a:t> Each processing element accumulates the corresponding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bit of the product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Arial" panose="020B0604020202020204" pitchFamily="34" charset="0"/>
              </a:rPr>
              <a:t> The generated carry has to also move leftward</a:t>
            </a:r>
          </a:p>
        </p:txBody>
      </p:sp>
      <p:pic>
        <p:nvPicPr>
          <p:cNvPr id="28678" name="Picture 1">
            <a:extLst>
              <a:ext uri="{FF2B5EF4-FFF2-40B4-BE49-F238E27FC236}">
                <a16:creationId xmlns:a16="http://schemas.microsoft.com/office/drawing/2014/main" id="{B1167702-3834-4101-8B79-BB326CD557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38" y="3759200"/>
            <a:ext cx="8569325" cy="190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3">
            <a:extLst>
              <a:ext uri="{FF2B5EF4-FFF2-40B4-BE49-F238E27FC236}">
                <a16:creationId xmlns:a16="http://schemas.microsoft.com/office/drawing/2014/main" id="{6630D97B-6F20-4357-A3C0-035279EA1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62800" y="62484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586D026-9FA6-4CDE-A594-197B80F05FC2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/>
          </a:p>
        </p:txBody>
      </p:sp>
      <p:sp>
        <p:nvSpPr>
          <p:cNvPr id="30723" name="Text Box 2">
            <a:extLst>
              <a:ext uri="{FF2B5EF4-FFF2-40B4-BE49-F238E27FC236}">
                <a16:creationId xmlns:a16="http://schemas.microsoft.com/office/drawing/2014/main" id="{787E1BAF-30A4-44A4-AE8B-B09724B9F3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7795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Example</a:t>
            </a:r>
          </a:p>
        </p:txBody>
      </p:sp>
      <p:sp>
        <p:nvSpPr>
          <p:cNvPr id="30724" name="Line 3">
            <a:extLst>
              <a:ext uri="{FF2B5EF4-FFF2-40B4-BE49-F238E27FC236}">
                <a16:creationId xmlns:a16="http://schemas.microsoft.com/office/drawing/2014/main" id="{78DD9DD4-DFD9-424E-9D7B-AFD51870367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0725" name="Picture 1">
            <a:extLst>
              <a:ext uri="{FF2B5EF4-FFF2-40B4-BE49-F238E27FC236}">
                <a16:creationId xmlns:a16="http://schemas.microsoft.com/office/drawing/2014/main" id="{28F315B6-ECCC-4001-8966-4B54A40BB3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52400"/>
            <a:ext cx="5867400" cy="664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6" name="Text Box 4">
            <a:extLst>
              <a:ext uri="{FF2B5EF4-FFF2-40B4-BE49-F238E27FC236}">
                <a16:creationId xmlns:a16="http://schemas.microsoft.com/office/drawing/2014/main" id="{702AFBF7-24B1-4DD1-AC8B-222B1E8F22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590800"/>
            <a:ext cx="2362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Convolution of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5 (101) and 7 (111)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3">
            <a:extLst>
              <a:ext uri="{FF2B5EF4-FFF2-40B4-BE49-F238E27FC236}">
                <a16:creationId xmlns:a16="http://schemas.microsoft.com/office/drawing/2014/main" id="{3BB40ADC-952D-459F-9B43-E46E6927D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088B6F6-7081-45CE-9F8F-AF8B5CB5D42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/>
          </a:p>
        </p:txBody>
      </p:sp>
      <p:sp>
        <p:nvSpPr>
          <p:cNvPr id="32771" name="Text Box 2">
            <a:extLst>
              <a:ext uri="{FF2B5EF4-FFF2-40B4-BE49-F238E27FC236}">
                <a16:creationId xmlns:a16="http://schemas.microsoft.com/office/drawing/2014/main" id="{0E58F235-9DF0-4600-80D1-49EC277A8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7129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Analysis</a:t>
            </a:r>
          </a:p>
        </p:txBody>
      </p:sp>
      <p:sp>
        <p:nvSpPr>
          <p:cNvPr id="32772" name="Line 3">
            <a:extLst>
              <a:ext uri="{FF2B5EF4-FFF2-40B4-BE49-F238E27FC236}">
                <a16:creationId xmlns:a16="http://schemas.microsoft.com/office/drawing/2014/main" id="{9F1A2109-6BC3-4CC2-A180-D7062678C01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3" name="Text Box 4">
            <a:extLst>
              <a:ext uri="{FF2B5EF4-FFF2-40B4-BE49-F238E27FC236}">
                <a16:creationId xmlns:a16="http://schemas.microsoft.com/office/drawing/2014/main" id="{04F5B8D6-D578-4DE4-A745-00E0CC80C7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175" y="1443038"/>
            <a:ext cx="8332788" cy="526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Arial" panose="020B0604020202020204" pitchFamily="34" charset="0"/>
              </a:rPr>
              <a:t> 4N-1 steps because a 2N input has to go across 2N PEs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Arial" panose="020B0604020202020204" pitchFamily="34" charset="0"/>
              </a:rPr>
              <a:t> But every PE is idle in alternate cycles – can improve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Arial" panose="020B0604020202020204" pitchFamily="34" charset="0"/>
              </a:rPr>
              <a:t>  efficiency by interleaving two multiplications or by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Arial" panose="020B0604020202020204" pitchFamily="34" charset="0"/>
              </a:rPr>
              <a:t>  wrapping the linear array into two rows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Arial" panose="020B0604020202020204" pitchFamily="34" charset="0"/>
              </a:rPr>
              <a:t> This is also one approach for computing a 1D convolution;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Arial" panose="020B0604020202020204" pitchFamily="34" charset="0"/>
              </a:rPr>
              <a:t>  extending to 2D and 3D convolutions is not straightforward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Arial" panose="020B0604020202020204" pitchFamily="34" charset="0"/>
            </a:endParaRPr>
          </a:p>
        </p:txBody>
      </p:sp>
      <p:pic>
        <p:nvPicPr>
          <p:cNvPr id="32774" name="Picture 1">
            <a:extLst>
              <a:ext uri="{FF2B5EF4-FFF2-40B4-BE49-F238E27FC236}">
                <a16:creationId xmlns:a16="http://schemas.microsoft.com/office/drawing/2014/main" id="{7F758D0F-DFA5-47B2-9316-BBA11B676E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352800"/>
            <a:ext cx="7716838" cy="222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3">
            <a:extLst>
              <a:ext uri="{FF2B5EF4-FFF2-40B4-BE49-F238E27FC236}">
                <a16:creationId xmlns:a16="http://schemas.microsoft.com/office/drawing/2014/main" id="{2653A500-1CCC-40DF-9068-505DBA956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2DDD9C9-47DA-4E32-8F4C-83B92F52B92A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/>
          </a:p>
        </p:txBody>
      </p:sp>
      <p:sp>
        <p:nvSpPr>
          <p:cNvPr id="34819" name="Text Box 2">
            <a:extLst>
              <a:ext uri="{FF2B5EF4-FFF2-40B4-BE49-F238E27FC236}">
                <a16:creationId xmlns:a16="http://schemas.microsoft.com/office/drawing/2014/main" id="{76813D2E-5EF5-41FC-BFFE-A427B393A6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55546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Solving Systems of Equations</a:t>
            </a:r>
          </a:p>
        </p:txBody>
      </p:sp>
      <p:sp>
        <p:nvSpPr>
          <p:cNvPr id="34820" name="Line 3">
            <a:extLst>
              <a:ext uri="{FF2B5EF4-FFF2-40B4-BE49-F238E27FC236}">
                <a16:creationId xmlns:a16="http://schemas.microsoft.com/office/drawing/2014/main" id="{1C2A72C9-FA5A-43BC-9AB8-03AF0432227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1" name="Text Box 4">
            <a:extLst>
              <a:ext uri="{FF2B5EF4-FFF2-40B4-BE49-F238E27FC236}">
                <a16:creationId xmlns:a16="http://schemas.microsoft.com/office/drawing/2014/main" id="{7979D780-44E8-4937-AB92-8260AEFDFF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8069263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Arial" panose="020B0604020202020204" pitchFamily="34" charset="0"/>
              </a:rPr>
              <a:t> Given an N x N lower triangular matrix A and an N-vector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</a:t>
            </a:r>
            <a:r>
              <a:rPr lang="en-US" altLang="en-US" sz="2400" i="1">
                <a:latin typeface="Arial" panose="020B0604020202020204" pitchFamily="34" charset="0"/>
              </a:rPr>
              <a:t>b</a:t>
            </a:r>
            <a:r>
              <a:rPr lang="en-US" altLang="en-US" sz="2400">
                <a:latin typeface="Arial" panose="020B0604020202020204" pitchFamily="34" charset="0"/>
              </a:rPr>
              <a:t>, solve for </a:t>
            </a:r>
            <a:r>
              <a:rPr lang="en-US" altLang="en-US" sz="2400" i="1">
                <a:latin typeface="Arial" panose="020B0604020202020204" pitchFamily="34" charset="0"/>
              </a:rPr>
              <a:t>x</a:t>
            </a:r>
            <a:r>
              <a:rPr lang="en-US" altLang="en-US" sz="2400">
                <a:latin typeface="Arial" panose="020B0604020202020204" pitchFamily="34" charset="0"/>
              </a:rPr>
              <a:t>, where A</a:t>
            </a:r>
            <a:r>
              <a:rPr lang="en-US" altLang="en-US" sz="2400" i="1">
                <a:latin typeface="Arial" panose="020B0604020202020204" pitchFamily="34" charset="0"/>
              </a:rPr>
              <a:t>x</a:t>
            </a:r>
            <a:r>
              <a:rPr lang="en-US" altLang="en-US" sz="2400">
                <a:latin typeface="Arial" panose="020B0604020202020204" pitchFamily="34" charset="0"/>
              </a:rPr>
              <a:t> = </a:t>
            </a:r>
            <a:r>
              <a:rPr lang="en-US" altLang="en-US" sz="2400" i="1">
                <a:latin typeface="Arial" panose="020B0604020202020204" pitchFamily="34" charset="0"/>
              </a:rPr>
              <a:t>b</a:t>
            </a:r>
            <a:r>
              <a:rPr lang="en-US" altLang="en-US" sz="2400">
                <a:latin typeface="Arial" panose="020B0604020202020204" pitchFamily="34" charset="0"/>
              </a:rPr>
              <a:t>  (assume solution exists)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a</a:t>
            </a:r>
            <a:r>
              <a:rPr lang="en-US" altLang="en-US" sz="2400" baseline="-25000">
                <a:latin typeface="Arial" panose="020B0604020202020204" pitchFamily="34" charset="0"/>
              </a:rPr>
              <a:t>11</a:t>
            </a:r>
            <a:r>
              <a:rPr lang="en-US" altLang="en-US" sz="2400">
                <a:latin typeface="Arial" panose="020B0604020202020204" pitchFamily="34" charset="0"/>
              </a:rPr>
              <a:t>x</a:t>
            </a:r>
            <a:r>
              <a:rPr lang="en-US" altLang="en-US" sz="2400" baseline="-25000">
                <a:latin typeface="Arial" panose="020B0604020202020204" pitchFamily="34" charset="0"/>
              </a:rPr>
              <a:t>1</a:t>
            </a:r>
            <a:r>
              <a:rPr lang="en-US" altLang="en-US" sz="2400">
                <a:latin typeface="Arial" panose="020B0604020202020204" pitchFamily="34" charset="0"/>
              </a:rPr>
              <a:t> = b</a:t>
            </a:r>
            <a:r>
              <a:rPr lang="en-US" altLang="en-US" sz="2400" baseline="-25000">
                <a:latin typeface="Arial" panose="020B0604020202020204" pitchFamily="34" charset="0"/>
              </a:rPr>
              <a:t>1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baseline="-25000">
                <a:latin typeface="Arial" panose="020B0604020202020204" pitchFamily="34" charset="0"/>
              </a:rPr>
              <a:t>        </a:t>
            </a:r>
            <a:r>
              <a:rPr lang="en-US" altLang="en-US" sz="2400">
                <a:latin typeface="Arial" panose="020B0604020202020204" pitchFamily="34" charset="0"/>
              </a:rPr>
              <a:t>a</a:t>
            </a:r>
            <a:r>
              <a:rPr lang="en-US" altLang="en-US" sz="2400" baseline="-25000">
                <a:latin typeface="Arial" panose="020B0604020202020204" pitchFamily="34" charset="0"/>
              </a:rPr>
              <a:t>21</a:t>
            </a:r>
            <a:r>
              <a:rPr lang="en-US" altLang="en-US" sz="2400">
                <a:latin typeface="Arial" panose="020B0604020202020204" pitchFamily="34" charset="0"/>
              </a:rPr>
              <a:t>x</a:t>
            </a:r>
            <a:r>
              <a:rPr lang="en-US" altLang="en-US" sz="2400" baseline="-25000">
                <a:latin typeface="Arial" panose="020B0604020202020204" pitchFamily="34" charset="0"/>
              </a:rPr>
              <a:t>1</a:t>
            </a:r>
            <a:r>
              <a:rPr lang="en-US" altLang="en-US" sz="2400">
                <a:latin typeface="Arial" panose="020B0604020202020204" pitchFamily="34" charset="0"/>
              </a:rPr>
              <a:t> + </a:t>
            </a:r>
            <a:r>
              <a:rPr lang="en-US" altLang="en-US" sz="2400" baseline="-25000">
                <a:latin typeface="Arial" panose="020B0604020202020204" pitchFamily="34" charset="0"/>
              </a:rPr>
              <a:t> </a:t>
            </a:r>
            <a:r>
              <a:rPr lang="en-US" altLang="en-US" sz="2400">
                <a:latin typeface="Arial" panose="020B0604020202020204" pitchFamily="34" charset="0"/>
              </a:rPr>
              <a:t>a</a:t>
            </a:r>
            <a:r>
              <a:rPr lang="en-US" altLang="en-US" sz="2400" baseline="-25000">
                <a:latin typeface="Arial" panose="020B0604020202020204" pitchFamily="34" charset="0"/>
              </a:rPr>
              <a:t>22</a:t>
            </a:r>
            <a:r>
              <a:rPr lang="en-US" altLang="en-US" sz="2400">
                <a:latin typeface="Arial" panose="020B0604020202020204" pitchFamily="34" charset="0"/>
              </a:rPr>
              <a:t>x</a:t>
            </a:r>
            <a:r>
              <a:rPr lang="en-US" altLang="en-US" sz="2400" baseline="-25000">
                <a:latin typeface="Arial" panose="020B0604020202020204" pitchFamily="34" charset="0"/>
              </a:rPr>
              <a:t>2</a:t>
            </a:r>
            <a:r>
              <a:rPr lang="en-US" altLang="en-US" sz="2400">
                <a:latin typeface="Arial" panose="020B0604020202020204" pitchFamily="34" charset="0"/>
              </a:rPr>
              <a:t> = b</a:t>
            </a:r>
            <a:r>
              <a:rPr lang="en-US" altLang="en-US" sz="2400" baseline="-25000">
                <a:latin typeface="Arial" panose="020B0604020202020204" pitchFamily="34" charset="0"/>
              </a:rPr>
              <a:t>2 </a:t>
            </a:r>
            <a:r>
              <a:rPr lang="en-US" altLang="en-US" sz="2400">
                <a:latin typeface="Arial" panose="020B0604020202020204" pitchFamily="34" charset="0"/>
              </a:rPr>
              <a:t> , and so on…</a:t>
            </a:r>
            <a:r>
              <a:rPr lang="en-US" altLang="en-US" sz="2400" baseline="-25000">
                <a:latin typeface="Arial" panose="020B0604020202020204" pitchFamily="34" charset="0"/>
              </a:rPr>
              <a:t> </a:t>
            </a:r>
          </a:p>
        </p:txBody>
      </p:sp>
      <p:pic>
        <p:nvPicPr>
          <p:cNvPr id="34822" name="Picture 6">
            <a:extLst>
              <a:ext uri="{FF2B5EF4-FFF2-40B4-BE49-F238E27FC236}">
                <a16:creationId xmlns:a16="http://schemas.microsoft.com/office/drawing/2014/main" id="{8AE77A48-A2D8-4706-AC3D-6D5A6EA4EA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810000"/>
            <a:ext cx="67532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3">
            <a:extLst>
              <a:ext uri="{FF2B5EF4-FFF2-40B4-BE49-F238E27FC236}">
                <a16:creationId xmlns:a16="http://schemas.microsoft.com/office/drawing/2014/main" id="{101CB3A3-62EF-40D8-B3D0-EF3DC18D6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AE0484B-A24E-4C8C-AE9E-7524779C9B4A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0"/>
          </a:p>
        </p:txBody>
      </p:sp>
      <p:sp>
        <p:nvSpPr>
          <p:cNvPr id="36867" name="Text Box 2">
            <a:extLst>
              <a:ext uri="{FF2B5EF4-FFF2-40B4-BE49-F238E27FC236}">
                <a16:creationId xmlns:a16="http://schemas.microsoft.com/office/drawing/2014/main" id="{176E433E-317D-4767-95C0-88603E943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0495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Equation Solver</a:t>
            </a:r>
          </a:p>
        </p:txBody>
      </p:sp>
      <p:sp>
        <p:nvSpPr>
          <p:cNvPr id="36868" name="Line 3">
            <a:extLst>
              <a:ext uri="{FF2B5EF4-FFF2-40B4-BE49-F238E27FC236}">
                <a16:creationId xmlns:a16="http://schemas.microsoft.com/office/drawing/2014/main" id="{31E24925-D6F2-4388-8B3B-53CC28D2FD2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6869" name="Picture 5">
            <a:extLst>
              <a:ext uri="{FF2B5EF4-FFF2-40B4-BE49-F238E27FC236}">
                <a16:creationId xmlns:a16="http://schemas.microsoft.com/office/drawing/2014/main" id="{06D6F258-28C9-415F-B63C-6FACA43D42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371600"/>
            <a:ext cx="67532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0" name="Picture 6">
            <a:extLst>
              <a:ext uri="{FF2B5EF4-FFF2-40B4-BE49-F238E27FC236}">
                <a16:creationId xmlns:a16="http://schemas.microsoft.com/office/drawing/2014/main" id="{A320CC2E-8B1E-4728-8406-82A012E4A3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398713"/>
            <a:ext cx="5762625" cy="428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3">
            <a:extLst>
              <a:ext uri="{FF2B5EF4-FFF2-40B4-BE49-F238E27FC236}">
                <a16:creationId xmlns:a16="http://schemas.microsoft.com/office/drawing/2014/main" id="{D00F0273-36D9-4717-94F1-C6636060D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F910EE2-F994-49CD-B3FF-BBAA28D02B75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400"/>
          </a:p>
        </p:txBody>
      </p:sp>
      <p:sp>
        <p:nvSpPr>
          <p:cNvPr id="38915" name="Text Box 2">
            <a:extLst>
              <a:ext uri="{FF2B5EF4-FFF2-40B4-BE49-F238E27FC236}">
                <a16:creationId xmlns:a16="http://schemas.microsoft.com/office/drawing/2014/main" id="{03E92D35-72B2-4F2E-97A1-928A3C4536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7418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Equation Solver Example</a:t>
            </a:r>
          </a:p>
        </p:txBody>
      </p:sp>
      <p:sp>
        <p:nvSpPr>
          <p:cNvPr id="38916" name="Line 3">
            <a:extLst>
              <a:ext uri="{FF2B5EF4-FFF2-40B4-BE49-F238E27FC236}">
                <a16:creationId xmlns:a16="http://schemas.microsoft.com/office/drawing/2014/main" id="{9A29E4EB-C4C9-4562-B2E5-FADF3543279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7" name="Text Box 4">
            <a:extLst>
              <a:ext uri="{FF2B5EF4-FFF2-40B4-BE49-F238E27FC236}">
                <a16:creationId xmlns:a16="http://schemas.microsoft.com/office/drawing/2014/main" id="{24E1BCD7-F831-4EB5-8948-5BDF18B0EF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295400"/>
            <a:ext cx="8334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Arial" panose="020B0604020202020204" pitchFamily="34" charset="0"/>
              </a:rPr>
              <a:t> When an </a:t>
            </a:r>
            <a:r>
              <a:rPr lang="en-US" altLang="en-US" sz="2400" i="1">
                <a:latin typeface="Arial" panose="020B0604020202020204" pitchFamily="34" charset="0"/>
              </a:rPr>
              <a:t>x, b, </a:t>
            </a:r>
            <a:r>
              <a:rPr lang="en-US" altLang="en-US" sz="2400">
                <a:latin typeface="Arial" panose="020B0604020202020204" pitchFamily="34" charset="0"/>
              </a:rPr>
              <a:t>and </a:t>
            </a:r>
            <a:r>
              <a:rPr lang="en-US" altLang="en-US" sz="2400" i="1">
                <a:latin typeface="Arial" panose="020B0604020202020204" pitchFamily="34" charset="0"/>
              </a:rPr>
              <a:t>a </a:t>
            </a:r>
            <a:r>
              <a:rPr lang="en-US" altLang="en-US" sz="2400">
                <a:latin typeface="Arial" panose="020B0604020202020204" pitchFamily="34" charset="0"/>
              </a:rPr>
              <a:t> meet at a cell, </a:t>
            </a:r>
            <a:r>
              <a:rPr lang="en-US" altLang="en-US" sz="2400" i="1">
                <a:latin typeface="Arial" panose="020B0604020202020204" pitchFamily="34" charset="0"/>
              </a:rPr>
              <a:t>ax</a:t>
            </a:r>
            <a:r>
              <a:rPr lang="en-US" altLang="en-US" sz="2400">
                <a:latin typeface="Arial" panose="020B0604020202020204" pitchFamily="34" charset="0"/>
              </a:rPr>
              <a:t> is subtracted from </a:t>
            </a:r>
            <a:r>
              <a:rPr lang="en-US" altLang="en-US" sz="2400" i="1">
                <a:latin typeface="Arial" panose="020B0604020202020204" pitchFamily="34" charset="0"/>
              </a:rPr>
              <a:t>b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i="1">
                <a:latin typeface="Arial" panose="020B0604020202020204" pitchFamily="34" charset="0"/>
              </a:rPr>
              <a:t> </a:t>
            </a:r>
            <a:r>
              <a:rPr lang="en-US" altLang="en-US" sz="2400">
                <a:latin typeface="Arial" panose="020B0604020202020204" pitchFamily="34" charset="0"/>
              </a:rPr>
              <a:t>When </a:t>
            </a:r>
            <a:r>
              <a:rPr lang="en-US" altLang="en-US" sz="2400" i="1">
                <a:latin typeface="Arial" panose="020B0604020202020204" pitchFamily="34" charset="0"/>
              </a:rPr>
              <a:t>b</a:t>
            </a:r>
            <a:r>
              <a:rPr lang="en-US" altLang="en-US" sz="2400">
                <a:latin typeface="Arial" panose="020B0604020202020204" pitchFamily="34" charset="0"/>
              </a:rPr>
              <a:t> and</a:t>
            </a:r>
            <a:r>
              <a:rPr lang="en-US" altLang="en-US" sz="2400" i="1">
                <a:latin typeface="Arial" panose="020B0604020202020204" pitchFamily="34" charset="0"/>
              </a:rPr>
              <a:t> a</a:t>
            </a:r>
            <a:r>
              <a:rPr lang="en-US" altLang="en-US" sz="2400">
                <a:latin typeface="Arial" panose="020B0604020202020204" pitchFamily="34" charset="0"/>
              </a:rPr>
              <a:t> meet at cell 1, </a:t>
            </a:r>
            <a:r>
              <a:rPr lang="en-US" altLang="en-US" sz="2400" i="1">
                <a:latin typeface="Arial" panose="020B0604020202020204" pitchFamily="34" charset="0"/>
              </a:rPr>
              <a:t>b</a:t>
            </a:r>
            <a:r>
              <a:rPr lang="en-US" altLang="en-US" sz="2400">
                <a:latin typeface="Arial" panose="020B0604020202020204" pitchFamily="34" charset="0"/>
              </a:rPr>
              <a:t> is divided by </a:t>
            </a:r>
            <a:r>
              <a:rPr lang="en-US" altLang="en-US" sz="2400" i="1">
                <a:latin typeface="Arial" panose="020B0604020202020204" pitchFamily="34" charset="0"/>
              </a:rPr>
              <a:t>a</a:t>
            </a:r>
            <a:r>
              <a:rPr lang="en-US" altLang="en-US" sz="2400">
                <a:latin typeface="Arial" panose="020B0604020202020204" pitchFamily="34" charset="0"/>
              </a:rPr>
              <a:t> to become </a:t>
            </a:r>
            <a:r>
              <a:rPr lang="en-US" altLang="en-US" sz="2400" i="1">
                <a:latin typeface="Arial" panose="020B0604020202020204" pitchFamily="34" charset="0"/>
              </a:rPr>
              <a:t>x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pic>
        <p:nvPicPr>
          <p:cNvPr id="38918" name="Picture 5">
            <a:extLst>
              <a:ext uri="{FF2B5EF4-FFF2-40B4-BE49-F238E27FC236}">
                <a16:creationId xmlns:a16="http://schemas.microsoft.com/office/drawing/2014/main" id="{129B20FE-B238-44F3-896F-3417C767F6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254250"/>
            <a:ext cx="5695950" cy="460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3">
            <a:extLst>
              <a:ext uri="{FF2B5EF4-FFF2-40B4-BE49-F238E27FC236}">
                <a16:creationId xmlns:a16="http://schemas.microsoft.com/office/drawing/2014/main" id="{A8FE4970-7B9E-4D54-BF3D-FD52B03E3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B2907FE-351F-418D-9DF8-E0E8309E707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/>
          </a:p>
        </p:txBody>
      </p:sp>
      <p:sp>
        <p:nvSpPr>
          <p:cNvPr id="40963" name="Text Box 2">
            <a:extLst>
              <a:ext uri="{FF2B5EF4-FFF2-40B4-BE49-F238E27FC236}">
                <a16:creationId xmlns:a16="http://schemas.microsoft.com/office/drawing/2014/main" id="{15F0F6CB-47C5-4ED6-9171-1B25B01A73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1923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Complexity</a:t>
            </a:r>
          </a:p>
        </p:txBody>
      </p:sp>
      <p:sp>
        <p:nvSpPr>
          <p:cNvPr id="40964" name="Line 3">
            <a:extLst>
              <a:ext uri="{FF2B5EF4-FFF2-40B4-BE49-F238E27FC236}">
                <a16:creationId xmlns:a16="http://schemas.microsoft.com/office/drawing/2014/main" id="{C2512B7A-D2ED-456A-B251-6F9A323EA79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5" name="Text Box 4">
            <a:extLst>
              <a:ext uri="{FF2B5EF4-FFF2-40B4-BE49-F238E27FC236}">
                <a16:creationId xmlns:a16="http://schemas.microsoft.com/office/drawing/2014/main" id="{E55EB4AC-37B1-4723-A1B7-C8D2B8C09E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837488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Arial" panose="020B0604020202020204" pitchFamily="34" charset="0"/>
              </a:rPr>
              <a:t> Time steps = 2N – 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Arial" panose="020B0604020202020204" pitchFamily="34" charset="0"/>
              </a:rPr>
              <a:t> Speedup = O(N), efficiency = O(1)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Arial" panose="020B0604020202020204" pitchFamily="34" charset="0"/>
              </a:rPr>
              <a:t> Note that half the processors are idle every time step –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can improve efficiency by solving two interleaved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equation systems simultaneously or by wrapping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linear array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>
            <a:extLst>
              <a:ext uri="{FF2B5EF4-FFF2-40B4-BE49-F238E27FC236}">
                <a16:creationId xmlns:a16="http://schemas.microsoft.com/office/drawing/2014/main" id="{88980F44-D008-4B13-B526-7C7B3F263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696AF8A-6523-4EDF-8317-AE59DA19C9A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6147" name="Text Box 2">
            <a:extLst>
              <a:ext uri="{FF2B5EF4-FFF2-40B4-BE49-F238E27FC236}">
                <a16:creationId xmlns:a16="http://schemas.microsoft.com/office/drawing/2014/main" id="{E75161A3-A007-4755-8637-54DA27F60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0526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Motivation</a:t>
            </a:r>
          </a:p>
        </p:txBody>
      </p:sp>
      <p:sp>
        <p:nvSpPr>
          <p:cNvPr id="6148" name="Line 3">
            <a:extLst>
              <a:ext uri="{FF2B5EF4-FFF2-40B4-BE49-F238E27FC236}">
                <a16:creationId xmlns:a16="http://schemas.microsoft.com/office/drawing/2014/main" id="{1AFBA9D7-EA62-4A5E-954A-5461D41A227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3" name="Text Box 4">
            <a:extLst>
              <a:ext uri="{FF2B5EF4-FFF2-40B4-BE49-F238E27FC236}">
                <a16:creationId xmlns:a16="http://schemas.microsoft.com/office/drawing/2014/main" id="{BAE357AE-CAD7-4BC5-8F6F-AAF442C920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371600"/>
            <a:ext cx="8082662" cy="5447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defRPr/>
            </a:pPr>
            <a:r>
              <a:rPr lang="en-US" altLang="en-US" sz="2400" dirty="0">
                <a:latin typeface="Arial" panose="020B0604020202020204" pitchFamily="34" charset="0"/>
              </a:rPr>
              <a:t> How can accelerator computations be performed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Arial" panose="020B0604020202020204" pitchFamily="34" charset="0"/>
              </a:rPr>
              <a:t>  efficiently?  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  <a:defRPr/>
            </a:pPr>
            <a:r>
              <a:rPr lang="en-US" altLang="en-US" sz="2000" dirty="0">
                <a:latin typeface="Arial" panose="020B0604020202020204" pitchFamily="34" charset="0"/>
              </a:rPr>
              <a:t>Basic adds, multiplies, convolutions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  <a:defRPr/>
            </a:pPr>
            <a:r>
              <a:rPr lang="en-US" altLang="en-US" sz="2000" dirty="0">
                <a:latin typeface="Arial" panose="020B0604020202020204" pitchFamily="34" charset="0"/>
              </a:rPr>
              <a:t>While you may not directly use the algorithm as shown, it might</a:t>
            </a:r>
          </a:p>
          <a:p>
            <a:pPr marL="457200" lvl="1" indent="0"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000" dirty="0">
                <a:latin typeface="Arial" panose="020B0604020202020204" pitchFamily="34" charset="0"/>
              </a:rPr>
              <a:t>    inspire other applications of the same technique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defRPr/>
            </a:pP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defRPr/>
            </a:pPr>
            <a:r>
              <a:rPr lang="en-US" altLang="en-US" sz="2400" dirty="0">
                <a:latin typeface="Arial" panose="020B0604020202020204" pitchFamily="34" charset="0"/>
              </a:rPr>
              <a:t> Broaden our knowledge beyond dot products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defRPr/>
            </a:pP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defRPr/>
            </a:pPr>
            <a:r>
              <a:rPr lang="en-US" altLang="en-US" sz="2400" dirty="0">
                <a:latin typeface="Arial" panose="020B0604020202020204" pitchFamily="34" charset="0"/>
              </a:rPr>
              <a:t> Last class: using arrays of simple processors (systolic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Arial" panose="020B0604020202020204" pitchFamily="34" charset="0"/>
              </a:rPr>
              <a:t>  arrays) to perform sorting and matrix multiplication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defRPr/>
            </a:pP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defRPr/>
            </a:pPr>
            <a:r>
              <a:rPr lang="en-US" altLang="en-US" sz="2400" dirty="0">
                <a:latin typeface="Arial" panose="020B0604020202020204" pitchFamily="34" charset="0"/>
              </a:rPr>
              <a:t> This class: algorithms for addition and multiplication 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Arial" panose="020B0604020202020204" pitchFamily="34" charset="0"/>
              </a:rPr>
              <a:t>   linear arrays/trees, solving a system of linear equations,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Arial" panose="020B0604020202020204" pitchFamily="34" charset="0"/>
              </a:rPr>
              <a:t>   graph algorithms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defRPr/>
            </a:pPr>
            <a:endParaRPr lang="en-US" altLang="en-US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3">
            <a:extLst>
              <a:ext uri="{FF2B5EF4-FFF2-40B4-BE49-F238E27FC236}">
                <a16:creationId xmlns:a16="http://schemas.microsoft.com/office/drawing/2014/main" id="{F2446EAC-4BC3-4D93-8D95-4893186DE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CDA5867-97FA-498A-93A3-660A63DDCA43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/>
          </a:p>
        </p:txBody>
      </p:sp>
      <p:sp>
        <p:nvSpPr>
          <p:cNvPr id="43011" name="Text Box 2050">
            <a:extLst>
              <a:ext uri="{FF2B5EF4-FFF2-40B4-BE49-F238E27FC236}">
                <a16:creationId xmlns:a16="http://schemas.microsoft.com/office/drawing/2014/main" id="{51F0583D-2E3E-43DA-850A-D50640EF9E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53244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Inverting Triangular Matrices</a:t>
            </a:r>
          </a:p>
        </p:txBody>
      </p:sp>
      <p:sp>
        <p:nvSpPr>
          <p:cNvPr id="43012" name="Line 2051">
            <a:extLst>
              <a:ext uri="{FF2B5EF4-FFF2-40B4-BE49-F238E27FC236}">
                <a16:creationId xmlns:a16="http://schemas.microsoft.com/office/drawing/2014/main" id="{7DA804FE-A47B-4C0B-A61F-740A4DE5150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3" name="Text Box 2052">
            <a:extLst>
              <a:ext uri="{FF2B5EF4-FFF2-40B4-BE49-F238E27FC236}">
                <a16:creationId xmlns:a16="http://schemas.microsoft.com/office/drawing/2014/main" id="{FCA05069-6EF0-4EA6-805D-5C1A96F83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8091488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Arial" panose="020B0604020202020204" pitchFamily="34" charset="0"/>
              </a:rPr>
              <a:t> Finding X, such that  AX = I, where A is a lower triangular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matrix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Arial" panose="020B0604020202020204" pitchFamily="34" charset="0"/>
              </a:rPr>
              <a:t> For each row j,  A x</a:t>
            </a:r>
            <a:r>
              <a:rPr lang="en-US" altLang="en-US" sz="2400" baseline="-25000">
                <a:latin typeface="Arial" panose="020B0604020202020204" pitchFamily="34" charset="0"/>
              </a:rPr>
              <a:t>j</a:t>
            </a:r>
            <a:r>
              <a:rPr lang="en-US" altLang="en-US" sz="2400">
                <a:latin typeface="Arial" panose="020B0604020202020204" pitchFamily="34" charset="0"/>
              </a:rPr>
              <a:t> = e</a:t>
            </a:r>
            <a:r>
              <a:rPr lang="en-US" altLang="en-US" sz="2400" baseline="-25000">
                <a:latin typeface="Arial" panose="020B0604020202020204" pitchFamily="34" charset="0"/>
              </a:rPr>
              <a:t>j</a:t>
            </a:r>
            <a:r>
              <a:rPr lang="en-US" altLang="en-US" sz="2400">
                <a:latin typeface="Arial" panose="020B0604020202020204" pitchFamily="34" charset="0"/>
              </a:rPr>
              <a:t> , where e</a:t>
            </a:r>
            <a:r>
              <a:rPr lang="en-US" altLang="en-US" sz="2400" baseline="-25000">
                <a:latin typeface="Arial" panose="020B0604020202020204" pitchFamily="34" charset="0"/>
              </a:rPr>
              <a:t>j</a:t>
            </a:r>
            <a:r>
              <a:rPr lang="en-US" altLang="en-US" sz="2400">
                <a:latin typeface="Arial" panose="020B0604020202020204" pitchFamily="34" charset="0"/>
              </a:rPr>
              <a:t> is the jth unit vector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(0,…, 0, 1, 0,…, 0) and x</a:t>
            </a:r>
            <a:r>
              <a:rPr lang="en-US" altLang="en-US" sz="2400" baseline="-25000">
                <a:latin typeface="Arial" panose="020B0604020202020204" pitchFamily="34" charset="0"/>
              </a:rPr>
              <a:t>j</a:t>
            </a:r>
            <a:r>
              <a:rPr lang="en-US" altLang="en-US" sz="2400">
                <a:latin typeface="Arial" panose="020B0604020202020204" pitchFamily="34" charset="0"/>
              </a:rPr>
              <a:t> is the jth row of matrix X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Arial" panose="020B0604020202020204" pitchFamily="34" charset="0"/>
              </a:rPr>
              <a:t> Simple extension of the earlier algorithm – it can be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applied to compute each row individually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3">
            <a:extLst>
              <a:ext uri="{FF2B5EF4-FFF2-40B4-BE49-F238E27FC236}">
                <a16:creationId xmlns:a16="http://schemas.microsoft.com/office/drawing/2014/main" id="{71A657B9-890A-4319-A9B3-244C2B7EE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65586F9-258B-44F4-AA05-C5F22EFFB7A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/>
          </a:p>
        </p:txBody>
      </p:sp>
      <p:sp>
        <p:nvSpPr>
          <p:cNvPr id="45059" name="Text Box 2">
            <a:extLst>
              <a:ext uri="{FF2B5EF4-FFF2-40B4-BE49-F238E27FC236}">
                <a16:creationId xmlns:a16="http://schemas.microsoft.com/office/drawing/2014/main" id="{410395CA-78AE-4C5C-B412-2C1FF09C2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53244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Inverting Triangular Matrices</a:t>
            </a:r>
          </a:p>
        </p:txBody>
      </p:sp>
      <p:sp>
        <p:nvSpPr>
          <p:cNvPr id="45060" name="Line 3">
            <a:extLst>
              <a:ext uri="{FF2B5EF4-FFF2-40B4-BE49-F238E27FC236}">
                <a16:creationId xmlns:a16="http://schemas.microsoft.com/office/drawing/2014/main" id="{92ADF22F-86D8-4FDC-903A-45FDDE78A6B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5061" name="Picture 5">
            <a:extLst>
              <a:ext uri="{FF2B5EF4-FFF2-40B4-BE49-F238E27FC236}">
                <a16:creationId xmlns:a16="http://schemas.microsoft.com/office/drawing/2014/main" id="{257CB964-B569-40F2-97D4-CE267763CF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371600"/>
            <a:ext cx="4419600" cy="521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3">
            <a:extLst>
              <a:ext uri="{FF2B5EF4-FFF2-40B4-BE49-F238E27FC236}">
                <a16:creationId xmlns:a16="http://schemas.microsoft.com/office/drawing/2014/main" id="{1A237550-6888-40E6-8599-69007F971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946AC05-3EDA-41F2-874C-60938A2C324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400"/>
          </a:p>
        </p:txBody>
      </p:sp>
      <p:sp>
        <p:nvSpPr>
          <p:cNvPr id="55299" name="Text Box 2">
            <a:extLst>
              <a:ext uri="{FF2B5EF4-FFF2-40B4-BE49-F238E27FC236}">
                <a16:creationId xmlns:a16="http://schemas.microsoft.com/office/drawing/2014/main" id="{A786FCE8-ABE0-4990-9B29-82A082D72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9973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Gaussian Elimination</a:t>
            </a:r>
          </a:p>
        </p:txBody>
      </p:sp>
      <p:sp>
        <p:nvSpPr>
          <p:cNvPr id="55300" name="Line 3">
            <a:extLst>
              <a:ext uri="{FF2B5EF4-FFF2-40B4-BE49-F238E27FC236}">
                <a16:creationId xmlns:a16="http://schemas.microsoft.com/office/drawing/2014/main" id="{6951E61A-7678-4DAE-B535-92550B1C6CC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1" name="Text Box 4">
            <a:extLst>
              <a:ext uri="{FF2B5EF4-FFF2-40B4-BE49-F238E27FC236}">
                <a16:creationId xmlns:a16="http://schemas.microsoft.com/office/drawing/2014/main" id="{4C0C52C9-CADB-4646-BC20-20637E6FAD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8156575" cy="447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Arial" panose="020B0604020202020204" pitchFamily="34" charset="0"/>
              </a:rPr>
              <a:t> Solving for x, where Ax=b and A is a nonsingular matrix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Arial" panose="020B0604020202020204" pitchFamily="34" charset="0"/>
              </a:rPr>
              <a:t> Note that A</a:t>
            </a:r>
            <a:r>
              <a:rPr lang="en-US" altLang="en-US" sz="2400" baseline="30000">
                <a:latin typeface="Arial" panose="020B0604020202020204" pitchFamily="34" charset="0"/>
              </a:rPr>
              <a:t>-1</a:t>
            </a:r>
            <a:r>
              <a:rPr lang="en-US" altLang="en-US" sz="2400">
                <a:latin typeface="Arial" panose="020B0604020202020204" pitchFamily="34" charset="0"/>
              </a:rPr>
              <a:t>Ax = A</a:t>
            </a:r>
            <a:r>
              <a:rPr lang="en-US" altLang="en-US" sz="2400" baseline="30000">
                <a:latin typeface="Arial" panose="020B0604020202020204" pitchFamily="34" charset="0"/>
              </a:rPr>
              <a:t>-1</a:t>
            </a:r>
            <a:r>
              <a:rPr lang="en-US" altLang="en-US" sz="2400">
                <a:latin typeface="Arial" panose="020B0604020202020204" pitchFamily="34" charset="0"/>
              </a:rPr>
              <a:t>b = x ; keep applying transformations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to A such that A becomes I ; the same transformations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applied to b will result in the solution for x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Arial" panose="020B0604020202020204" pitchFamily="34" charset="0"/>
              </a:rPr>
              <a:t> Sequential algorithm steps: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Arial" panose="020B0604020202020204" pitchFamily="34" charset="0"/>
              </a:rPr>
              <a:t> Pick a row where the first (i</a:t>
            </a:r>
            <a:r>
              <a:rPr lang="en-US" altLang="en-US" sz="2400" baseline="30000">
                <a:latin typeface="Arial" panose="020B0604020202020204" pitchFamily="34" charset="0"/>
              </a:rPr>
              <a:t>th</a:t>
            </a:r>
            <a:r>
              <a:rPr lang="en-US" altLang="en-US" sz="2400">
                <a:latin typeface="Arial" panose="020B0604020202020204" pitchFamily="34" charset="0"/>
              </a:rPr>
              <a:t>) element is non-zero and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400">
                <a:latin typeface="Arial" panose="020B0604020202020204" pitchFamily="34" charset="0"/>
              </a:rPr>
              <a:t>   normalize the row so that the first (i</a:t>
            </a:r>
            <a:r>
              <a:rPr lang="en-US" altLang="en-US" sz="2400" baseline="30000">
                <a:latin typeface="Arial" panose="020B0604020202020204" pitchFamily="34" charset="0"/>
              </a:rPr>
              <a:t>th</a:t>
            </a:r>
            <a:r>
              <a:rPr lang="en-US" altLang="en-US" sz="2400">
                <a:latin typeface="Arial" panose="020B0604020202020204" pitchFamily="34" charset="0"/>
              </a:rPr>
              <a:t>) element is 1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Arial" panose="020B0604020202020204" pitchFamily="34" charset="0"/>
              </a:rPr>
              <a:t> Subtract a multiple of this row from all other rows so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400">
                <a:latin typeface="Arial" panose="020B0604020202020204" pitchFamily="34" charset="0"/>
              </a:rPr>
              <a:t>   that their first (i</a:t>
            </a:r>
            <a:r>
              <a:rPr lang="en-US" altLang="en-US" sz="2400" baseline="30000">
                <a:latin typeface="Arial" panose="020B0604020202020204" pitchFamily="34" charset="0"/>
              </a:rPr>
              <a:t>th</a:t>
            </a:r>
            <a:r>
              <a:rPr lang="en-US" altLang="en-US" sz="2400">
                <a:latin typeface="Arial" panose="020B0604020202020204" pitchFamily="34" charset="0"/>
              </a:rPr>
              <a:t>) element is zero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Arial" panose="020B0604020202020204" pitchFamily="34" charset="0"/>
              </a:rPr>
              <a:t> Repeat for all i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3">
            <a:extLst>
              <a:ext uri="{FF2B5EF4-FFF2-40B4-BE49-F238E27FC236}">
                <a16:creationId xmlns:a16="http://schemas.microsoft.com/office/drawing/2014/main" id="{496C1ACF-D781-4102-B764-FA3C92545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F7C5778-E006-4A18-A31E-E8DDF46BFE8F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1400"/>
          </a:p>
        </p:txBody>
      </p:sp>
      <p:sp>
        <p:nvSpPr>
          <p:cNvPr id="57347" name="Text Box 2">
            <a:extLst>
              <a:ext uri="{FF2B5EF4-FFF2-40B4-BE49-F238E27FC236}">
                <a16:creationId xmlns:a16="http://schemas.microsoft.com/office/drawing/2014/main" id="{9725C292-8B68-4099-AA9F-B6ACB7717A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7941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Sequential Example</a:t>
            </a:r>
          </a:p>
        </p:txBody>
      </p:sp>
      <p:sp>
        <p:nvSpPr>
          <p:cNvPr id="57348" name="Line 3">
            <a:extLst>
              <a:ext uri="{FF2B5EF4-FFF2-40B4-BE49-F238E27FC236}">
                <a16:creationId xmlns:a16="http://schemas.microsoft.com/office/drawing/2014/main" id="{904A0DDA-FA07-487A-BBC6-A3FCB07A46F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49" name="Text Box 4">
            <a:extLst>
              <a:ext uri="{FF2B5EF4-FFF2-40B4-BE49-F238E27FC236}">
                <a16:creationId xmlns:a16="http://schemas.microsoft.com/office/drawing/2014/main" id="{9CB97C41-458B-4C34-BF58-17B1A3AFB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76400"/>
            <a:ext cx="242887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CC0000"/>
              </a:buClr>
            </a:pPr>
            <a:r>
              <a:rPr lang="en-US" altLang="en-US" sz="1800"/>
              <a:t>2   4   -7       x1         3</a:t>
            </a:r>
          </a:p>
          <a:p>
            <a:pPr eaLnBrk="1" hangingPunct="1">
              <a:buClr>
                <a:srgbClr val="CC0000"/>
              </a:buClr>
            </a:pPr>
            <a:r>
              <a:rPr lang="en-US" altLang="en-US" sz="1800"/>
              <a:t>3   6   -10     x2   =    4</a:t>
            </a:r>
          </a:p>
          <a:p>
            <a:pPr eaLnBrk="1" hangingPunct="1">
              <a:buClr>
                <a:srgbClr val="CC0000"/>
              </a:buClr>
            </a:pPr>
            <a:r>
              <a:rPr lang="en-US" altLang="en-US" sz="1800"/>
              <a:t>-1  3   -4       x3         6</a:t>
            </a:r>
          </a:p>
        </p:txBody>
      </p:sp>
      <p:sp>
        <p:nvSpPr>
          <p:cNvPr id="57350" name="Text Box 5">
            <a:extLst>
              <a:ext uri="{FF2B5EF4-FFF2-40B4-BE49-F238E27FC236}">
                <a16:creationId xmlns:a16="http://schemas.microsoft.com/office/drawing/2014/main" id="{14DAA381-A707-468C-98AE-1CFA032656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1676400"/>
            <a:ext cx="260667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CC0000"/>
              </a:buClr>
            </a:pPr>
            <a:r>
              <a:rPr lang="en-US" altLang="en-US" sz="1800"/>
              <a:t>1   2   -7/2    x1         3/2</a:t>
            </a:r>
          </a:p>
          <a:p>
            <a:pPr eaLnBrk="1" hangingPunct="1">
              <a:buClr>
                <a:srgbClr val="CC0000"/>
              </a:buClr>
            </a:pPr>
            <a:r>
              <a:rPr lang="en-US" altLang="en-US" sz="1800"/>
              <a:t>3   6   -10     x2   =    4</a:t>
            </a:r>
          </a:p>
          <a:p>
            <a:pPr eaLnBrk="1" hangingPunct="1">
              <a:buClr>
                <a:srgbClr val="CC0000"/>
              </a:buClr>
            </a:pPr>
            <a:r>
              <a:rPr lang="en-US" altLang="en-US" sz="1800"/>
              <a:t>-1  3   -4       x3         6</a:t>
            </a:r>
          </a:p>
        </p:txBody>
      </p:sp>
      <p:sp>
        <p:nvSpPr>
          <p:cNvPr id="57351" name="Text Box 6">
            <a:extLst>
              <a:ext uri="{FF2B5EF4-FFF2-40B4-BE49-F238E27FC236}">
                <a16:creationId xmlns:a16="http://schemas.microsoft.com/office/drawing/2014/main" id="{4B1CD77D-09C5-4977-8078-695238D9E1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1676400"/>
            <a:ext cx="267652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CC0000"/>
              </a:buClr>
            </a:pPr>
            <a:r>
              <a:rPr lang="en-US" altLang="en-US" sz="1800"/>
              <a:t>1   2   -7/2    x1         3/2</a:t>
            </a:r>
          </a:p>
          <a:p>
            <a:pPr eaLnBrk="1" hangingPunct="1">
              <a:buClr>
                <a:srgbClr val="CC0000"/>
              </a:buClr>
            </a:pPr>
            <a:r>
              <a:rPr lang="en-US" altLang="en-US" sz="1800"/>
              <a:t>0   0   1/2     x2   =    -1/2</a:t>
            </a:r>
          </a:p>
          <a:p>
            <a:pPr eaLnBrk="1" hangingPunct="1">
              <a:buClr>
                <a:srgbClr val="CC0000"/>
              </a:buClr>
            </a:pPr>
            <a:r>
              <a:rPr lang="en-US" altLang="en-US" sz="1800"/>
              <a:t>-1  3   -4       x3         6</a:t>
            </a:r>
          </a:p>
        </p:txBody>
      </p:sp>
      <p:sp>
        <p:nvSpPr>
          <p:cNvPr id="57352" name="Text Box 7">
            <a:extLst>
              <a:ext uri="{FF2B5EF4-FFF2-40B4-BE49-F238E27FC236}">
                <a16:creationId xmlns:a16="http://schemas.microsoft.com/office/drawing/2014/main" id="{854825F0-5DF6-44B6-836E-75FE8E4710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895600"/>
            <a:ext cx="267652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CC0000"/>
              </a:buClr>
            </a:pPr>
            <a:r>
              <a:rPr lang="en-US" altLang="en-US" sz="1800"/>
              <a:t>1   2   -7/2    x1         3/2</a:t>
            </a:r>
          </a:p>
          <a:p>
            <a:pPr eaLnBrk="1" hangingPunct="1">
              <a:buClr>
                <a:srgbClr val="CC0000"/>
              </a:buClr>
            </a:pPr>
            <a:r>
              <a:rPr lang="en-US" altLang="en-US" sz="1800"/>
              <a:t>0   0   1/2     x2   =    -1/2</a:t>
            </a:r>
          </a:p>
          <a:p>
            <a:pPr eaLnBrk="1" hangingPunct="1">
              <a:buClr>
                <a:srgbClr val="CC0000"/>
              </a:buClr>
            </a:pPr>
            <a:r>
              <a:rPr lang="en-US" altLang="en-US" sz="1800"/>
              <a:t>0   5  -15/2   x3        15/2</a:t>
            </a:r>
          </a:p>
        </p:txBody>
      </p:sp>
      <p:sp>
        <p:nvSpPr>
          <p:cNvPr id="57353" name="Text Box 8">
            <a:extLst>
              <a:ext uri="{FF2B5EF4-FFF2-40B4-BE49-F238E27FC236}">
                <a16:creationId xmlns:a16="http://schemas.microsoft.com/office/drawing/2014/main" id="{72AD0A8A-DACC-4918-A36E-8DF61EDC3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2895600"/>
            <a:ext cx="261302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CC0000"/>
              </a:buClr>
            </a:pPr>
            <a:r>
              <a:rPr lang="en-US" altLang="en-US" sz="1800"/>
              <a:t>1   2   -7/2    x1         3/2</a:t>
            </a:r>
          </a:p>
          <a:p>
            <a:pPr eaLnBrk="1" hangingPunct="1">
              <a:buClr>
                <a:srgbClr val="CC0000"/>
              </a:buClr>
            </a:pPr>
            <a:r>
              <a:rPr lang="en-US" altLang="en-US" sz="1800"/>
              <a:t>0   5  -15/2   x2   =  15/2</a:t>
            </a:r>
          </a:p>
          <a:p>
            <a:pPr eaLnBrk="1" hangingPunct="1">
              <a:buClr>
                <a:srgbClr val="CC0000"/>
              </a:buClr>
            </a:pPr>
            <a:r>
              <a:rPr lang="en-US" altLang="en-US" sz="1800"/>
              <a:t>0   0   1/2     x3        -1/2</a:t>
            </a:r>
          </a:p>
        </p:txBody>
      </p:sp>
      <p:sp>
        <p:nvSpPr>
          <p:cNvPr id="57354" name="Text Box 9">
            <a:extLst>
              <a:ext uri="{FF2B5EF4-FFF2-40B4-BE49-F238E27FC236}">
                <a16:creationId xmlns:a16="http://schemas.microsoft.com/office/drawing/2014/main" id="{B706EB13-20F1-4FE4-A52C-3E515E5F58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114800"/>
            <a:ext cx="261302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CC0000"/>
              </a:buClr>
            </a:pPr>
            <a:r>
              <a:rPr lang="en-US" altLang="en-US" sz="1800"/>
              <a:t>1   2   -7/2    x1         3/2</a:t>
            </a:r>
          </a:p>
          <a:p>
            <a:pPr eaLnBrk="1" hangingPunct="1">
              <a:buClr>
                <a:srgbClr val="CC0000"/>
              </a:buClr>
            </a:pPr>
            <a:r>
              <a:rPr lang="en-US" altLang="en-US" sz="1800"/>
              <a:t>0   1   -3/2    x2   =    3/2</a:t>
            </a:r>
          </a:p>
          <a:p>
            <a:pPr eaLnBrk="1" hangingPunct="1">
              <a:buClr>
                <a:srgbClr val="CC0000"/>
              </a:buClr>
            </a:pPr>
            <a:r>
              <a:rPr lang="en-US" altLang="en-US" sz="1800"/>
              <a:t>0   0   1/2     x3        -1/2</a:t>
            </a:r>
          </a:p>
        </p:txBody>
      </p:sp>
      <p:sp>
        <p:nvSpPr>
          <p:cNvPr id="57355" name="Text Box 10">
            <a:extLst>
              <a:ext uri="{FF2B5EF4-FFF2-40B4-BE49-F238E27FC236}">
                <a16:creationId xmlns:a16="http://schemas.microsoft.com/office/drawing/2014/main" id="{191DEC17-806B-4402-B7A0-7889C8A348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114800"/>
            <a:ext cx="261937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CC0000"/>
              </a:buClr>
            </a:pPr>
            <a:r>
              <a:rPr lang="en-US" altLang="en-US" sz="1800"/>
              <a:t>1   0   -1/2    x1        -3/2</a:t>
            </a:r>
          </a:p>
          <a:p>
            <a:pPr eaLnBrk="1" hangingPunct="1">
              <a:buClr>
                <a:srgbClr val="CC0000"/>
              </a:buClr>
            </a:pPr>
            <a:r>
              <a:rPr lang="en-US" altLang="en-US" sz="1800"/>
              <a:t>0   1   -3/2    x2   =    3/2</a:t>
            </a:r>
          </a:p>
          <a:p>
            <a:pPr eaLnBrk="1" hangingPunct="1">
              <a:buClr>
                <a:srgbClr val="CC0000"/>
              </a:buClr>
            </a:pPr>
            <a:r>
              <a:rPr lang="en-US" altLang="en-US" sz="1800"/>
              <a:t>0   0   1/2     x3        -1/2</a:t>
            </a:r>
          </a:p>
        </p:txBody>
      </p:sp>
      <p:sp>
        <p:nvSpPr>
          <p:cNvPr id="57356" name="Text Box 11">
            <a:extLst>
              <a:ext uri="{FF2B5EF4-FFF2-40B4-BE49-F238E27FC236}">
                <a16:creationId xmlns:a16="http://schemas.microsoft.com/office/drawing/2014/main" id="{3EBB866C-D299-4081-A280-26444344B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334000"/>
            <a:ext cx="261937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CC0000"/>
              </a:buClr>
            </a:pPr>
            <a:r>
              <a:rPr lang="en-US" altLang="en-US" sz="1800"/>
              <a:t>1   0   -1/2    x1        -3/2</a:t>
            </a:r>
          </a:p>
          <a:p>
            <a:pPr eaLnBrk="1" hangingPunct="1">
              <a:buClr>
                <a:srgbClr val="CC0000"/>
              </a:buClr>
            </a:pPr>
            <a:r>
              <a:rPr lang="en-US" altLang="en-US" sz="1800"/>
              <a:t>0   1   -3/2    x2   =    3/2</a:t>
            </a:r>
          </a:p>
          <a:p>
            <a:pPr eaLnBrk="1" hangingPunct="1">
              <a:buClr>
                <a:srgbClr val="CC0000"/>
              </a:buClr>
            </a:pPr>
            <a:r>
              <a:rPr lang="en-US" altLang="en-US" sz="1800"/>
              <a:t>0   0      1     x3         -1</a:t>
            </a:r>
          </a:p>
        </p:txBody>
      </p:sp>
      <p:sp>
        <p:nvSpPr>
          <p:cNvPr id="57357" name="Text Box 12">
            <a:extLst>
              <a:ext uri="{FF2B5EF4-FFF2-40B4-BE49-F238E27FC236}">
                <a16:creationId xmlns:a16="http://schemas.microsoft.com/office/drawing/2014/main" id="{A2ADB9AE-C634-4331-BACC-1B5E45C2B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5334000"/>
            <a:ext cx="216217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CC0000"/>
              </a:buClr>
            </a:pPr>
            <a:r>
              <a:rPr lang="en-US" altLang="en-US" sz="1800"/>
              <a:t>1   0   0    x1        -2</a:t>
            </a:r>
          </a:p>
          <a:p>
            <a:pPr eaLnBrk="1" hangingPunct="1">
              <a:buClr>
                <a:srgbClr val="CC0000"/>
              </a:buClr>
            </a:pPr>
            <a:r>
              <a:rPr lang="en-US" altLang="en-US" sz="1800"/>
              <a:t>0   1   0    x2   =    0</a:t>
            </a:r>
          </a:p>
          <a:p>
            <a:pPr eaLnBrk="1" hangingPunct="1">
              <a:buClr>
                <a:srgbClr val="CC0000"/>
              </a:buClr>
            </a:pPr>
            <a:r>
              <a:rPr lang="en-US" altLang="en-US" sz="1800"/>
              <a:t>0   0   1    x3        -1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3">
            <a:extLst>
              <a:ext uri="{FF2B5EF4-FFF2-40B4-BE49-F238E27FC236}">
                <a16:creationId xmlns:a16="http://schemas.microsoft.com/office/drawing/2014/main" id="{2392DE05-20D0-4F18-8E11-6E2921754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7055179-4B2A-4BA2-B28B-A3F12939AE44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400"/>
          </a:p>
        </p:txBody>
      </p:sp>
      <p:sp>
        <p:nvSpPr>
          <p:cNvPr id="59395" name="Text Box 2">
            <a:extLst>
              <a:ext uri="{FF2B5EF4-FFF2-40B4-BE49-F238E27FC236}">
                <a16:creationId xmlns:a16="http://schemas.microsoft.com/office/drawing/2014/main" id="{91B3EA3D-BDDB-496A-9C2E-5E0DF804F0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7847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Algorithm Implementation</a:t>
            </a:r>
          </a:p>
        </p:txBody>
      </p:sp>
      <p:sp>
        <p:nvSpPr>
          <p:cNvPr id="59396" name="Line 3">
            <a:extLst>
              <a:ext uri="{FF2B5EF4-FFF2-40B4-BE49-F238E27FC236}">
                <a16:creationId xmlns:a16="http://schemas.microsoft.com/office/drawing/2014/main" id="{2BF781D0-9F10-4B9C-A7D8-4C961AB78E6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9397" name="Picture 5">
            <a:extLst>
              <a:ext uri="{FF2B5EF4-FFF2-40B4-BE49-F238E27FC236}">
                <a16:creationId xmlns:a16="http://schemas.microsoft.com/office/drawing/2014/main" id="{41B11200-2BA4-41D8-AF16-6A2A35002F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71600"/>
            <a:ext cx="3181350" cy="268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9398" name="Picture 6">
            <a:extLst>
              <a:ext uri="{FF2B5EF4-FFF2-40B4-BE49-F238E27FC236}">
                <a16:creationId xmlns:a16="http://schemas.microsoft.com/office/drawing/2014/main" id="{088D39B9-FB02-4563-9667-92F4CD68FF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962400"/>
            <a:ext cx="3248025" cy="247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9399" name="Text Box 7">
            <a:extLst>
              <a:ext uri="{FF2B5EF4-FFF2-40B4-BE49-F238E27FC236}">
                <a16:creationId xmlns:a16="http://schemas.microsoft.com/office/drawing/2014/main" id="{D6AFDA51-0B70-4E86-9000-54DD7D2768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1749425"/>
            <a:ext cx="4352925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1800">
                <a:latin typeface="Arial" panose="020B0604020202020204" pitchFamily="34" charset="0"/>
              </a:rPr>
              <a:t> The matrix is input in staggered form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1800">
                <a:latin typeface="Arial" panose="020B0604020202020204" pitchFamily="34" charset="0"/>
              </a:rPr>
              <a:t> The first cell discards inputs until it finds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   a non-zero element (the pivot row)</a:t>
            </a:r>
          </a:p>
        </p:txBody>
      </p:sp>
      <p:sp>
        <p:nvSpPr>
          <p:cNvPr id="59400" name="Text Box 8">
            <a:extLst>
              <a:ext uri="{FF2B5EF4-FFF2-40B4-BE49-F238E27FC236}">
                <a16:creationId xmlns:a16="http://schemas.microsoft.com/office/drawing/2014/main" id="{BBD71031-5588-4C28-BCC1-1A71DEEAEA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416425"/>
            <a:ext cx="3741738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1800">
                <a:latin typeface="Arial" panose="020B0604020202020204" pitchFamily="34" charset="0"/>
              </a:rPr>
              <a:t> The inverse </a:t>
            </a:r>
            <a:r>
              <a:rPr lang="en-US" altLang="en-US" sz="1800">
                <a:latin typeface="Symbol" panose="05050102010706020507" pitchFamily="18" charset="2"/>
              </a:rPr>
              <a:t>r </a:t>
            </a:r>
            <a:r>
              <a:rPr lang="en-US" altLang="en-US" sz="1800">
                <a:latin typeface="Arial" panose="020B0604020202020204" pitchFamily="34" charset="0"/>
              </a:rPr>
              <a:t>of the non-zero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   element is now sent rightward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1800">
                <a:latin typeface="Arial" panose="020B0604020202020204" pitchFamily="34" charset="0"/>
              </a:rPr>
              <a:t>  </a:t>
            </a:r>
            <a:r>
              <a:rPr lang="en-US" altLang="en-US" sz="1800">
                <a:latin typeface="Symbol" panose="05050102010706020507" pitchFamily="18" charset="2"/>
              </a:rPr>
              <a:t>r</a:t>
            </a:r>
            <a:r>
              <a:rPr lang="en-US" altLang="en-US" sz="1800">
                <a:latin typeface="Arial" panose="020B0604020202020204" pitchFamily="34" charset="0"/>
              </a:rPr>
              <a:t> arrives at each cell at the same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   time as the corresponding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   element of the pivot row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3">
            <a:extLst>
              <a:ext uri="{FF2B5EF4-FFF2-40B4-BE49-F238E27FC236}">
                <a16:creationId xmlns:a16="http://schemas.microsoft.com/office/drawing/2014/main" id="{6E96EB92-D06D-48E0-A5F6-1FDF28A76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4455BD3-866A-4EB2-A86C-588B3739459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400"/>
          </a:p>
        </p:txBody>
      </p:sp>
      <p:sp>
        <p:nvSpPr>
          <p:cNvPr id="61443" name="Text Box 2">
            <a:extLst>
              <a:ext uri="{FF2B5EF4-FFF2-40B4-BE49-F238E27FC236}">
                <a16:creationId xmlns:a16="http://schemas.microsoft.com/office/drawing/2014/main" id="{A3EE8454-A163-4E5D-903F-86D6C5AB0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7847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Algorithm Implementation</a:t>
            </a:r>
          </a:p>
        </p:txBody>
      </p:sp>
      <p:sp>
        <p:nvSpPr>
          <p:cNvPr id="61444" name="Line 3">
            <a:extLst>
              <a:ext uri="{FF2B5EF4-FFF2-40B4-BE49-F238E27FC236}">
                <a16:creationId xmlns:a16="http://schemas.microsoft.com/office/drawing/2014/main" id="{A72E55BC-12F6-4CB9-B891-92F918F7C85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1445" name="Picture 5">
            <a:extLst>
              <a:ext uri="{FF2B5EF4-FFF2-40B4-BE49-F238E27FC236}">
                <a16:creationId xmlns:a16="http://schemas.microsoft.com/office/drawing/2014/main" id="{CD4106ED-E7AC-4F8D-8962-FA6EF11BED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371600"/>
            <a:ext cx="5924550" cy="313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446" name="Text Box 6">
            <a:extLst>
              <a:ext uri="{FF2B5EF4-FFF2-40B4-BE49-F238E27FC236}">
                <a16:creationId xmlns:a16="http://schemas.microsoft.com/office/drawing/2014/main" id="{FCBA2E5B-3E7F-42F7-B217-BFA935DD03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495800"/>
            <a:ext cx="8251825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1800">
                <a:latin typeface="Arial" panose="020B0604020202020204" pitchFamily="34" charset="0"/>
              </a:rPr>
              <a:t> Each cell stores </a:t>
            </a:r>
            <a:r>
              <a:rPr lang="en-US" altLang="en-US" sz="1800">
                <a:latin typeface="Symbol" panose="05050102010706020507" pitchFamily="18" charset="2"/>
              </a:rPr>
              <a:t>d</a:t>
            </a:r>
            <a:r>
              <a:rPr lang="en-US" altLang="en-US" sz="1800" baseline="-25000">
                <a:latin typeface="Arial" panose="020B0604020202020204" pitchFamily="34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 = </a:t>
            </a:r>
            <a:r>
              <a:rPr lang="en-US" altLang="en-US" sz="1800">
                <a:latin typeface="Symbol" panose="05050102010706020507" pitchFamily="18" charset="2"/>
              </a:rPr>
              <a:t>r</a:t>
            </a:r>
            <a:r>
              <a:rPr lang="en-US" altLang="en-US" sz="1800">
                <a:latin typeface="Arial" panose="020B0604020202020204" pitchFamily="34" charset="0"/>
              </a:rPr>
              <a:t> a</a:t>
            </a:r>
            <a:r>
              <a:rPr lang="en-US" altLang="en-US" sz="1800" baseline="-25000">
                <a:latin typeface="Arial" panose="020B0604020202020204" pitchFamily="34" charset="0"/>
              </a:rPr>
              <a:t>k,I</a:t>
            </a:r>
            <a:r>
              <a:rPr lang="en-US" altLang="en-US" sz="1800">
                <a:latin typeface="Arial" panose="020B0604020202020204" pitchFamily="34" charset="0"/>
              </a:rPr>
              <a:t> – the value for the normalized pivot row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1800">
                <a:latin typeface="Arial" panose="020B0604020202020204" pitchFamily="34" charset="0"/>
              </a:rPr>
              <a:t> This value is used when subtracting a multiple of the pivot row from other rows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1800">
                <a:latin typeface="Arial" panose="020B0604020202020204" pitchFamily="34" charset="0"/>
              </a:rPr>
              <a:t> What is the multiple? It is  a</a:t>
            </a:r>
            <a:r>
              <a:rPr lang="en-US" altLang="en-US" sz="1800" baseline="-25000">
                <a:latin typeface="Arial" panose="020B0604020202020204" pitchFamily="34" charset="0"/>
              </a:rPr>
              <a:t>j,1</a:t>
            </a:r>
            <a:endParaRPr lang="en-US" altLang="en-US" sz="18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1800">
                <a:latin typeface="Arial" panose="020B0604020202020204" pitchFamily="34" charset="0"/>
              </a:rPr>
              <a:t> How does each cell receive a</a:t>
            </a:r>
            <a:r>
              <a:rPr lang="en-US" altLang="en-US" sz="1800" baseline="-25000">
                <a:latin typeface="Arial" panose="020B0604020202020204" pitchFamily="34" charset="0"/>
              </a:rPr>
              <a:t>j,1</a:t>
            </a:r>
            <a:r>
              <a:rPr lang="en-US" altLang="en-US" sz="1800">
                <a:latin typeface="Arial" panose="020B0604020202020204" pitchFamily="34" charset="0"/>
              </a:rPr>
              <a:t> ? It is passed rightward by the first cell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1800">
                <a:latin typeface="Arial" panose="020B0604020202020204" pitchFamily="34" charset="0"/>
              </a:rPr>
              <a:t> Each cell now outputs the new values for each row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1800">
                <a:latin typeface="Arial" panose="020B0604020202020204" pitchFamily="34" charset="0"/>
              </a:rPr>
              <a:t> The first cell only outputs zeroes and these outputs are no longer needed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Number Placeholder 3">
            <a:extLst>
              <a:ext uri="{FF2B5EF4-FFF2-40B4-BE49-F238E27FC236}">
                <a16:creationId xmlns:a16="http://schemas.microsoft.com/office/drawing/2014/main" id="{13BD6E80-D3BD-4F47-B978-DB61D1E9D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F8E5B26-673D-4CD3-A2EB-9BF6391DADF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400"/>
          </a:p>
        </p:txBody>
      </p:sp>
      <p:sp>
        <p:nvSpPr>
          <p:cNvPr id="63491" name="Text Box 2">
            <a:extLst>
              <a:ext uri="{FF2B5EF4-FFF2-40B4-BE49-F238E27FC236}">
                <a16:creationId xmlns:a16="http://schemas.microsoft.com/office/drawing/2014/main" id="{34D6B4E8-A0DE-4456-824E-D4A737E540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7847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Algorithm Implementation</a:t>
            </a:r>
          </a:p>
        </p:txBody>
      </p:sp>
      <p:sp>
        <p:nvSpPr>
          <p:cNvPr id="63492" name="Line 3">
            <a:extLst>
              <a:ext uri="{FF2B5EF4-FFF2-40B4-BE49-F238E27FC236}">
                <a16:creationId xmlns:a16="http://schemas.microsoft.com/office/drawing/2014/main" id="{246051CE-57BD-477B-B69D-BA05F698A6F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3" name="Text Box 4">
            <a:extLst>
              <a:ext uri="{FF2B5EF4-FFF2-40B4-BE49-F238E27FC236}">
                <a16:creationId xmlns:a16="http://schemas.microsoft.com/office/drawing/2014/main" id="{FEB54883-F944-48B4-908D-BE5CCEFCAE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371600"/>
            <a:ext cx="7477125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1800">
                <a:latin typeface="Arial" panose="020B0604020202020204" pitchFamily="34" charset="0"/>
              </a:rPr>
              <a:t> The outputs of all but the first cell must now go through the remaining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   algorithm steps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1800">
                <a:latin typeface="Arial" panose="020B0604020202020204" pitchFamily="34" charset="0"/>
              </a:rPr>
              <a:t> A triangular matrix of processors efficiently implements the flow of data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1800">
                <a:latin typeface="Arial" panose="020B0604020202020204" pitchFamily="34" charset="0"/>
              </a:rPr>
              <a:t> Number of time steps?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1800">
                <a:latin typeface="Arial" panose="020B0604020202020204" pitchFamily="34" charset="0"/>
              </a:rPr>
              <a:t> Can be extended to compute the inverse of a matrix</a:t>
            </a:r>
          </a:p>
        </p:txBody>
      </p:sp>
      <p:sp>
        <p:nvSpPr>
          <p:cNvPr id="63494" name="Oval 5">
            <a:extLst>
              <a:ext uri="{FF2B5EF4-FFF2-40B4-BE49-F238E27FC236}">
                <a16:creationId xmlns:a16="http://schemas.microsoft.com/office/drawing/2014/main" id="{C3414FF9-E778-4437-9C21-44D6A53EC3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4876800"/>
            <a:ext cx="228600" cy="228600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3495" name="Rectangle 6">
            <a:extLst>
              <a:ext uri="{FF2B5EF4-FFF2-40B4-BE49-F238E27FC236}">
                <a16:creationId xmlns:a16="http://schemas.microsoft.com/office/drawing/2014/main" id="{4AF9E0C7-281F-4C3F-A1BC-53D4F6BC83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8768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3496" name="Rectangle 7">
            <a:extLst>
              <a:ext uri="{FF2B5EF4-FFF2-40B4-BE49-F238E27FC236}">
                <a16:creationId xmlns:a16="http://schemas.microsoft.com/office/drawing/2014/main" id="{4E3CFB0C-0A21-4898-9028-BDCBC4AA5A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48768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3497" name="Rectangle 8">
            <a:extLst>
              <a:ext uri="{FF2B5EF4-FFF2-40B4-BE49-F238E27FC236}">
                <a16:creationId xmlns:a16="http://schemas.microsoft.com/office/drawing/2014/main" id="{4A992ADD-CE5D-4892-BBC2-1F860DAAFF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8768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3498" name="Rectangle 9">
            <a:extLst>
              <a:ext uri="{FF2B5EF4-FFF2-40B4-BE49-F238E27FC236}">
                <a16:creationId xmlns:a16="http://schemas.microsoft.com/office/drawing/2014/main" id="{9717DDA7-CA29-4ECC-8398-E510B917B0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48768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3499" name="Rectangle 10">
            <a:extLst>
              <a:ext uri="{FF2B5EF4-FFF2-40B4-BE49-F238E27FC236}">
                <a16:creationId xmlns:a16="http://schemas.microsoft.com/office/drawing/2014/main" id="{8F79B05A-6C7C-4B00-8090-70C47FB2C5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48768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3500" name="Rectangle 11">
            <a:extLst>
              <a:ext uri="{FF2B5EF4-FFF2-40B4-BE49-F238E27FC236}">
                <a16:creationId xmlns:a16="http://schemas.microsoft.com/office/drawing/2014/main" id="{F7CEA8C4-8964-4408-AB5A-73D5AADEE6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8768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3501" name="Rectangle 12">
            <a:extLst>
              <a:ext uri="{FF2B5EF4-FFF2-40B4-BE49-F238E27FC236}">
                <a16:creationId xmlns:a16="http://schemas.microsoft.com/office/drawing/2014/main" id="{A1EDB774-E1B8-4D59-BCB2-702164FCE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48768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3502" name="Rectangle 13">
            <a:extLst>
              <a:ext uri="{FF2B5EF4-FFF2-40B4-BE49-F238E27FC236}">
                <a16:creationId xmlns:a16="http://schemas.microsoft.com/office/drawing/2014/main" id="{F0F74F55-C430-4C9F-AD71-77E48AFDD6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48768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3503" name="Oval 14">
            <a:extLst>
              <a:ext uri="{FF2B5EF4-FFF2-40B4-BE49-F238E27FC236}">
                <a16:creationId xmlns:a16="http://schemas.microsoft.com/office/drawing/2014/main" id="{98898BA0-4250-4C14-83A3-22F32207C3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343400"/>
            <a:ext cx="228600" cy="228600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3504" name="Rectangle 15">
            <a:extLst>
              <a:ext uri="{FF2B5EF4-FFF2-40B4-BE49-F238E27FC236}">
                <a16:creationId xmlns:a16="http://schemas.microsoft.com/office/drawing/2014/main" id="{487B743B-336D-4E28-9DF3-A217193B7C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43434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3505" name="Rectangle 16">
            <a:extLst>
              <a:ext uri="{FF2B5EF4-FFF2-40B4-BE49-F238E27FC236}">
                <a16:creationId xmlns:a16="http://schemas.microsoft.com/office/drawing/2014/main" id="{2221ED21-115C-434C-8048-443364183C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3434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3506" name="Rectangle 17">
            <a:extLst>
              <a:ext uri="{FF2B5EF4-FFF2-40B4-BE49-F238E27FC236}">
                <a16:creationId xmlns:a16="http://schemas.microsoft.com/office/drawing/2014/main" id="{8171CE9C-8768-4539-8498-3115F97288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43434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3507" name="Rectangle 18">
            <a:extLst>
              <a:ext uri="{FF2B5EF4-FFF2-40B4-BE49-F238E27FC236}">
                <a16:creationId xmlns:a16="http://schemas.microsoft.com/office/drawing/2014/main" id="{085EC08F-A79A-4707-A556-CD40CE0E49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43434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3508" name="Rectangle 19">
            <a:extLst>
              <a:ext uri="{FF2B5EF4-FFF2-40B4-BE49-F238E27FC236}">
                <a16:creationId xmlns:a16="http://schemas.microsoft.com/office/drawing/2014/main" id="{D70EF774-7D96-459B-93CA-3017CB96A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3434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3509" name="Rectangle 20">
            <a:extLst>
              <a:ext uri="{FF2B5EF4-FFF2-40B4-BE49-F238E27FC236}">
                <a16:creationId xmlns:a16="http://schemas.microsoft.com/office/drawing/2014/main" id="{8D346467-8523-460E-857F-9E9C38D979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43434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3510" name="Rectangle 21">
            <a:extLst>
              <a:ext uri="{FF2B5EF4-FFF2-40B4-BE49-F238E27FC236}">
                <a16:creationId xmlns:a16="http://schemas.microsoft.com/office/drawing/2014/main" id="{5894520F-0E73-49D8-8C8B-148775302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43434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3511" name="Oval 22">
            <a:extLst>
              <a:ext uri="{FF2B5EF4-FFF2-40B4-BE49-F238E27FC236}">
                <a16:creationId xmlns:a16="http://schemas.microsoft.com/office/drawing/2014/main" id="{92C5833C-7D65-4B79-B8B7-9EA7D2481A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3810000"/>
            <a:ext cx="228600" cy="228600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3512" name="Rectangle 23">
            <a:extLst>
              <a:ext uri="{FF2B5EF4-FFF2-40B4-BE49-F238E27FC236}">
                <a16:creationId xmlns:a16="http://schemas.microsoft.com/office/drawing/2014/main" id="{0CCE8EBD-2010-4728-AA3E-7391202E6F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8100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3513" name="Rectangle 24">
            <a:extLst>
              <a:ext uri="{FF2B5EF4-FFF2-40B4-BE49-F238E27FC236}">
                <a16:creationId xmlns:a16="http://schemas.microsoft.com/office/drawing/2014/main" id="{1073196B-F039-4F96-97CE-A0FCE953A4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38100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3514" name="Rectangle 25">
            <a:extLst>
              <a:ext uri="{FF2B5EF4-FFF2-40B4-BE49-F238E27FC236}">
                <a16:creationId xmlns:a16="http://schemas.microsoft.com/office/drawing/2014/main" id="{4EB5544D-E434-4813-B1D3-12C4A2D5E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38100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3515" name="Rectangle 26">
            <a:extLst>
              <a:ext uri="{FF2B5EF4-FFF2-40B4-BE49-F238E27FC236}">
                <a16:creationId xmlns:a16="http://schemas.microsoft.com/office/drawing/2014/main" id="{FDEDC227-FD6A-4F47-9884-3E3E9E43F7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38100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3516" name="Rectangle 27">
            <a:extLst>
              <a:ext uri="{FF2B5EF4-FFF2-40B4-BE49-F238E27FC236}">
                <a16:creationId xmlns:a16="http://schemas.microsoft.com/office/drawing/2014/main" id="{22439E29-8004-40C5-B117-AE04E5E090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38100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3517" name="Rectangle 28">
            <a:extLst>
              <a:ext uri="{FF2B5EF4-FFF2-40B4-BE49-F238E27FC236}">
                <a16:creationId xmlns:a16="http://schemas.microsoft.com/office/drawing/2014/main" id="{D5F69B2C-B177-4BB5-B287-CA4882937F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38100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3518" name="Oval 29">
            <a:extLst>
              <a:ext uri="{FF2B5EF4-FFF2-40B4-BE49-F238E27FC236}">
                <a16:creationId xmlns:a16="http://schemas.microsoft.com/office/drawing/2014/main" id="{CCC46C0B-DDF4-40A8-95C3-38D31A3E9D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276600"/>
            <a:ext cx="228600" cy="228600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3519" name="Rectangle 30">
            <a:extLst>
              <a:ext uri="{FF2B5EF4-FFF2-40B4-BE49-F238E27FC236}">
                <a16:creationId xmlns:a16="http://schemas.microsoft.com/office/drawing/2014/main" id="{E0ED620C-EFDD-410F-BE8D-CC5461695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32766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3520" name="Rectangle 31">
            <a:extLst>
              <a:ext uri="{FF2B5EF4-FFF2-40B4-BE49-F238E27FC236}">
                <a16:creationId xmlns:a16="http://schemas.microsoft.com/office/drawing/2014/main" id="{AC3BEFE3-F3B9-401C-A142-402D801A81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32766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3521" name="Rectangle 32">
            <a:extLst>
              <a:ext uri="{FF2B5EF4-FFF2-40B4-BE49-F238E27FC236}">
                <a16:creationId xmlns:a16="http://schemas.microsoft.com/office/drawing/2014/main" id="{96FC73FA-E1C4-437A-894B-768609B517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32766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3522" name="Rectangle 33">
            <a:extLst>
              <a:ext uri="{FF2B5EF4-FFF2-40B4-BE49-F238E27FC236}">
                <a16:creationId xmlns:a16="http://schemas.microsoft.com/office/drawing/2014/main" id="{372F0252-8692-4CDC-AE7F-C26C9E2EC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32766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3523" name="Rectangle 34">
            <a:extLst>
              <a:ext uri="{FF2B5EF4-FFF2-40B4-BE49-F238E27FC236}">
                <a16:creationId xmlns:a16="http://schemas.microsoft.com/office/drawing/2014/main" id="{A5CE5B56-97F7-497B-B58A-1D5E364AF0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32766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pic>
        <p:nvPicPr>
          <p:cNvPr id="63524" name="Picture 35">
            <a:extLst>
              <a:ext uri="{FF2B5EF4-FFF2-40B4-BE49-F238E27FC236}">
                <a16:creationId xmlns:a16="http://schemas.microsoft.com/office/drawing/2014/main" id="{4CF26D43-B505-4291-85F9-7ED9E5BA32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181600"/>
            <a:ext cx="1828800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3">
            <a:extLst>
              <a:ext uri="{FF2B5EF4-FFF2-40B4-BE49-F238E27FC236}">
                <a16:creationId xmlns:a16="http://schemas.microsoft.com/office/drawing/2014/main" id="{380A2719-AF0F-427B-9985-8F966405A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F0D2403-2DB4-4138-A86F-28705F2D743A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400"/>
          </a:p>
        </p:txBody>
      </p:sp>
      <p:sp>
        <p:nvSpPr>
          <p:cNvPr id="65539" name="Text Box 2">
            <a:extLst>
              <a:ext uri="{FF2B5EF4-FFF2-40B4-BE49-F238E27FC236}">
                <a16:creationId xmlns:a16="http://schemas.microsoft.com/office/drawing/2014/main" id="{D454A3A2-1D3F-43A5-9997-FA13B55CE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3416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Graph Algorithms</a:t>
            </a:r>
          </a:p>
        </p:txBody>
      </p:sp>
      <p:sp>
        <p:nvSpPr>
          <p:cNvPr id="65540" name="Line 3">
            <a:extLst>
              <a:ext uri="{FF2B5EF4-FFF2-40B4-BE49-F238E27FC236}">
                <a16:creationId xmlns:a16="http://schemas.microsoft.com/office/drawing/2014/main" id="{89C901F8-82E4-4028-B2E0-3F0D309290B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5541" name="Picture 5">
            <a:extLst>
              <a:ext uri="{FF2B5EF4-FFF2-40B4-BE49-F238E27FC236}">
                <a16:creationId xmlns:a16="http://schemas.microsoft.com/office/drawing/2014/main" id="{B12C40FD-49BE-4159-86B6-F1657B6357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447800"/>
            <a:ext cx="6629400" cy="300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5542" name="Picture 6">
            <a:extLst>
              <a:ext uri="{FF2B5EF4-FFF2-40B4-BE49-F238E27FC236}">
                <a16:creationId xmlns:a16="http://schemas.microsoft.com/office/drawing/2014/main" id="{E23F7597-4769-40B7-8E92-2F758549C2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495800"/>
            <a:ext cx="6581775" cy="216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Number Placeholder 3">
            <a:extLst>
              <a:ext uri="{FF2B5EF4-FFF2-40B4-BE49-F238E27FC236}">
                <a16:creationId xmlns:a16="http://schemas.microsoft.com/office/drawing/2014/main" id="{8ED61B4A-7F97-4085-B6F9-384009CE6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92EA22C-E2D2-41DA-B631-F2984B78F538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US" altLang="en-US" sz="1400"/>
          </a:p>
        </p:txBody>
      </p:sp>
      <p:sp>
        <p:nvSpPr>
          <p:cNvPr id="67587" name="Text Box 2">
            <a:extLst>
              <a:ext uri="{FF2B5EF4-FFF2-40B4-BE49-F238E27FC236}">
                <a16:creationId xmlns:a16="http://schemas.microsoft.com/office/drawing/2014/main" id="{934A26CD-72A5-40C3-8EDA-22818E1C4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6958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Floyd Warshall Algorithm</a:t>
            </a:r>
          </a:p>
        </p:txBody>
      </p:sp>
      <p:sp>
        <p:nvSpPr>
          <p:cNvPr id="67588" name="Line 3">
            <a:extLst>
              <a:ext uri="{FF2B5EF4-FFF2-40B4-BE49-F238E27FC236}">
                <a16:creationId xmlns:a16="http://schemas.microsoft.com/office/drawing/2014/main" id="{01573CB8-B92B-4EC2-A167-4E0E7082382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7589" name="Picture 5">
            <a:extLst>
              <a:ext uri="{FF2B5EF4-FFF2-40B4-BE49-F238E27FC236}">
                <a16:creationId xmlns:a16="http://schemas.microsoft.com/office/drawing/2014/main" id="{D94D8F59-174F-47A4-8F4C-D5EFEAD44D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905000"/>
            <a:ext cx="6934200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Number Placeholder 3">
            <a:extLst>
              <a:ext uri="{FF2B5EF4-FFF2-40B4-BE49-F238E27FC236}">
                <a16:creationId xmlns:a16="http://schemas.microsoft.com/office/drawing/2014/main" id="{72C43FCB-FCE1-4426-BA47-01482F778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0140DA2-F261-4A2F-9531-F2791AD749CF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US" altLang="en-US" sz="1400"/>
          </a:p>
        </p:txBody>
      </p:sp>
      <p:sp>
        <p:nvSpPr>
          <p:cNvPr id="69635" name="Text Box 1026">
            <a:extLst>
              <a:ext uri="{FF2B5EF4-FFF2-40B4-BE49-F238E27FC236}">
                <a16:creationId xmlns:a16="http://schemas.microsoft.com/office/drawing/2014/main" id="{9EA22D5D-8F25-48B5-BC6C-462837414C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71072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Implementation on 2d Processor Array</a:t>
            </a:r>
          </a:p>
        </p:txBody>
      </p:sp>
      <p:sp>
        <p:nvSpPr>
          <p:cNvPr id="69636" name="Line 1027">
            <a:extLst>
              <a:ext uri="{FF2B5EF4-FFF2-40B4-BE49-F238E27FC236}">
                <a16:creationId xmlns:a16="http://schemas.microsoft.com/office/drawing/2014/main" id="{C8886018-0E9E-4229-A049-B6C7BF2D27C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37" name="Rectangle 1029">
            <a:extLst>
              <a:ext uri="{FF2B5EF4-FFF2-40B4-BE49-F238E27FC236}">
                <a16:creationId xmlns:a16="http://schemas.microsoft.com/office/drawing/2014/main" id="{587B9E7B-C9DE-4C6A-975E-1AF6691243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286000"/>
            <a:ext cx="106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9638" name="Rectangle 1030">
            <a:extLst>
              <a:ext uri="{FF2B5EF4-FFF2-40B4-BE49-F238E27FC236}">
                <a16:creationId xmlns:a16="http://schemas.microsoft.com/office/drawing/2014/main" id="{C2E82FC4-2DBB-4FF7-9047-D8F95EACA9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200400"/>
            <a:ext cx="106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9639" name="Rectangle 1031">
            <a:extLst>
              <a:ext uri="{FF2B5EF4-FFF2-40B4-BE49-F238E27FC236}">
                <a16:creationId xmlns:a16="http://schemas.microsoft.com/office/drawing/2014/main" id="{24493552-29B5-458B-93DE-DC0A983F6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743200"/>
            <a:ext cx="106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9640" name="Text Box 1032">
            <a:extLst>
              <a:ext uri="{FF2B5EF4-FFF2-40B4-BE49-F238E27FC236}">
                <a16:creationId xmlns:a16="http://schemas.microsoft.com/office/drawing/2014/main" id="{DC2C3C12-0678-4A9A-A93F-309F2E928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25" y="1331913"/>
            <a:ext cx="83185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Row 3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Row 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Row 1</a:t>
            </a:r>
          </a:p>
        </p:txBody>
      </p:sp>
      <p:sp>
        <p:nvSpPr>
          <p:cNvPr id="69641" name="Line 1033">
            <a:extLst>
              <a:ext uri="{FF2B5EF4-FFF2-40B4-BE49-F238E27FC236}">
                <a16:creationId xmlns:a16="http://schemas.microsoft.com/office/drawing/2014/main" id="{40A4F56E-3687-451A-A74E-245D4FB4469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447800"/>
            <a:ext cx="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2" name="Rectangle 1034">
            <a:extLst>
              <a:ext uri="{FF2B5EF4-FFF2-40B4-BE49-F238E27FC236}">
                <a16:creationId xmlns:a16="http://schemas.microsoft.com/office/drawing/2014/main" id="{DCF3F2B5-A57F-4207-BEBC-A3EA425A77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286000"/>
            <a:ext cx="106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Row 1</a:t>
            </a:r>
          </a:p>
        </p:txBody>
      </p:sp>
      <p:sp>
        <p:nvSpPr>
          <p:cNvPr id="69643" name="Rectangle 1035">
            <a:extLst>
              <a:ext uri="{FF2B5EF4-FFF2-40B4-BE49-F238E27FC236}">
                <a16:creationId xmlns:a16="http://schemas.microsoft.com/office/drawing/2014/main" id="{EFACAA96-5AE7-4D48-97B4-2D8711F61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3200400"/>
            <a:ext cx="106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9644" name="Rectangle 1036">
            <a:extLst>
              <a:ext uri="{FF2B5EF4-FFF2-40B4-BE49-F238E27FC236}">
                <a16:creationId xmlns:a16="http://schemas.microsoft.com/office/drawing/2014/main" id="{8E13E324-136A-4DFB-8C45-731F3D8D2A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743200"/>
            <a:ext cx="106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9645" name="Text Box 1038">
            <a:extLst>
              <a:ext uri="{FF2B5EF4-FFF2-40B4-BE49-F238E27FC236}">
                <a16:creationId xmlns:a16="http://schemas.microsoft.com/office/drawing/2014/main" id="{13D3D13C-51AA-4A9A-A68A-019A2C7A2A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00200"/>
            <a:ext cx="831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Row 3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Row 2</a:t>
            </a:r>
          </a:p>
        </p:txBody>
      </p:sp>
      <p:sp>
        <p:nvSpPr>
          <p:cNvPr id="69646" name="Rectangle 1039">
            <a:extLst>
              <a:ext uri="{FF2B5EF4-FFF2-40B4-BE49-F238E27FC236}">
                <a16:creationId xmlns:a16="http://schemas.microsoft.com/office/drawing/2014/main" id="{2009B32D-1B01-4E61-B384-C5BCCDC48C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2286000"/>
            <a:ext cx="106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Row 1/2</a:t>
            </a:r>
          </a:p>
        </p:txBody>
      </p:sp>
      <p:sp>
        <p:nvSpPr>
          <p:cNvPr id="69647" name="Rectangle 1040">
            <a:extLst>
              <a:ext uri="{FF2B5EF4-FFF2-40B4-BE49-F238E27FC236}">
                <a16:creationId xmlns:a16="http://schemas.microsoft.com/office/drawing/2014/main" id="{056AF5AC-41D3-4DD1-B53F-7F5169BD1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3200400"/>
            <a:ext cx="106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9648" name="Rectangle 1041">
            <a:extLst>
              <a:ext uri="{FF2B5EF4-FFF2-40B4-BE49-F238E27FC236}">
                <a16:creationId xmlns:a16="http://schemas.microsoft.com/office/drawing/2014/main" id="{AFA4FFA5-D048-4048-9624-D118005AF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2743200"/>
            <a:ext cx="106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9649" name="Text Box 1042">
            <a:extLst>
              <a:ext uri="{FF2B5EF4-FFF2-40B4-BE49-F238E27FC236}">
                <a16:creationId xmlns:a16="http://schemas.microsoft.com/office/drawing/2014/main" id="{63A690C6-D675-430A-95EB-2C83A3714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1828800"/>
            <a:ext cx="831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Row 3</a:t>
            </a:r>
          </a:p>
        </p:txBody>
      </p:sp>
      <p:sp>
        <p:nvSpPr>
          <p:cNvPr id="69650" name="Rectangle 1043">
            <a:extLst>
              <a:ext uri="{FF2B5EF4-FFF2-40B4-BE49-F238E27FC236}">
                <a16:creationId xmlns:a16="http://schemas.microsoft.com/office/drawing/2014/main" id="{9E62808C-AA23-4326-BEAE-2EF2C58846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286000"/>
            <a:ext cx="106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Row 1/3</a:t>
            </a:r>
          </a:p>
        </p:txBody>
      </p:sp>
      <p:sp>
        <p:nvSpPr>
          <p:cNvPr id="69651" name="Rectangle 1044">
            <a:extLst>
              <a:ext uri="{FF2B5EF4-FFF2-40B4-BE49-F238E27FC236}">
                <a16:creationId xmlns:a16="http://schemas.microsoft.com/office/drawing/2014/main" id="{59E2E0CA-D3E1-4A1A-BE4F-4A79BDC8A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200400"/>
            <a:ext cx="106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9652" name="Rectangle 1046">
            <a:extLst>
              <a:ext uri="{FF2B5EF4-FFF2-40B4-BE49-F238E27FC236}">
                <a16:creationId xmlns:a16="http://schemas.microsoft.com/office/drawing/2014/main" id="{B6162931-7755-4BE3-8846-B8A27E79A2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743200"/>
            <a:ext cx="106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Row 2</a:t>
            </a:r>
          </a:p>
        </p:txBody>
      </p:sp>
      <p:sp>
        <p:nvSpPr>
          <p:cNvPr id="69653" name="Rectangle 1047">
            <a:extLst>
              <a:ext uri="{FF2B5EF4-FFF2-40B4-BE49-F238E27FC236}">
                <a16:creationId xmlns:a16="http://schemas.microsoft.com/office/drawing/2014/main" id="{E6BD5ECA-CDC4-45C9-B0ED-E484EA9991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2286000"/>
            <a:ext cx="106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Row 1</a:t>
            </a:r>
          </a:p>
        </p:txBody>
      </p:sp>
      <p:sp>
        <p:nvSpPr>
          <p:cNvPr id="69654" name="Rectangle 1048">
            <a:extLst>
              <a:ext uri="{FF2B5EF4-FFF2-40B4-BE49-F238E27FC236}">
                <a16:creationId xmlns:a16="http://schemas.microsoft.com/office/drawing/2014/main" id="{0C3AE3D7-F1B2-4570-A551-5EFDF63BA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3200400"/>
            <a:ext cx="106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9655" name="Rectangle 1049">
            <a:extLst>
              <a:ext uri="{FF2B5EF4-FFF2-40B4-BE49-F238E27FC236}">
                <a16:creationId xmlns:a16="http://schemas.microsoft.com/office/drawing/2014/main" id="{983B4EE7-A540-43CE-8319-3609E9E96F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2743200"/>
            <a:ext cx="106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Row 2/3</a:t>
            </a:r>
          </a:p>
        </p:txBody>
      </p:sp>
      <p:sp>
        <p:nvSpPr>
          <p:cNvPr id="69656" name="Rectangle 1050">
            <a:extLst>
              <a:ext uri="{FF2B5EF4-FFF2-40B4-BE49-F238E27FC236}">
                <a16:creationId xmlns:a16="http://schemas.microsoft.com/office/drawing/2014/main" id="{7F3EDF7D-1C05-4E06-922F-BBAD780B72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4038600"/>
            <a:ext cx="106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9657" name="Rectangle 1052">
            <a:extLst>
              <a:ext uri="{FF2B5EF4-FFF2-40B4-BE49-F238E27FC236}">
                <a16:creationId xmlns:a16="http://schemas.microsoft.com/office/drawing/2014/main" id="{01CDE750-5D18-4DB9-A4CC-BA48312EDF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4495800"/>
            <a:ext cx="106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Row 2/1</a:t>
            </a:r>
          </a:p>
        </p:txBody>
      </p:sp>
      <p:sp>
        <p:nvSpPr>
          <p:cNvPr id="69658" name="Rectangle 1053">
            <a:extLst>
              <a:ext uri="{FF2B5EF4-FFF2-40B4-BE49-F238E27FC236}">
                <a16:creationId xmlns:a16="http://schemas.microsoft.com/office/drawing/2014/main" id="{6E1F23B8-0299-4CCE-9159-06E0007E87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4953000"/>
            <a:ext cx="106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Row 3</a:t>
            </a:r>
          </a:p>
        </p:txBody>
      </p:sp>
      <p:sp>
        <p:nvSpPr>
          <p:cNvPr id="69659" name="Rectangle 1054">
            <a:extLst>
              <a:ext uri="{FF2B5EF4-FFF2-40B4-BE49-F238E27FC236}">
                <a16:creationId xmlns:a16="http://schemas.microsoft.com/office/drawing/2014/main" id="{3AA36F0B-49CD-4997-8E5F-138A00A467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4038600"/>
            <a:ext cx="106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9660" name="Rectangle 1055">
            <a:extLst>
              <a:ext uri="{FF2B5EF4-FFF2-40B4-BE49-F238E27FC236}">
                <a16:creationId xmlns:a16="http://schemas.microsoft.com/office/drawing/2014/main" id="{7AFECBA9-5600-40D5-8EC7-B35901FF6D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4495800"/>
            <a:ext cx="106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Row 2</a:t>
            </a:r>
          </a:p>
        </p:txBody>
      </p:sp>
      <p:sp>
        <p:nvSpPr>
          <p:cNvPr id="69661" name="Rectangle 1056">
            <a:extLst>
              <a:ext uri="{FF2B5EF4-FFF2-40B4-BE49-F238E27FC236}">
                <a16:creationId xmlns:a16="http://schemas.microsoft.com/office/drawing/2014/main" id="{F04532CE-BE70-48AF-AACD-A4975B7233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4953000"/>
            <a:ext cx="106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Row 3/1</a:t>
            </a:r>
          </a:p>
        </p:txBody>
      </p:sp>
      <p:sp>
        <p:nvSpPr>
          <p:cNvPr id="69662" name="Rectangle 1057">
            <a:extLst>
              <a:ext uri="{FF2B5EF4-FFF2-40B4-BE49-F238E27FC236}">
                <a16:creationId xmlns:a16="http://schemas.microsoft.com/office/drawing/2014/main" id="{313092C5-0A8A-4177-9BFC-00CE3A9C31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038600"/>
            <a:ext cx="106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9663" name="Rectangle 1058">
            <a:extLst>
              <a:ext uri="{FF2B5EF4-FFF2-40B4-BE49-F238E27FC236}">
                <a16:creationId xmlns:a16="http://schemas.microsoft.com/office/drawing/2014/main" id="{0EEBE4CF-69D8-4E5C-B90A-CC9F32FFCF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495800"/>
            <a:ext cx="106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9664" name="Rectangle 1059">
            <a:extLst>
              <a:ext uri="{FF2B5EF4-FFF2-40B4-BE49-F238E27FC236}">
                <a16:creationId xmlns:a16="http://schemas.microsoft.com/office/drawing/2014/main" id="{DD3C36C5-1E93-42CD-B339-1CD9A09274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953000"/>
            <a:ext cx="106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Row 3/2</a:t>
            </a:r>
          </a:p>
        </p:txBody>
      </p:sp>
      <p:sp>
        <p:nvSpPr>
          <p:cNvPr id="69665" name="Text Box 1060">
            <a:extLst>
              <a:ext uri="{FF2B5EF4-FFF2-40B4-BE49-F238E27FC236}">
                <a16:creationId xmlns:a16="http://schemas.microsoft.com/office/drawing/2014/main" id="{E4D3E743-02A1-44CC-AA4F-5C24BBB6F3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5410200"/>
            <a:ext cx="831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Row 1</a:t>
            </a:r>
          </a:p>
        </p:txBody>
      </p:sp>
      <p:sp>
        <p:nvSpPr>
          <p:cNvPr id="69666" name="Rectangle 1061">
            <a:extLst>
              <a:ext uri="{FF2B5EF4-FFF2-40B4-BE49-F238E27FC236}">
                <a16:creationId xmlns:a16="http://schemas.microsoft.com/office/drawing/2014/main" id="{5952518A-E79D-4A3C-A8CC-875F979A38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038600"/>
            <a:ext cx="106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9667" name="Rectangle 1062">
            <a:extLst>
              <a:ext uri="{FF2B5EF4-FFF2-40B4-BE49-F238E27FC236}">
                <a16:creationId xmlns:a16="http://schemas.microsoft.com/office/drawing/2014/main" id="{6953DDD5-5547-488D-BE80-2BFBF48CB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495800"/>
            <a:ext cx="106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9668" name="Rectangle 1063">
            <a:extLst>
              <a:ext uri="{FF2B5EF4-FFF2-40B4-BE49-F238E27FC236}">
                <a16:creationId xmlns:a16="http://schemas.microsoft.com/office/drawing/2014/main" id="{932292BC-10E4-4F06-8426-EEA04ECAA6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953000"/>
            <a:ext cx="106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Row 3</a:t>
            </a:r>
          </a:p>
        </p:txBody>
      </p:sp>
      <p:sp>
        <p:nvSpPr>
          <p:cNvPr id="69669" name="Text Box 1064">
            <a:extLst>
              <a:ext uri="{FF2B5EF4-FFF2-40B4-BE49-F238E27FC236}">
                <a16:creationId xmlns:a16="http://schemas.microsoft.com/office/drawing/2014/main" id="{999D732E-F832-4778-8084-A5C8DCB8D9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5410200"/>
            <a:ext cx="831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Row 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Row 1</a:t>
            </a:r>
          </a:p>
        </p:txBody>
      </p:sp>
      <p:sp>
        <p:nvSpPr>
          <p:cNvPr id="69670" name="Rectangle 1065">
            <a:extLst>
              <a:ext uri="{FF2B5EF4-FFF2-40B4-BE49-F238E27FC236}">
                <a16:creationId xmlns:a16="http://schemas.microsoft.com/office/drawing/2014/main" id="{5E1C15CD-1094-451B-B92B-5D6B9E053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4038600"/>
            <a:ext cx="106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9671" name="Rectangle 1066">
            <a:extLst>
              <a:ext uri="{FF2B5EF4-FFF2-40B4-BE49-F238E27FC236}">
                <a16:creationId xmlns:a16="http://schemas.microsoft.com/office/drawing/2014/main" id="{A7624F3E-6E15-41A8-BB0C-A01CCCE04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4953000"/>
            <a:ext cx="106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9672" name="Rectangle 1067">
            <a:extLst>
              <a:ext uri="{FF2B5EF4-FFF2-40B4-BE49-F238E27FC236}">
                <a16:creationId xmlns:a16="http://schemas.microsoft.com/office/drawing/2014/main" id="{6EB13108-A4E8-4221-8D96-42A7E7953D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4495800"/>
            <a:ext cx="1066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69673" name="Text Box 1068">
            <a:extLst>
              <a:ext uri="{FF2B5EF4-FFF2-40B4-BE49-F238E27FC236}">
                <a16:creationId xmlns:a16="http://schemas.microsoft.com/office/drawing/2014/main" id="{21980A45-F0DD-42F1-93C2-32DB4E2B00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5410200"/>
            <a:ext cx="8318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Row 3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Row 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Row 1</a:t>
            </a:r>
          </a:p>
        </p:txBody>
      </p:sp>
      <p:sp>
        <p:nvSpPr>
          <p:cNvPr id="69674" name="Line 1069">
            <a:extLst>
              <a:ext uri="{FF2B5EF4-FFF2-40B4-BE49-F238E27FC236}">
                <a16:creationId xmlns:a16="http://schemas.microsoft.com/office/drawing/2014/main" id="{5BB4D3B0-C348-4D8D-A165-356E1196E075}"/>
              </a:ext>
            </a:extLst>
          </p:cNvPr>
          <p:cNvSpPr>
            <a:spLocks noChangeShapeType="1"/>
          </p:cNvSpPr>
          <p:nvPr/>
        </p:nvSpPr>
        <p:spPr bwMode="auto">
          <a:xfrm>
            <a:off x="7178675" y="5526088"/>
            <a:ext cx="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>
            <a:extLst>
              <a:ext uri="{FF2B5EF4-FFF2-40B4-BE49-F238E27FC236}">
                <a16:creationId xmlns:a16="http://schemas.microsoft.com/office/drawing/2014/main" id="{907B0730-5CD4-4111-A312-754B7B926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7150F06-A18D-4671-B2FB-B95BC3149DD4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8195" name="Text Box 2">
            <a:extLst>
              <a:ext uri="{FF2B5EF4-FFF2-40B4-BE49-F238E27FC236}">
                <a16:creationId xmlns:a16="http://schemas.microsoft.com/office/drawing/2014/main" id="{A13BE665-A35C-4EC1-B7D0-C6AAAECB9C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50736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Adding Two N-bit Numbers</a:t>
            </a:r>
          </a:p>
        </p:txBody>
      </p:sp>
      <p:sp>
        <p:nvSpPr>
          <p:cNvPr id="8196" name="Line 3">
            <a:extLst>
              <a:ext uri="{FF2B5EF4-FFF2-40B4-BE49-F238E27FC236}">
                <a16:creationId xmlns:a16="http://schemas.microsoft.com/office/drawing/2014/main" id="{67F8B5E3-2E17-4D55-BA83-A2F1CB5FBDF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Text Box 4">
            <a:extLst>
              <a:ext uri="{FF2B5EF4-FFF2-40B4-BE49-F238E27FC236}">
                <a16:creationId xmlns:a16="http://schemas.microsoft.com/office/drawing/2014/main" id="{0F4C7877-D368-48AF-B40A-C5AE19B255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8059738" cy="489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Arial" panose="020B0604020202020204" pitchFamily="34" charset="0"/>
              </a:rPr>
              <a:t> Propagating the carry takes N steps – can we do better?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Arial" panose="020B0604020202020204" pitchFamily="34" charset="0"/>
              </a:rPr>
              <a:t> Recall the generate, propagate, and stop signals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a =  1010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b =  0011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c =  0010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psgp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   s  g  p  p  g  p  s  s  p  p  s  g  p  p  p  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Carry  =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          Each carry depends on the leftmost non-p bit to the right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7168B8E-97A8-465B-A8C7-566CB096D4EC}"/>
              </a:ext>
            </a:extLst>
          </p:cNvPr>
          <p:cNvCxnSpPr>
            <a:cxnSpLocks/>
          </p:cNvCxnSpPr>
          <p:nvPr/>
        </p:nvCxnSpPr>
        <p:spPr>
          <a:xfrm>
            <a:off x="914400" y="3810000"/>
            <a:ext cx="1676400" cy="0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Number Placeholder 3">
            <a:extLst>
              <a:ext uri="{FF2B5EF4-FFF2-40B4-BE49-F238E27FC236}">
                <a16:creationId xmlns:a16="http://schemas.microsoft.com/office/drawing/2014/main" id="{FBF63597-F5FA-4552-96E1-791308CC3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0B8ABBE-1724-4092-BED2-9220315227F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30</a:t>
            </a:fld>
            <a:endParaRPr lang="en-US" altLang="en-US" sz="1400"/>
          </a:p>
        </p:txBody>
      </p:sp>
      <p:sp>
        <p:nvSpPr>
          <p:cNvPr id="71683" name="Text Box 2">
            <a:extLst>
              <a:ext uri="{FF2B5EF4-FFF2-40B4-BE49-F238E27FC236}">
                <a16:creationId xmlns:a16="http://schemas.microsoft.com/office/drawing/2014/main" id="{F841ECC1-9706-4B48-BFF9-DEC08166B6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7847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Algorithm Implementation</a:t>
            </a:r>
          </a:p>
        </p:txBody>
      </p:sp>
      <p:sp>
        <p:nvSpPr>
          <p:cNvPr id="71684" name="Line 3">
            <a:extLst>
              <a:ext uri="{FF2B5EF4-FFF2-40B4-BE49-F238E27FC236}">
                <a16:creationId xmlns:a16="http://schemas.microsoft.com/office/drawing/2014/main" id="{6A0689D9-B4A4-4A0C-8C98-139B9D5F8F8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85" name="Text Box 4">
            <a:extLst>
              <a:ext uri="{FF2B5EF4-FFF2-40B4-BE49-F238E27FC236}">
                <a16:creationId xmlns:a16="http://schemas.microsoft.com/office/drawing/2014/main" id="{30FBA2D6-240E-46BE-B283-29D287C18C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8129588" cy="483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Arial" panose="020B0604020202020204" pitchFamily="34" charset="0"/>
              </a:rPr>
              <a:t> Diagonal elements of the processor array can broadcast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to the entire row in one time step (if this assumption is not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made, inputs will have to be staggered)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Arial" panose="020B0604020202020204" pitchFamily="34" charset="0"/>
              </a:rPr>
              <a:t> A row sifts down until it finds an empty row – it sifts down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again after all other rows have passed over 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Arial" panose="020B0604020202020204" pitchFamily="34" charset="0"/>
              </a:rPr>
              <a:t> When a row passes over the 1</a:t>
            </a:r>
            <a:r>
              <a:rPr lang="en-US" altLang="en-US" sz="2400" baseline="30000">
                <a:latin typeface="Arial" panose="020B0604020202020204" pitchFamily="34" charset="0"/>
              </a:rPr>
              <a:t>st</a:t>
            </a:r>
            <a:r>
              <a:rPr lang="en-US" altLang="en-US" sz="2400">
                <a:latin typeface="Arial" panose="020B0604020202020204" pitchFamily="34" charset="0"/>
              </a:rPr>
              <a:t> row, the value of a</a:t>
            </a:r>
            <a:r>
              <a:rPr lang="en-US" altLang="en-US" sz="2400" baseline="-25000">
                <a:latin typeface="Arial" panose="020B0604020202020204" pitchFamily="34" charset="0"/>
              </a:rPr>
              <a:t>i1</a:t>
            </a:r>
            <a:r>
              <a:rPr lang="en-US" altLang="en-US" sz="2400">
                <a:latin typeface="Arial" panose="020B0604020202020204" pitchFamily="34" charset="0"/>
              </a:rPr>
              <a:t> is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broadcast to the entire row – a</a:t>
            </a:r>
            <a:r>
              <a:rPr lang="en-US" altLang="en-US" sz="2400" baseline="-25000">
                <a:latin typeface="Arial" panose="020B0604020202020204" pitchFamily="34" charset="0"/>
              </a:rPr>
              <a:t>ij</a:t>
            </a:r>
            <a:r>
              <a:rPr lang="en-US" altLang="en-US" sz="2400">
                <a:latin typeface="Arial" panose="020B0604020202020204" pitchFamily="34" charset="0"/>
              </a:rPr>
              <a:t> is set to 1 if a</a:t>
            </a:r>
            <a:r>
              <a:rPr lang="en-US" altLang="en-US" sz="2400" baseline="-25000">
                <a:latin typeface="Arial" panose="020B0604020202020204" pitchFamily="34" charset="0"/>
              </a:rPr>
              <a:t>i1</a:t>
            </a:r>
            <a:r>
              <a:rPr lang="en-US" altLang="en-US" sz="2400">
                <a:latin typeface="Arial" panose="020B0604020202020204" pitchFamily="34" charset="0"/>
              </a:rPr>
              <a:t> = a</a:t>
            </a:r>
            <a:r>
              <a:rPr lang="en-US" altLang="en-US" sz="2400" baseline="-25000">
                <a:latin typeface="Arial" panose="020B0604020202020204" pitchFamily="34" charset="0"/>
              </a:rPr>
              <a:t>1j</a:t>
            </a:r>
            <a:r>
              <a:rPr lang="en-US" altLang="en-US" sz="2400">
                <a:latin typeface="Arial" panose="020B0604020202020204" pitchFamily="34" charset="0"/>
              </a:rPr>
              <a:t> = 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– in other words, the row is now the i</a:t>
            </a:r>
            <a:r>
              <a:rPr lang="en-US" altLang="en-US" sz="2400" baseline="30000">
                <a:latin typeface="Arial" panose="020B0604020202020204" pitchFamily="34" charset="0"/>
              </a:rPr>
              <a:t>th</a:t>
            </a:r>
            <a:r>
              <a:rPr lang="en-US" altLang="en-US" sz="2400">
                <a:latin typeface="Arial" panose="020B0604020202020204" pitchFamily="34" charset="0"/>
              </a:rPr>
              <a:t> row of A</a:t>
            </a:r>
            <a:r>
              <a:rPr lang="en-US" altLang="en-US" sz="2400" baseline="30000">
                <a:latin typeface="Arial" panose="020B0604020202020204" pitchFamily="34" charset="0"/>
              </a:rPr>
              <a:t>(1)</a:t>
            </a:r>
            <a:r>
              <a:rPr lang="en-US" altLang="en-US" sz="2400">
                <a:latin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Arial" panose="020B0604020202020204" pitchFamily="34" charset="0"/>
              </a:rPr>
              <a:t> By the time the k</a:t>
            </a:r>
            <a:r>
              <a:rPr lang="en-US" altLang="en-US" sz="2400" baseline="30000">
                <a:latin typeface="Arial" panose="020B0604020202020204" pitchFamily="34" charset="0"/>
              </a:rPr>
              <a:t>th</a:t>
            </a:r>
            <a:r>
              <a:rPr lang="en-US" altLang="en-US" sz="2400">
                <a:latin typeface="Arial" panose="020B0604020202020204" pitchFamily="34" charset="0"/>
              </a:rPr>
              <a:t> row finds its empty slot, it has already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become the k</a:t>
            </a:r>
            <a:r>
              <a:rPr lang="en-US" altLang="en-US" sz="2400" baseline="30000">
                <a:latin typeface="Arial" panose="020B0604020202020204" pitchFamily="34" charset="0"/>
              </a:rPr>
              <a:t>th</a:t>
            </a:r>
            <a:r>
              <a:rPr lang="en-US" altLang="en-US" sz="2400">
                <a:latin typeface="Arial" panose="020B0604020202020204" pitchFamily="34" charset="0"/>
              </a:rPr>
              <a:t> row of A</a:t>
            </a:r>
            <a:r>
              <a:rPr lang="en-US" altLang="en-US" sz="2400" baseline="30000">
                <a:latin typeface="Arial" panose="020B0604020202020204" pitchFamily="34" charset="0"/>
              </a:rPr>
              <a:t>(k-1)</a:t>
            </a:r>
            <a:r>
              <a:rPr lang="en-US" altLang="en-US" sz="24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Number Placeholder 3">
            <a:extLst>
              <a:ext uri="{FF2B5EF4-FFF2-40B4-BE49-F238E27FC236}">
                <a16:creationId xmlns:a16="http://schemas.microsoft.com/office/drawing/2014/main" id="{C06C0975-966B-43DC-8954-C5CE64786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45A6676-E1BE-432E-954A-F5CEF2E9A4E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31</a:t>
            </a:fld>
            <a:endParaRPr lang="en-US" altLang="en-US" sz="1400"/>
          </a:p>
        </p:txBody>
      </p:sp>
      <p:sp>
        <p:nvSpPr>
          <p:cNvPr id="73731" name="Line 3">
            <a:extLst>
              <a:ext uri="{FF2B5EF4-FFF2-40B4-BE49-F238E27FC236}">
                <a16:creationId xmlns:a16="http://schemas.microsoft.com/office/drawing/2014/main" id="{F22323DB-5F6E-401F-8A24-054AE1DF30E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32" name="Text Box 4">
            <a:extLst>
              <a:ext uri="{FF2B5EF4-FFF2-40B4-BE49-F238E27FC236}">
                <a16:creationId xmlns:a16="http://schemas.microsoft.com/office/drawing/2014/main" id="{8C3DCA05-CFCF-44E8-AEE0-75403ED1B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594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Arial" panose="020B0604020202020204" pitchFamily="34" charset="0"/>
              </a:rPr>
              <a:t> When the i</a:t>
            </a:r>
            <a:r>
              <a:rPr lang="en-US" altLang="en-US" sz="2400" baseline="30000">
                <a:latin typeface="Arial" panose="020B0604020202020204" pitchFamily="34" charset="0"/>
              </a:rPr>
              <a:t>th</a:t>
            </a:r>
            <a:r>
              <a:rPr lang="en-US" altLang="en-US" sz="2400">
                <a:latin typeface="Arial" panose="020B0604020202020204" pitchFamily="34" charset="0"/>
              </a:rPr>
              <a:t> row starts moving again, it travels over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rows a</a:t>
            </a:r>
            <a:r>
              <a:rPr lang="en-US" altLang="en-US" sz="2400" baseline="-25000">
                <a:latin typeface="Arial" panose="020B0604020202020204" pitchFamily="34" charset="0"/>
              </a:rPr>
              <a:t>k</a:t>
            </a:r>
            <a:r>
              <a:rPr lang="en-US" altLang="en-US" sz="2400">
                <a:latin typeface="Arial" panose="020B0604020202020204" pitchFamily="34" charset="0"/>
              </a:rPr>
              <a:t> (k &gt; i) and gets updated depending 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whether there is a path from i to j via vertices &lt; k (and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including k)</a:t>
            </a:r>
          </a:p>
        </p:txBody>
      </p:sp>
      <p:sp>
        <p:nvSpPr>
          <p:cNvPr id="73733" name="Text Box 5">
            <a:extLst>
              <a:ext uri="{FF2B5EF4-FFF2-40B4-BE49-F238E27FC236}">
                <a16:creationId xmlns:a16="http://schemas.microsoft.com/office/drawing/2014/main" id="{0FFCD16B-7D4A-4460-9D01-6DAB22499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7847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Algorithm Implementation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Number Placeholder 3">
            <a:extLst>
              <a:ext uri="{FF2B5EF4-FFF2-40B4-BE49-F238E27FC236}">
                <a16:creationId xmlns:a16="http://schemas.microsoft.com/office/drawing/2014/main" id="{AE9793EB-D829-4C22-8CC4-A37EDE9ED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56B8EBE-DFCA-4A29-BC9B-2ED0B37BE77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32</a:t>
            </a:fld>
            <a:endParaRPr lang="en-US" altLang="en-US" sz="1400"/>
          </a:p>
        </p:txBody>
      </p:sp>
      <p:sp>
        <p:nvSpPr>
          <p:cNvPr id="75779" name="Text Box 2">
            <a:extLst>
              <a:ext uri="{FF2B5EF4-FFF2-40B4-BE49-F238E27FC236}">
                <a16:creationId xmlns:a16="http://schemas.microsoft.com/office/drawing/2014/main" id="{21DC1D2E-7B19-4311-9A12-9614A9A79F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8463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Shortest Paths</a:t>
            </a:r>
          </a:p>
        </p:txBody>
      </p:sp>
      <p:sp>
        <p:nvSpPr>
          <p:cNvPr id="75780" name="Line 3">
            <a:extLst>
              <a:ext uri="{FF2B5EF4-FFF2-40B4-BE49-F238E27FC236}">
                <a16:creationId xmlns:a16="http://schemas.microsoft.com/office/drawing/2014/main" id="{E1B89901-D141-458C-BB91-59B6BBEF053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1" name="Text Box 4">
            <a:extLst>
              <a:ext uri="{FF2B5EF4-FFF2-40B4-BE49-F238E27FC236}">
                <a16:creationId xmlns:a16="http://schemas.microsoft.com/office/drawing/2014/main" id="{7A6B4D93-ADBD-4E40-9F13-1E7387E40F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51522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Arial" panose="020B0604020202020204" pitchFamily="34" charset="0"/>
              </a:rPr>
              <a:t> Given a graph and edges with weights, compute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weight of the shortest path between pairs of vertices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Arial" panose="020B0604020202020204" pitchFamily="34" charset="0"/>
              </a:rPr>
              <a:t> Can the transitive closure algorithm be applied here?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Number Placeholder 3">
            <a:extLst>
              <a:ext uri="{FF2B5EF4-FFF2-40B4-BE49-F238E27FC236}">
                <a16:creationId xmlns:a16="http://schemas.microsoft.com/office/drawing/2014/main" id="{B61C7BC3-0C5A-4E2C-A545-732949E1E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12D2CF3-97C7-467C-A510-9DA80D5350B4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33</a:t>
            </a:fld>
            <a:endParaRPr lang="en-US" altLang="en-US" sz="1400"/>
          </a:p>
        </p:txBody>
      </p:sp>
      <p:sp>
        <p:nvSpPr>
          <p:cNvPr id="77827" name="Text Box 2">
            <a:extLst>
              <a:ext uri="{FF2B5EF4-FFF2-40B4-BE49-F238E27FC236}">
                <a16:creationId xmlns:a16="http://schemas.microsoft.com/office/drawing/2014/main" id="{59CFA446-1702-4620-ACDB-F563AA0818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67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Shortest Paths Algorithm</a:t>
            </a:r>
          </a:p>
        </p:txBody>
      </p:sp>
      <p:sp>
        <p:nvSpPr>
          <p:cNvPr id="77828" name="Line 3">
            <a:extLst>
              <a:ext uri="{FF2B5EF4-FFF2-40B4-BE49-F238E27FC236}">
                <a16:creationId xmlns:a16="http://schemas.microsoft.com/office/drawing/2014/main" id="{F598EC97-C508-4FB1-9BB0-470ED152A16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7829" name="Picture 5">
            <a:extLst>
              <a:ext uri="{FF2B5EF4-FFF2-40B4-BE49-F238E27FC236}">
                <a16:creationId xmlns:a16="http://schemas.microsoft.com/office/drawing/2014/main" id="{3462634E-1821-4A49-B2A0-1E9FF9AF35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371600"/>
            <a:ext cx="71247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7830" name="Text Box 6">
            <a:extLst>
              <a:ext uri="{FF2B5EF4-FFF2-40B4-BE49-F238E27FC236}">
                <a16:creationId xmlns:a16="http://schemas.microsoft.com/office/drawing/2014/main" id="{1F5D17BA-C6F9-435D-9DB7-1881B5020C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715000"/>
            <a:ext cx="8439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Arial" panose="020B0604020202020204" pitchFamily="34" charset="0"/>
              </a:rPr>
              <a:t>The above equation is very similar to that in transitive closure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Number Placeholder 3">
            <a:extLst>
              <a:ext uri="{FF2B5EF4-FFF2-40B4-BE49-F238E27FC236}">
                <a16:creationId xmlns:a16="http://schemas.microsoft.com/office/drawing/2014/main" id="{06297065-6082-4E1B-B6B7-EA3D15A18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D3E1DF8-FAB7-44DA-8332-849A81ED465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34</a:t>
            </a:fld>
            <a:endParaRPr lang="en-US" altLang="en-US" sz="1400"/>
          </a:p>
        </p:txBody>
      </p:sp>
      <p:sp>
        <p:nvSpPr>
          <p:cNvPr id="96259" name="Text Box 2">
            <a:extLst>
              <a:ext uri="{FF2B5EF4-FFF2-40B4-BE49-F238E27FC236}">
                <a16:creationId xmlns:a16="http://schemas.microsoft.com/office/drawing/2014/main" id="{F9BD8A9D-96AB-4762-BB71-F68F0E4CCE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2796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References</a:t>
            </a:r>
          </a:p>
        </p:txBody>
      </p:sp>
      <p:sp>
        <p:nvSpPr>
          <p:cNvPr id="96260" name="Line 3">
            <a:extLst>
              <a:ext uri="{FF2B5EF4-FFF2-40B4-BE49-F238E27FC236}">
                <a16:creationId xmlns:a16="http://schemas.microsoft.com/office/drawing/2014/main" id="{0A1BAFCE-9ADB-4CAD-9EC3-353027A1F42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261" name="Text Box 4">
            <a:extLst>
              <a:ext uri="{FF2B5EF4-FFF2-40B4-BE49-F238E27FC236}">
                <a16:creationId xmlns:a16="http://schemas.microsoft.com/office/drawing/2014/main" id="{C0CFBB2D-37BA-4553-9C29-B8F79D68DC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580313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Arial" panose="020B0604020202020204" pitchFamily="34" charset="0"/>
              </a:rPr>
              <a:t>  “Introduction to Parallel Algorithms and Architectures,” Leighton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Arial" panose="020B0604020202020204" pitchFamily="34" charset="0"/>
              </a:rPr>
              <a:t>  Figure credits: Mitsu Ogihara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>
            <a:extLst>
              <a:ext uri="{FF2B5EF4-FFF2-40B4-BE49-F238E27FC236}">
                <a16:creationId xmlns:a16="http://schemas.microsoft.com/office/drawing/2014/main" id="{A4EBFFF6-C497-4F14-9321-0716E7467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D786913-60D5-47E1-AF1D-6E91E61DA392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10243" name="Text Box 2">
            <a:extLst>
              <a:ext uri="{FF2B5EF4-FFF2-40B4-BE49-F238E27FC236}">
                <a16:creationId xmlns:a16="http://schemas.microsoft.com/office/drawing/2014/main" id="{A31FBD96-90C4-4E4D-AF83-A19C61BCAF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2148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Using a Tree – Log(N)</a:t>
            </a:r>
          </a:p>
        </p:txBody>
      </p:sp>
      <p:sp>
        <p:nvSpPr>
          <p:cNvPr id="10244" name="Line 3">
            <a:extLst>
              <a:ext uri="{FF2B5EF4-FFF2-40B4-BE49-F238E27FC236}">
                <a16:creationId xmlns:a16="http://schemas.microsoft.com/office/drawing/2014/main" id="{57DCC1D6-F36A-4498-8A28-6146C4D6B6A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Text Box 4">
            <a:extLst>
              <a:ext uri="{FF2B5EF4-FFF2-40B4-BE49-F238E27FC236}">
                <a16:creationId xmlns:a16="http://schemas.microsoft.com/office/drawing/2014/main" id="{D43F1182-E674-442F-B9D3-F52666742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447800"/>
            <a:ext cx="6918325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Carry Lookahead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                                   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                   s                              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           s              g              s              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       s      p      g      s      p      s      p      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     s  g  p  p  g  p  s  s  p  p  s  g  p  p  p  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4D0D44FF-EEFF-4A3E-B451-26FA751B90C8}"/>
              </a:ext>
            </a:extLst>
          </p:cNvPr>
          <p:cNvCxnSpPr>
            <a:cxnSpLocks/>
          </p:cNvCxnSpPr>
          <p:nvPr/>
        </p:nvCxnSpPr>
        <p:spPr>
          <a:xfrm flipH="1">
            <a:off x="21764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874756A-FB90-4C24-98EF-6EF3F28C8D88}"/>
              </a:ext>
            </a:extLst>
          </p:cNvPr>
          <p:cNvCxnSpPr>
            <a:cxnSpLocks/>
          </p:cNvCxnSpPr>
          <p:nvPr/>
        </p:nvCxnSpPr>
        <p:spPr>
          <a:xfrm>
            <a:off x="2362200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AF012C7-3214-424D-AF10-B4B8A115002B}"/>
              </a:ext>
            </a:extLst>
          </p:cNvPr>
          <p:cNvCxnSpPr>
            <a:cxnSpLocks/>
          </p:cNvCxnSpPr>
          <p:nvPr/>
        </p:nvCxnSpPr>
        <p:spPr>
          <a:xfrm flipH="1">
            <a:off x="2827338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DEAB73F-4E13-463F-8561-13ADF8E8FDEC}"/>
              </a:ext>
            </a:extLst>
          </p:cNvPr>
          <p:cNvCxnSpPr>
            <a:cxnSpLocks/>
          </p:cNvCxnSpPr>
          <p:nvPr/>
        </p:nvCxnSpPr>
        <p:spPr>
          <a:xfrm>
            <a:off x="30146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B03FD84-EBCC-4CDC-8CDA-6D5EA3727C31}"/>
              </a:ext>
            </a:extLst>
          </p:cNvPr>
          <p:cNvCxnSpPr>
            <a:cxnSpLocks/>
          </p:cNvCxnSpPr>
          <p:nvPr/>
        </p:nvCxnSpPr>
        <p:spPr>
          <a:xfrm flipH="1">
            <a:off x="35480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90CFB6A-3899-4DD1-898C-2D5C6BAF348C}"/>
              </a:ext>
            </a:extLst>
          </p:cNvPr>
          <p:cNvCxnSpPr>
            <a:cxnSpLocks/>
          </p:cNvCxnSpPr>
          <p:nvPr/>
        </p:nvCxnSpPr>
        <p:spPr>
          <a:xfrm>
            <a:off x="3733800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F398AC5-B06D-4C85-AF10-E0FA4B0A46D7}"/>
              </a:ext>
            </a:extLst>
          </p:cNvPr>
          <p:cNvCxnSpPr>
            <a:cxnSpLocks/>
          </p:cNvCxnSpPr>
          <p:nvPr/>
        </p:nvCxnSpPr>
        <p:spPr>
          <a:xfrm flipH="1">
            <a:off x="4198938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E2420FE-C8AD-4763-A5FE-A9AFFBB9F2E6}"/>
              </a:ext>
            </a:extLst>
          </p:cNvPr>
          <p:cNvCxnSpPr>
            <a:cxnSpLocks/>
          </p:cNvCxnSpPr>
          <p:nvPr/>
        </p:nvCxnSpPr>
        <p:spPr>
          <a:xfrm>
            <a:off x="43862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EF5A626-E2DE-4364-9DC5-6AC3EC76BE37}"/>
              </a:ext>
            </a:extLst>
          </p:cNvPr>
          <p:cNvCxnSpPr>
            <a:cxnSpLocks/>
          </p:cNvCxnSpPr>
          <p:nvPr/>
        </p:nvCxnSpPr>
        <p:spPr>
          <a:xfrm flipH="1">
            <a:off x="48434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CE736F0-AA9F-45EC-BFF4-01059C2E9925}"/>
              </a:ext>
            </a:extLst>
          </p:cNvPr>
          <p:cNvCxnSpPr>
            <a:cxnSpLocks/>
          </p:cNvCxnSpPr>
          <p:nvPr/>
        </p:nvCxnSpPr>
        <p:spPr>
          <a:xfrm>
            <a:off x="5029200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79CF414-5096-4385-BC2F-195E9F18D183}"/>
              </a:ext>
            </a:extLst>
          </p:cNvPr>
          <p:cNvCxnSpPr>
            <a:cxnSpLocks/>
          </p:cNvCxnSpPr>
          <p:nvPr/>
        </p:nvCxnSpPr>
        <p:spPr>
          <a:xfrm flipH="1">
            <a:off x="5494338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832AD53-F139-4CF7-B94C-92E5224CA23F}"/>
              </a:ext>
            </a:extLst>
          </p:cNvPr>
          <p:cNvCxnSpPr>
            <a:cxnSpLocks/>
          </p:cNvCxnSpPr>
          <p:nvPr/>
        </p:nvCxnSpPr>
        <p:spPr>
          <a:xfrm>
            <a:off x="56816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422C051-4127-49C1-848F-27EEE3CAE8D8}"/>
              </a:ext>
            </a:extLst>
          </p:cNvPr>
          <p:cNvCxnSpPr>
            <a:cxnSpLocks/>
          </p:cNvCxnSpPr>
          <p:nvPr/>
        </p:nvCxnSpPr>
        <p:spPr>
          <a:xfrm flipH="1">
            <a:off x="62150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177B3CF-6102-4DF9-B239-5F4B8B9ADB10}"/>
              </a:ext>
            </a:extLst>
          </p:cNvPr>
          <p:cNvCxnSpPr>
            <a:cxnSpLocks/>
          </p:cNvCxnSpPr>
          <p:nvPr/>
        </p:nvCxnSpPr>
        <p:spPr>
          <a:xfrm>
            <a:off x="6400800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71F62469-B38E-4B6A-B84A-2FAE2AEAD5E7}"/>
              </a:ext>
            </a:extLst>
          </p:cNvPr>
          <p:cNvCxnSpPr>
            <a:cxnSpLocks/>
          </p:cNvCxnSpPr>
          <p:nvPr/>
        </p:nvCxnSpPr>
        <p:spPr>
          <a:xfrm flipH="1">
            <a:off x="6865938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52BCF587-362E-4923-8AAA-5118107533C2}"/>
              </a:ext>
            </a:extLst>
          </p:cNvPr>
          <p:cNvCxnSpPr>
            <a:cxnSpLocks/>
          </p:cNvCxnSpPr>
          <p:nvPr/>
        </p:nvCxnSpPr>
        <p:spPr>
          <a:xfrm>
            <a:off x="70532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50518D70-DCCE-436E-B943-1586B9992B14}"/>
              </a:ext>
            </a:extLst>
          </p:cNvPr>
          <p:cNvCxnSpPr>
            <a:cxnSpLocks/>
          </p:cNvCxnSpPr>
          <p:nvPr/>
        </p:nvCxnSpPr>
        <p:spPr>
          <a:xfrm flipH="1">
            <a:off x="2438400" y="4779963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ADAB03C-7E43-40A8-B1CB-C20EA2234E11}"/>
              </a:ext>
            </a:extLst>
          </p:cNvPr>
          <p:cNvCxnSpPr>
            <a:cxnSpLocks/>
          </p:cNvCxnSpPr>
          <p:nvPr/>
        </p:nvCxnSpPr>
        <p:spPr>
          <a:xfrm>
            <a:off x="2751138" y="4779963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292C6CE-A51B-46D4-BA00-8BA6A29BD8A2}"/>
              </a:ext>
            </a:extLst>
          </p:cNvPr>
          <p:cNvCxnSpPr>
            <a:cxnSpLocks/>
          </p:cNvCxnSpPr>
          <p:nvPr/>
        </p:nvCxnSpPr>
        <p:spPr>
          <a:xfrm flipH="1">
            <a:off x="3810000" y="478313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AEA856E9-086D-4082-ACC0-A507870CC467}"/>
              </a:ext>
            </a:extLst>
          </p:cNvPr>
          <p:cNvCxnSpPr>
            <a:cxnSpLocks/>
          </p:cNvCxnSpPr>
          <p:nvPr/>
        </p:nvCxnSpPr>
        <p:spPr>
          <a:xfrm>
            <a:off x="4122738" y="478313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134C764A-4181-41EF-8E22-9D071470084A}"/>
              </a:ext>
            </a:extLst>
          </p:cNvPr>
          <p:cNvCxnSpPr>
            <a:cxnSpLocks/>
          </p:cNvCxnSpPr>
          <p:nvPr/>
        </p:nvCxnSpPr>
        <p:spPr>
          <a:xfrm flipH="1">
            <a:off x="5105400" y="4786313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AE0CC0CB-594C-4193-BA01-EE843D1C803B}"/>
              </a:ext>
            </a:extLst>
          </p:cNvPr>
          <p:cNvCxnSpPr>
            <a:cxnSpLocks/>
          </p:cNvCxnSpPr>
          <p:nvPr/>
        </p:nvCxnSpPr>
        <p:spPr>
          <a:xfrm>
            <a:off x="5418138" y="4786313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08A4443D-F568-47DC-A4F8-DE4D18CBBC8B}"/>
              </a:ext>
            </a:extLst>
          </p:cNvPr>
          <p:cNvCxnSpPr>
            <a:cxnSpLocks/>
          </p:cNvCxnSpPr>
          <p:nvPr/>
        </p:nvCxnSpPr>
        <p:spPr>
          <a:xfrm flipH="1">
            <a:off x="6477000" y="47894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CE606429-0031-46D7-942A-C686826F23C9}"/>
              </a:ext>
            </a:extLst>
          </p:cNvPr>
          <p:cNvCxnSpPr>
            <a:cxnSpLocks/>
          </p:cNvCxnSpPr>
          <p:nvPr/>
        </p:nvCxnSpPr>
        <p:spPr>
          <a:xfrm>
            <a:off x="6789738" y="47894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DFA01BA8-0A21-4E2F-BA5A-046986FFBB69}"/>
              </a:ext>
            </a:extLst>
          </p:cNvPr>
          <p:cNvCxnSpPr>
            <a:cxnSpLocks/>
          </p:cNvCxnSpPr>
          <p:nvPr/>
        </p:nvCxnSpPr>
        <p:spPr>
          <a:xfrm flipH="1">
            <a:off x="2827338" y="4035425"/>
            <a:ext cx="415925" cy="44926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B00148F-F75D-437E-8B06-E0B533977D9A}"/>
              </a:ext>
            </a:extLst>
          </p:cNvPr>
          <p:cNvCxnSpPr>
            <a:cxnSpLocks/>
          </p:cNvCxnSpPr>
          <p:nvPr/>
        </p:nvCxnSpPr>
        <p:spPr>
          <a:xfrm>
            <a:off x="3449638" y="4035425"/>
            <a:ext cx="436562" cy="44926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4F4F6943-395D-498A-BBCE-AF0F81FFD65B}"/>
              </a:ext>
            </a:extLst>
          </p:cNvPr>
          <p:cNvCxnSpPr>
            <a:cxnSpLocks/>
          </p:cNvCxnSpPr>
          <p:nvPr/>
        </p:nvCxnSpPr>
        <p:spPr>
          <a:xfrm flipH="1">
            <a:off x="5494338" y="4035425"/>
            <a:ext cx="415925" cy="44926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3F1B2CD4-3274-4F73-B8A3-871263656340}"/>
              </a:ext>
            </a:extLst>
          </p:cNvPr>
          <p:cNvCxnSpPr>
            <a:cxnSpLocks/>
          </p:cNvCxnSpPr>
          <p:nvPr/>
        </p:nvCxnSpPr>
        <p:spPr>
          <a:xfrm>
            <a:off x="6116638" y="4035425"/>
            <a:ext cx="436562" cy="44926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5D7066D9-837B-4E3D-A0C6-AF1682DF0744}"/>
              </a:ext>
            </a:extLst>
          </p:cNvPr>
          <p:cNvCxnSpPr>
            <a:cxnSpLocks/>
          </p:cNvCxnSpPr>
          <p:nvPr/>
        </p:nvCxnSpPr>
        <p:spPr>
          <a:xfrm flipH="1">
            <a:off x="3449638" y="3254375"/>
            <a:ext cx="1143000" cy="54451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554F7153-F99E-4615-A667-A22ED05B4EC0}"/>
              </a:ext>
            </a:extLst>
          </p:cNvPr>
          <p:cNvCxnSpPr>
            <a:cxnSpLocks/>
          </p:cNvCxnSpPr>
          <p:nvPr/>
        </p:nvCxnSpPr>
        <p:spPr>
          <a:xfrm>
            <a:off x="4846638" y="3255963"/>
            <a:ext cx="1063625" cy="544512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 Box 4">
            <a:extLst>
              <a:ext uri="{FF2B5EF4-FFF2-40B4-BE49-F238E27FC236}">
                <a16:creationId xmlns:a16="http://schemas.microsoft.com/office/drawing/2014/main" id="{8D1BEA4A-9EB8-4796-8912-CA4F6F99BF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874838"/>
            <a:ext cx="83978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 eaLnBrk="1" hangingPunct="1">
              <a:spcBef>
                <a:spcPct val="0"/>
              </a:spcBef>
              <a:buClr>
                <a:srgbClr val="CC0000"/>
              </a:buClr>
              <a:buFontTx/>
              <a:buAutoNum type="arabicPeriod"/>
              <a:defRPr/>
            </a:pPr>
            <a:r>
              <a:rPr lang="en-US" altLang="en-US" sz="2400" dirty="0">
                <a:latin typeface="Arial" panose="020B0604020202020204" pitchFamily="34" charset="0"/>
              </a:rPr>
              <a:t>Propagate to the root: is the sub-tree generating a carry?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Arial" panose="020B0604020202020204" pitchFamily="34" charset="0"/>
              </a:rPr>
              <a:t>     node = value of its leftmost non-p child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Arial" panose="020B0604020202020204" pitchFamily="34" charset="0"/>
              </a:rPr>
              <a:t>                  or p if both children are p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>
            <a:extLst>
              <a:ext uri="{FF2B5EF4-FFF2-40B4-BE49-F238E27FC236}">
                <a16:creationId xmlns:a16="http://schemas.microsoft.com/office/drawing/2014/main" id="{AE6DE2A3-3C41-4E76-B0EC-20BD075ED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CA6D50C-8285-4CDD-B330-A3E39E4BF3FA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12291" name="Text Box 2">
            <a:extLst>
              <a:ext uri="{FF2B5EF4-FFF2-40B4-BE49-F238E27FC236}">
                <a16:creationId xmlns:a16="http://schemas.microsoft.com/office/drawing/2014/main" id="{A45B49FF-842B-4814-B827-67C755EF03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2148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Using a Tree – Log(N)</a:t>
            </a:r>
          </a:p>
        </p:txBody>
      </p:sp>
      <p:sp>
        <p:nvSpPr>
          <p:cNvPr id="12292" name="Line 3">
            <a:extLst>
              <a:ext uri="{FF2B5EF4-FFF2-40B4-BE49-F238E27FC236}">
                <a16:creationId xmlns:a16="http://schemas.microsoft.com/office/drawing/2014/main" id="{4A8DCCCD-B718-44D9-AF0A-59AC357F4E0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Text Box 4">
            <a:extLst>
              <a:ext uri="{FF2B5EF4-FFF2-40B4-BE49-F238E27FC236}">
                <a16:creationId xmlns:a16="http://schemas.microsoft.com/office/drawing/2014/main" id="{B6CE3817-16DD-469A-B904-6A1383FC4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447800"/>
            <a:ext cx="6918325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Carry Lookahead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                                   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                   s                              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           s              g              s              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       s      p      g      s      p      s      p      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     s  g  p  p  g  p  s  s  p  p  s  g  p  p  p  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A9514570-680E-42F9-8B93-6D1D128657D0}"/>
              </a:ext>
            </a:extLst>
          </p:cNvPr>
          <p:cNvCxnSpPr>
            <a:cxnSpLocks/>
          </p:cNvCxnSpPr>
          <p:nvPr/>
        </p:nvCxnSpPr>
        <p:spPr>
          <a:xfrm flipH="1">
            <a:off x="21764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551317F-2FC7-4A11-B781-06E416EFCCD9}"/>
              </a:ext>
            </a:extLst>
          </p:cNvPr>
          <p:cNvCxnSpPr>
            <a:cxnSpLocks/>
          </p:cNvCxnSpPr>
          <p:nvPr/>
        </p:nvCxnSpPr>
        <p:spPr>
          <a:xfrm>
            <a:off x="2362200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3E939AA-479B-43DA-B803-995F570390A5}"/>
              </a:ext>
            </a:extLst>
          </p:cNvPr>
          <p:cNvCxnSpPr>
            <a:cxnSpLocks/>
          </p:cNvCxnSpPr>
          <p:nvPr/>
        </p:nvCxnSpPr>
        <p:spPr>
          <a:xfrm flipH="1">
            <a:off x="2827338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9259B8B-C84A-4875-B0FC-2C9A80E755B4}"/>
              </a:ext>
            </a:extLst>
          </p:cNvPr>
          <p:cNvCxnSpPr>
            <a:cxnSpLocks/>
          </p:cNvCxnSpPr>
          <p:nvPr/>
        </p:nvCxnSpPr>
        <p:spPr>
          <a:xfrm>
            <a:off x="30146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44D9864-D212-4C05-8468-BBDE532DE01C}"/>
              </a:ext>
            </a:extLst>
          </p:cNvPr>
          <p:cNvCxnSpPr>
            <a:cxnSpLocks/>
          </p:cNvCxnSpPr>
          <p:nvPr/>
        </p:nvCxnSpPr>
        <p:spPr>
          <a:xfrm flipH="1">
            <a:off x="35480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8E96AE3-CF17-4859-A7FE-D35E84E06A55}"/>
              </a:ext>
            </a:extLst>
          </p:cNvPr>
          <p:cNvCxnSpPr>
            <a:cxnSpLocks/>
          </p:cNvCxnSpPr>
          <p:nvPr/>
        </p:nvCxnSpPr>
        <p:spPr>
          <a:xfrm>
            <a:off x="3733800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62800F0-AF20-471D-AAE3-04BB11FC8FC9}"/>
              </a:ext>
            </a:extLst>
          </p:cNvPr>
          <p:cNvCxnSpPr>
            <a:cxnSpLocks/>
          </p:cNvCxnSpPr>
          <p:nvPr/>
        </p:nvCxnSpPr>
        <p:spPr>
          <a:xfrm flipH="1">
            <a:off x="4198938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E8C6FE5-BF9B-45EC-901E-70894DD7C727}"/>
              </a:ext>
            </a:extLst>
          </p:cNvPr>
          <p:cNvCxnSpPr>
            <a:cxnSpLocks/>
          </p:cNvCxnSpPr>
          <p:nvPr/>
        </p:nvCxnSpPr>
        <p:spPr>
          <a:xfrm>
            <a:off x="43862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BDB6BCD5-9DEF-413E-AD39-415E1E47DCC1}"/>
              </a:ext>
            </a:extLst>
          </p:cNvPr>
          <p:cNvCxnSpPr>
            <a:cxnSpLocks/>
          </p:cNvCxnSpPr>
          <p:nvPr/>
        </p:nvCxnSpPr>
        <p:spPr>
          <a:xfrm flipH="1">
            <a:off x="48434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828FDCF-BD41-4F98-B498-ACC287F93435}"/>
              </a:ext>
            </a:extLst>
          </p:cNvPr>
          <p:cNvCxnSpPr>
            <a:cxnSpLocks/>
          </p:cNvCxnSpPr>
          <p:nvPr/>
        </p:nvCxnSpPr>
        <p:spPr>
          <a:xfrm>
            <a:off x="5029200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C16292E-65A4-4DF9-AD6E-9B2A80312AB2}"/>
              </a:ext>
            </a:extLst>
          </p:cNvPr>
          <p:cNvCxnSpPr>
            <a:cxnSpLocks/>
          </p:cNvCxnSpPr>
          <p:nvPr/>
        </p:nvCxnSpPr>
        <p:spPr>
          <a:xfrm flipH="1">
            <a:off x="5494338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62A56D8-BEC3-4CCA-9B57-B20C3296F024}"/>
              </a:ext>
            </a:extLst>
          </p:cNvPr>
          <p:cNvCxnSpPr>
            <a:cxnSpLocks/>
          </p:cNvCxnSpPr>
          <p:nvPr/>
        </p:nvCxnSpPr>
        <p:spPr>
          <a:xfrm>
            <a:off x="56816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72580CD-D688-41B1-911B-D458395DDEE7}"/>
              </a:ext>
            </a:extLst>
          </p:cNvPr>
          <p:cNvCxnSpPr>
            <a:cxnSpLocks/>
          </p:cNvCxnSpPr>
          <p:nvPr/>
        </p:nvCxnSpPr>
        <p:spPr>
          <a:xfrm flipH="1">
            <a:off x="62150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1B0A495-E740-4CEB-8394-7DF659BB1873}"/>
              </a:ext>
            </a:extLst>
          </p:cNvPr>
          <p:cNvCxnSpPr>
            <a:cxnSpLocks/>
          </p:cNvCxnSpPr>
          <p:nvPr/>
        </p:nvCxnSpPr>
        <p:spPr>
          <a:xfrm>
            <a:off x="6400800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A5ADFBF-C395-47E2-BF3E-525A126A6094}"/>
              </a:ext>
            </a:extLst>
          </p:cNvPr>
          <p:cNvCxnSpPr>
            <a:cxnSpLocks/>
          </p:cNvCxnSpPr>
          <p:nvPr/>
        </p:nvCxnSpPr>
        <p:spPr>
          <a:xfrm flipH="1">
            <a:off x="6865938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80DD96B5-3ACC-4DB3-8357-883AC92410F0}"/>
              </a:ext>
            </a:extLst>
          </p:cNvPr>
          <p:cNvCxnSpPr>
            <a:cxnSpLocks/>
          </p:cNvCxnSpPr>
          <p:nvPr/>
        </p:nvCxnSpPr>
        <p:spPr>
          <a:xfrm>
            <a:off x="70532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5294380B-3075-4709-B4EB-D1D360ADE578}"/>
              </a:ext>
            </a:extLst>
          </p:cNvPr>
          <p:cNvCxnSpPr>
            <a:cxnSpLocks/>
          </p:cNvCxnSpPr>
          <p:nvPr/>
        </p:nvCxnSpPr>
        <p:spPr>
          <a:xfrm flipH="1">
            <a:off x="2438400" y="4779963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7B6DCA69-8D4A-45F4-952D-634EE7058FC3}"/>
              </a:ext>
            </a:extLst>
          </p:cNvPr>
          <p:cNvCxnSpPr>
            <a:cxnSpLocks/>
          </p:cNvCxnSpPr>
          <p:nvPr/>
        </p:nvCxnSpPr>
        <p:spPr>
          <a:xfrm>
            <a:off x="2751138" y="4779963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06C5190-3ACB-4B55-BE62-E4A2C88F038F}"/>
              </a:ext>
            </a:extLst>
          </p:cNvPr>
          <p:cNvCxnSpPr>
            <a:cxnSpLocks/>
          </p:cNvCxnSpPr>
          <p:nvPr/>
        </p:nvCxnSpPr>
        <p:spPr>
          <a:xfrm flipH="1">
            <a:off x="3810000" y="478313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11941F4-5B1B-4D1A-ACB6-CDE0EF315914}"/>
              </a:ext>
            </a:extLst>
          </p:cNvPr>
          <p:cNvCxnSpPr>
            <a:cxnSpLocks/>
          </p:cNvCxnSpPr>
          <p:nvPr/>
        </p:nvCxnSpPr>
        <p:spPr>
          <a:xfrm>
            <a:off x="4122738" y="478313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0C3CE45-E7A2-4EE9-AE2F-064C54A96A23}"/>
              </a:ext>
            </a:extLst>
          </p:cNvPr>
          <p:cNvCxnSpPr>
            <a:cxnSpLocks/>
          </p:cNvCxnSpPr>
          <p:nvPr/>
        </p:nvCxnSpPr>
        <p:spPr>
          <a:xfrm flipH="1">
            <a:off x="5105400" y="4786313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C5FCACDC-BAA3-4903-B941-CB293E07D453}"/>
              </a:ext>
            </a:extLst>
          </p:cNvPr>
          <p:cNvCxnSpPr>
            <a:cxnSpLocks/>
          </p:cNvCxnSpPr>
          <p:nvPr/>
        </p:nvCxnSpPr>
        <p:spPr>
          <a:xfrm>
            <a:off x="5418138" y="4786313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E95674D9-6FA1-4994-BE2E-3364F6B0026C}"/>
              </a:ext>
            </a:extLst>
          </p:cNvPr>
          <p:cNvCxnSpPr>
            <a:cxnSpLocks/>
          </p:cNvCxnSpPr>
          <p:nvPr/>
        </p:nvCxnSpPr>
        <p:spPr>
          <a:xfrm flipH="1">
            <a:off x="6477000" y="47894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5A09A246-B860-43A8-9DB9-78A80981000C}"/>
              </a:ext>
            </a:extLst>
          </p:cNvPr>
          <p:cNvCxnSpPr>
            <a:cxnSpLocks/>
          </p:cNvCxnSpPr>
          <p:nvPr/>
        </p:nvCxnSpPr>
        <p:spPr>
          <a:xfrm>
            <a:off x="6789738" y="47894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84243600-6206-4075-AF82-75D161F60F02}"/>
              </a:ext>
            </a:extLst>
          </p:cNvPr>
          <p:cNvCxnSpPr>
            <a:cxnSpLocks/>
          </p:cNvCxnSpPr>
          <p:nvPr/>
        </p:nvCxnSpPr>
        <p:spPr>
          <a:xfrm flipH="1">
            <a:off x="2827338" y="4035425"/>
            <a:ext cx="415925" cy="44926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3FEB0ACF-E7B0-48F7-B0FD-71BC88E0E7EB}"/>
              </a:ext>
            </a:extLst>
          </p:cNvPr>
          <p:cNvCxnSpPr>
            <a:cxnSpLocks/>
          </p:cNvCxnSpPr>
          <p:nvPr/>
        </p:nvCxnSpPr>
        <p:spPr>
          <a:xfrm>
            <a:off x="3449638" y="4035425"/>
            <a:ext cx="436562" cy="44926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CBBE96F6-C968-4300-A498-596F34F7A199}"/>
              </a:ext>
            </a:extLst>
          </p:cNvPr>
          <p:cNvCxnSpPr>
            <a:cxnSpLocks/>
          </p:cNvCxnSpPr>
          <p:nvPr/>
        </p:nvCxnSpPr>
        <p:spPr>
          <a:xfrm flipH="1">
            <a:off x="5494338" y="4035425"/>
            <a:ext cx="415925" cy="44926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4B943778-1DDA-4776-8811-A37B3992E40B}"/>
              </a:ext>
            </a:extLst>
          </p:cNvPr>
          <p:cNvCxnSpPr>
            <a:cxnSpLocks/>
          </p:cNvCxnSpPr>
          <p:nvPr/>
        </p:nvCxnSpPr>
        <p:spPr>
          <a:xfrm>
            <a:off x="6116638" y="4035425"/>
            <a:ext cx="436562" cy="44926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F2693F0E-DC53-4D61-BBFB-268C89B54888}"/>
              </a:ext>
            </a:extLst>
          </p:cNvPr>
          <p:cNvCxnSpPr>
            <a:cxnSpLocks/>
          </p:cNvCxnSpPr>
          <p:nvPr/>
        </p:nvCxnSpPr>
        <p:spPr>
          <a:xfrm flipH="1">
            <a:off x="3449638" y="3254375"/>
            <a:ext cx="1143000" cy="54451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FEF801D6-F2FC-4E28-BBB1-18F86EAB068A}"/>
              </a:ext>
            </a:extLst>
          </p:cNvPr>
          <p:cNvCxnSpPr>
            <a:cxnSpLocks/>
          </p:cNvCxnSpPr>
          <p:nvPr/>
        </p:nvCxnSpPr>
        <p:spPr>
          <a:xfrm>
            <a:off x="4846638" y="3255963"/>
            <a:ext cx="1063625" cy="544512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24" name="Text Box 4">
            <a:extLst>
              <a:ext uri="{FF2B5EF4-FFF2-40B4-BE49-F238E27FC236}">
                <a16:creationId xmlns:a16="http://schemas.microsoft.com/office/drawing/2014/main" id="{951B373C-462B-4840-837C-755FF9D6D5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874838"/>
            <a:ext cx="84867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AutoNum type="arabicPeriod" startAt="2"/>
            </a:pPr>
            <a:r>
              <a:rPr lang="en-US" altLang="en-US" sz="2400">
                <a:latin typeface="Arial" panose="020B0604020202020204" pitchFamily="34" charset="0"/>
              </a:rPr>
              <a:t>Leaves: remember the first non-p value you’re going to see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AutoNum type="arabicPeriod" startAt="2"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12325" name="Text Box 4">
            <a:extLst>
              <a:ext uri="{FF2B5EF4-FFF2-40B4-BE49-F238E27FC236}">
                <a16:creationId xmlns:a16="http://schemas.microsoft.com/office/drawing/2014/main" id="{CFAA11D6-52C7-4C9B-ACF4-FDFC9A3FD5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6237288"/>
            <a:ext cx="7154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Remember:  s  g          g      s  s          s  g              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>
            <a:extLst>
              <a:ext uri="{FF2B5EF4-FFF2-40B4-BE49-F238E27FC236}">
                <a16:creationId xmlns:a16="http://schemas.microsoft.com/office/drawing/2014/main" id="{83AA570D-A3DA-4E8C-94BF-6FAAC3621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28C294D-6062-44D6-968F-CB0421597C63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14339" name="Text Box 2">
            <a:extLst>
              <a:ext uri="{FF2B5EF4-FFF2-40B4-BE49-F238E27FC236}">
                <a16:creationId xmlns:a16="http://schemas.microsoft.com/office/drawing/2014/main" id="{05841496-4E9D-4223-A48C-2BF53950D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2148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Using a Tree – Log(N)</a:t>
            </a:r>
          </a:p>
        </p:txBody>
      </p:sp>
      <p:sp>
        <p:nvSpPr>
          <p:cNvPr id="14340" name="Line 3">
            <a:extLst>
              <a:ext uri="{FF2B5EF4-FFF2-40B4-BE49-F238E27FC236}">
                <a16:creationId xmlns:a16="http://schemas.microsoft.com/office/drawing/2014/main" id="{EFB636A5-07B2-4B5D-A41C-E106DE14A27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1" name="Text Box 4">
            <a:extLst>
              <a:ext uri="{FF2B5EF4-FFF2-40B4-BE49-F238E27FC236}">
                <a16:creationId xmlns:a16="http://schemas.microsoft.com/office/drawing/2014/main" id="{CA458C40-F4B6-4D32-85F3-B9C537554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447800"/>
            <a:ext cx="6918325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Carry Lookahead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                                   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                   s                              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           g              g              s              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       p      p      s      s      s      s      s      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     g  g  p  p  p  p  s  s  p  p  g  g  p  p  s  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32957D48-A167-40D7-A93D-9EFF89CCE1B9}"/>
              </a:ext>
            </a:extLst>
          </p:cNvPr>
          <p:cNvCxnSpPr>
            <a:cxnSpLocks/>
          </p:cNvCxnSpPr>
          <p:nvPr/>
        </p:nvCxnSpPr>
        <p:spPr>
          <a:xfrm flipH="1">
            <a:off x="21764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772ED1D-7B27-4AE1-8D39-2474E754E797}"/>
              </a:ext>
            </a:extLst>
          </p:cNvPr>
          <p:cNvCxnSpPr>
            <a:cxnSpLocks/>
          </p:cNvCxnSpPr>
          <p:nvPr/>
        </p:nvCxnSpPr>
        <p:spPr>
          <a:xfrm>
            <a:off x="2362200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5BF345F-5BFB-4A31-8802-5AA99BE08729}"/>
              </a:ext>
            </a:extLst>
          </p:cNvPr>
          <p:cNvCxnSpPr>
            <a:cxnSpLocks/>
          </p:cNvCxnSpPr>
          <p:nvPr/>
        </p:nvCxnSpPr>
        <p:spPr>
          <a:xfrm flipH="1">
            <a:off x="2827338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FF6D729-A560-415A-9D87-BFD7BA14C3F9}"/>
              </a:ext>
            </a:extLst>
          </p:cNvPr>
          <p:cNvCxnSpPr>
            <a:cxnSpLocks/>
          </p:cNvCxnSpPr>
          <p:nvPr/>
        </p:nvCxnSpPr>
        <p:spPr>
          <a:xfrm>
            <a:off x="30146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733ABEA-975D-44DF-81D3-C710AAEB24F9}"/>
              </a:ext>
            </a:extLst>
          </p:cNvPr>
          <p:cNvCxnSpPr>
            <a:cxnSpLocks/>
          </p:cNvCxnSpPr>
          <p:nvPr/>
        </p:nvCxnSpPr>
        <p:spPr>
          <a:xfrm flipH="1">
            <a:off x="35480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28ECDF4-6E50-486D-9A23-84D302AC56B3}"/>
              </a:ext>
            </a:extLst>
          </p:cNvPr>
          <p:cNvCxnSpPr>
            <a:cxnSpLocks/>
          </p:cNvCxnSpPr>
          <p:nvPr/>
        </p:nvCxnSpPr>
        <p:spPr>
          <a:xfrm>
            <a:off x="3733800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E6AC281-650B-4A8C-9008-D8D06F5410B6}"/>
              </a:ext>
            </a:extLst>
          </p:cNvPr>
          <p:cNvCxnSpPr>
            <a:cxnSpLocks/>
          </p:cNvCxnSpPr>
          <p:nvPr/>
        </p:nvCxnSpPr>
        <p:spPr>
          <a:xfrm flipH="1">
            <a:off x="4198938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70E5900-192D-499E-93E7-A071BE079A76}"/>
              </a:ext>
            </a:extLst>
          </p:cNvPr>
          <p:cNvCxnSpPr>
            <a:cxnSpLocks/>
          </p:cNvCxnSpPr>
          <p:nvPr/>
        </p:nvCxnSpPr>
        <p:spPr>
          <a:xfrm>
            <a:off x="43862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1CAAD71-CF6D-4BC0-8965-19CD184E3382}"/>
              </a:ext>
            </a:extLst>
          </p:cNvPr>
          <p:cNvCxnSpPr>
            <a:cxnSpLocks/>
          </p:cNvCxnSpPr>
          <p:nvPr/>
        </p:nvCxnSpPr>
        <p:spPr>
          <a:xfrm flipH="1">
            <a:off x="48434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B35E119-1294-47EA-87CD-CB6583F85229}"/>
              </a:ext>
            </a:extLst>
          </p:cNvPr>
          <p:cNvCxnSpPr>
            <a:cxnSpLocks/>
          </p:cNvCxnSpPr>
          <p:nvPr/>
        </p:nvCxnSpPr>
        <p:spPr>
          <a:xfrm>
            <a:off x="5029200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FE4F2B5-51C4-495A-8816-CDF19ADF0A11}"/>
              </a:ext>
            </a:extLst>
          </p:cNvPr>
          <p:cNvCxnSpPr>
            <a:cxnSpLocks/>
          </p:cNvCxnSpPr>
          <p:nvPr/>
        </p:nvCxnSpPr>
        <p:spPr>
          <a:xfrm flipH="1">
            <a:off x="5494338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F2374F3-43A8-400D-9F0C-4B12F248E3D0}"/>
              </a:ext>
            </a:extLst>
          </p:cNvPr>
          <p:cNvCxnSpPr>
            <a:cxnSpLocks/>
          </p:cNvCxnSpPr>
          <p:nvPr/>
        </p:nvCxnSpPr>
        <p:spPr>
          <a:xfrm>
            <a:off x="56816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DFDE473-F2B3-454C-AEB6-90E8A1EEC674}"/>
              </a:ext>
            </a:extLst>
          </p:cNvPr>
          <p:cNvCxnSpPr>
            <a:cxnSpLocks/>
          </p:cNvCxnSpPr>
          <p:nvPr/>
        </p:nvCxnSpPr>
        <p:spPr>
          <a:xfrm flipH="1">
            <a:off x="62150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D51E94A5-73CA-4449-8163-28133FE4BB7B}"/>
              </a:ext>
            </a:extLst>
          </p:cNvPr>
          <p:cNvCxnSpPr>
            <a:cxnSpLocks/>
          </p:cNvCxnSpPr>
          <p:nvPr/>
        </p:nvCxnSpPr>
        <p:spPr>
          <a:xfrm>
            <a:off x="6400800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C24C7285-099C-4B7B-81AF-3FEA130B033D}"/>
              </a:ext>
            </a:extLst>
          </p:cNvPr>
          <p:cNvCxnSpPr>
            <a:cxnSpLocks/>
          </p:cNvCxnSpPr>
          <p:nvPr/>
        </p:nvCxnSpPr>
        <p:spPr>
          <a:xfrm flipH="1">
            <a:off x="6865938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D9D3014B-A4A0-4616-944E-68BE1D324DCC}"/>
              </a:ext>
            </a:extLst>
          </p:cNvPr>
          <p:cNvCxnSpPr>
            <a:cxnSpLocks/>
          </p:cNvCxnSpPr>
          <p:nvPr/>
        </p:nvCxnSpPr>
        <p:spPr>
          <a:xfrm>
            <a:off x="70532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DDF67EE-B661-4426-BA31-9B4B2575CEE8}"/>
              </a:ext>
            </a:extLst>
          </p:cNvPr>
          <p:cNvCxnSpPr>
            <a:cxnSpLocks/>
          </p:cNvCxnSpPr>
          <p:nvPr/>
        </p:nvCxnSpPr>
        <p:spPr>
          <a:xfrm flipH="1">
            <a:off x="2438400" y="4779963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89A57B11-FB1A-40C9-9A6C-5F10218BD372}"/>
              </a:ext>
            </a:extLst>
          </p:cNvPr>
          <p:cNvCxnSpPr>
            <a:cxnSpLocks/>
          </p:cNvCxnSpPr>
          <p:nvPr/>
        </p:nvCxnSpPr>
        <p:spPr>
          <a:xfrm>
            <a:off x="2751138" y="4779963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32A00C4-42CD-4B3D-A185-3D0C8A484EB0}"/>
              </a:ext>
            </a:extLst>
          </p:cNvPr>
          <p:cNvCxnSpPr>
            <a:cxnSpLocks/>
          </p:cNvCxnSpPr>
          <p:nvPr/>
        </p:nvCxnSpPr>
        <p:spPr>
          <a:xfrm flipH="1">
            <a:off x="3810000" y="478313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E662E0F7-D421-4159-926D-58E87F0F8EE9}"/>
              </a:ext>
            </a:extLst>
          </p:cNvPr>
          <p:cNvCxnSpPr>
            <a:cxnSpLocks/>
          </p:cNvCxnSpPr>
          <p:nvPr/>
        </p:nvCxnSpPr>
        <p:spPr>
          <a:xfrm>
            <a:off x="4122738" y="478313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A2B0987-DFF2-454F-8C35-B59EB54A066A}"/>
              </a:ext>
            </a:extLst>
          </p:cNvPr>
          <p:cNvCxnSpPr>
            <a:cxnSpLocks/>
          </p:cNvCxnSpPr>
          <p:nvPr/>
        </p:nvCxnSpPr>
        <p:spPr>
          <a:xfrm flipH="1">
            <a:off x="5105400" y="4786313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BB984D9-136E-4F05-AB75-440AD31770EC}"/>
              </a:ext>
            </a:extLst>
          </p:cNvPr>
          <p:cNvCxnSpPr>
            <a:cxnSpLocks/>
          </p:cNvCxnSpPr>
          <p:nvPr/>
        </p:nvCxnSpPr>
        <p:spPr>
          <a:xfrm>
            <a:off x="5418138" y="4786313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0E1FAA2-8AE3-4549-ADF7-C69554CAFE91}"/>
              </a:ext>
            </a:extLst>
          </p:cNvPr>
          <p:cNvCxnSpPr>
            <a:cxnSpLocks/>
          </p:cNvCxnSpPr>
          <p:nvPr/>
        </p:nvCxnSpPr>
        <p:spPr>
          <a:xfrm flipH="1">
            <a:off x="6477000" y="47894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F4841DC4-0E9C-4665-8F5A-C093B94377C1}"/>
              </a:ext>
            </a:extLst>
          </p:cNvPr>
          <p:cNvCxnSpPr>
            <a:cxnSpLocks/>
          </p:cNvCxnSpPr>
          <p:nvPr/>
        </p:nvCxnSpPr>
        <p:spPr>
          <a:xfrm>
            <a:off x="6789738" y="47894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3218EAD9-22C2-48FD-812E-BC7AA7E9134C}"/>
              </a:ext>
            </a:extLst>
          </p:cNvPr>
          <p:cNvCxnSpPr>
            <a:cxnSpLocks/>
          </p:cNvCxnSpPr>
          <p:nvPr/>
        </p:nvCxnSpPr>
        <p:spPr>
          <a:xfrm flipH="1">
            <a:off x="2827338" y="4035425"/>
            <a:ext cx="415925" cy="44926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754CDBAA-BEB2-4D44-BBAD-BB5B7977F616}"/>
              </a:ext>
            </a:extLst>
          </p:cNvPr>
          <p:cNvCxnSpPr>
            <a:cxnSpLocks/>
          </p:cNvCxnSpPr>
          <p:nvPr/>
        </p:nvCxnSpPr>
        <p:spPr>
          <a:xfrm>
            <a:off x="3449638" y="4035425"/>
            <a:ext cx="436562" cy="44926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4D78915E-3C46-45E4-BDC4-48859D715538}"/>
              </a:ext>
            </a:extLst>
          </p:cNvPr>
          <p:cNvCxnSpPr>
            <a:cxnSpLocks/>
          </p:cNvCxnSpPr>
          <p:nvPr/>
        </p:nvCxnSpPr>
        <p:spPr>
          <a:xfrm flipH="1">
            <a:off x="5494338" y="4035425"/>
            <a:ext cx="415925" cy="44926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82E40871-AB00-4166-B251-6D626232A691}"/>
              </a:ext>
            </a:extLst>
          </p:cNvPr>
          <p:cNvCxnSpPr>
            <a:cxnSpLocks/>
          </p:cNvCxnSpPr>
          <p:nvPr/>
        </p:nvCxnSpPr>
        <p:spPr>
          <a:xfrm>
            <a:off x="6116638" y="4035425"/>
            <a:ext cx="436562" cy="44926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C9D1D0E6-FC4B-4E3C-B174-8C394098F621}"/>
              </a:ext>
            </a:extLst>
          </p:cNvPr>
          <p:cNvCxnSpPr>
            <a:cxnSpLocks/>
          </p:cNvCxnSpPr>
          <p:nvPr/>
        </p:nvCxnSpPr>
        <p:spPr>
          <a:xfrm flipH="1">
            <a:off x="3449638" y="3254375"/>
            <a:ext cx="1143000" cy="54451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4537DD4B-22A2-44BA-9A0A-3D2D548B8BD8}"/>
              </a:ext>
            </a:extLst>
          </p:cNvPr>
          <p:cNvCxnSpPr>
            <a:cxnSpLocks/>
          </p:cNvCxnSpPr>
          <p:nvPr/>
        </p:nvCxnSpPr>
        <p:spPr>
          <a:xfrm>
            <a:off x="4846638" y="3255963"/>
            <a:ext cx="1063625" cy="544512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 Box 4">
            <a:extLst>
              <a:ext uri="{FF2B5EF4-FFF2-40B4-BE49-F238E27FC236}">
                <a16:creationId xmlns:a16="http://schemas.microsoft.com/office/drawing/2014/main" id="{5DC4AB57-B314-4BE0-9CC9-96EEABCB4D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874838"/>
            <a:ext cx="76454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 eaLnBrk="1" hangingPunct="1">
              <a:spcBef>
                <a:spcPct val="0"/>
              </a:spcBef>
              <a:buClr>
                <a:srgbClr val="CC0000"/>
              </a:buClr>
              <a:buFontTx/>
              <a:buAutoNum type="arabicPeriod" startAt="3"/>
              <a:defRPr/>
            </a:pPr>
            <a:r>
              <a:rPr lang="en-US" altLang="en-US" sz="2400" dirty="0">
                <a:latin typeface="Arial" panose="020B0604020202020204" pitchFamily="34" charset="0"/>
              </a:rPr>
              <a:t>As values are propagated to the root, copy the right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Arial" panose="020B0604020202020204" pitchFamily="34" charset="0"/>
              </a:rPr>
              <a:t>     child to the left child</a:t>
            </a:r>
          </a:p>
        </p:txBody>
      </p:sp>
      <p:sp>
        <p:nvSpPr>
          <p:cNvPr id="14373" name="Text Box 4">
            <a:extLst>
              <a:ext uri="{FF2B5EF4-FFF2-40B4-BE49-F238E27FC236}">
                <a16:creationId xmlns:a16="http://schemas.microsoft.com/office/drawing/2014/main" id="{3EBA2D3E-AF7F-4BA1-B421-4D670A912C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6237288"/>
            <a:ext cx="73088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Remember:  s  g          g      s  s          s  g          s   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>
            <a:extLst>
              <a:ext uri="{FF2B5EF4-FFF2-40B4-BE49-F238E27FC236}">
                <a16:creationId xmlns:a16="http://schemas.microsoft.com/office/drawing/2014/main" id="{DEBE4ABB-7E0B-4EBB-8FEC-3232E6D49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7C12F15-6C43-4D22-8FDA-3ACD1AC46178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16387" name="Text Box 2">
            <a:extLst>
              <a:ext uri="{FF2B5EF4-FFF2-40B4-BE49-F238E27FC236}">
                <a16:creationId xmlns:a16="http://schemas.microsoft.com/office/drawing/2014/main" id="{D11E87FD-1D5E-4C6E-93EE-BB64FBE7F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2148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Using a Tree – Log(N)</a:t>
            </a:r>
          </a:p>
        </p:txBody>
      </p:sp>
      <p:sp>
        <p:nvSpPr>
          <p:cNvPr id="16388" name="Line 3">
            <a:extLst>
              <a:ext uri="{FF2B5EF4-FFF2-40B4-BE49-F238E27FC236}">
                <a16:creationId xmlns:a16="http://schemas.microsoft.com/office/drawing/2014/main" id="{5304615A-8AF1-41FD-8D1E-D05BE2764FF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9" name="Text Box 4">
            <a:extLst>
              <a:ext uri="{FF2B5EF4-FFF2-40B4-BE49-F238E27FC236}">
                <a16:creationId xmlns:a16="http://schemas.microsoft.com/office/drawing/2014/main" id="{472E96D1-A666-4255-95D0-65AC17078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447800"/>
            <a:ext cx="6918325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Carry Lookahead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                                   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                   s                              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           g              g              s              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       p      p      s      s      s      s      s      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     g  g  p  p  p  p  s  s  p  p  g  g  p  p  s  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E6D4E1A6-62DF-40E9-9DC1-95B2DFDA9D37}"/>
              </a:ext>
            </a:extLst>
          </p:cNvPr>
          <p:cNvCxnSpPr>
            <a:cxnSpLocks/>
          </p:cNvCxnSpPr>
          <p:nvPr/>
        </p:nvCxnSpPr>
        <p:spPr>
          <a:xfrm flipH="1">
            <a:off x="21764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C5267A7-BA26-44AF-8EC2-F98C29AE61A6}"/>
              </a:ext>
            </a:extLst>
          </p:cNvPr>
          <p:cNvCxnSpPr>
            <a:cxnSpLocks/>
          </p:cNvCxnSpPr>
          <p:nvPr/>
        </p:nvCxnSpPr>
        <p:spPr>
          <a:xfrm>
            <a:off x="2362200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F3BDD45-1B3D-458E-820B-3C7B30C683B3}"/>
              </a:ext>
            </a:extLst>
          </p:cNvPr>
          <p:cNvCxnSpPr>
            <a:cxnSpLocks/>
          </p:cNvCxnSpPr>
          <p:nvPr/>
        </p:nvCxnSpPr>
        <p:spPr>
          <a:xfrm flipH="1">
            <a:off x="2827338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87E7E03-4BB9-41FF-BEA0-A0A516CB0229}"/>
              </a:ext>
            </a:extLst>
          </p:cNvPr>
          <p:cNvCxnSpPr>
            <a:cxnSpLocks/>
          </p:cNvCxnSpPr>
          <p:nvPr/>
        </p:nvCxnSpPr>
        <p:spPr>
          <a:xfrm>
            <a:off x="30146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00EE807-3EDC-4D16-8C4B-7ADBEA7CEB33}"/>
              </a:ext>
            </a:extLst>
          </p:cNvPr>
          <p:cNvCxnSpPr>
            <a:cxnSpLocks/>
          </p:cNvCxnSpPr>
          <p:nvPr/>
        </p:nvCxnSpPr>
        <p:spPr>
          <a:xfrm flipH="1">
            <a:off x="35480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A90694F-B20B-45D4-9055-996CE85C2487}"/>
              </a:ext>
            </a:extLst>
          </p:cNvPr>
          <p:cNvCxnSpPr>
            <a:cxnSpLocks/>
          </p:cNvCxnSpPr>
          <p:nvPr/>
        </p:nvCxnSpPr>
        <p:spPr>
          <a:xfrm>
            <a:off x="3733800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0C74200-0380-4714-85AC-F30C9D2607A1}"/>
              </a:ext>
            </a:extLst>
          </p:cNvPr>
          <p:cNvCxnSpPr>
            <a:cxnSpLocks/>
          </p:cNvCxnSpPr>
          <p:nvPr/>
        </p:nvCxnSpPr>
        <p:spPr>
          <a:xfrm flipH="1">
            <a:off x="4198938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4604025-3635-40B7-9DA2-A802DAC0A052}"/>
              </a:ext>
            </a:extLst>
          </p:cNvPr>
          <p:cNvCxnSpPr>
            <a:cxnSpLocks/>
          </p:cNvCxnSpPr>
          <p:nvPr/>
        </p:nvCxnSpPr>
        <p:spPr>
          <a:xfrm>
            <a:off x="43862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1F5E6E5-E58D-4D24-A60A-AFD89B155076}"/>
              </a:ext>
            </a:extLst>
          </p:cNvPr>
          <p:cNvCxnSpPr>
            <a:cxnSpLocks/>
          </p:cNvCxnSpPr>
          <p:nvPr/>
        </p:nvCxnSpPr>
        <p:spPr>
          <a:xfrm flipH="1">
            <a:off x="48434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1E04F426-90FF-49FE-A3B9-939254B37D39}"/>
              </a:ext>
            </a:extLst>
          </p:cNvPr>
          <p:cNvCxnSpPr>
            <a:cxnSpLocks/>
          </p:cNvCxnSpPr>
          <p:nvPr/>
        </p:nvCxnSpPr>
        <p:spPr>
          <a:xfrm>
            <a:off x="5029200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701E7B1-E7D6-4C9A-AAB4-BC94154309BD}"/>
              </a:ext>
            </a:extLst>
          </p:cNvPr>
          <p:cNvCxnSpPr>
            <a:cxnSpLocks/>
          </p:cNvCxnSpPr>
          <p:nvPr/>
        </p:nvCxnSpPr>
        <p:spPr>
          <a:xfrm flipH="1">
            <a:off x="5494338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D3A270D-DAEE-4FEF-B4A3-4679BA3B444A}"/>
              </a:ext>
            </a:extLst>
          </p:cNvPr>
          <p:cNvCxnSpPr>
            <a:cxnSpLocks/>
          </p:cNvCxnSpPr>
          <p:nvPr/>
        </p:nvCxnSpPr>
        <p:spPr>
          <a:xfrm>
            <a:off x="56816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33C12FA7-4008-4003-BCAD-01F49C57F596}"/>
              </a:ext>
            </a:extLst>
          </p:cNvPr>
          <p:cNvCxnSpPr>
            <a:cxnSpLocks/>
          </p:cNvCxnSpPr>
          <p:nvPr/>
        </p:nvCxnSpPr>
        <p:spPr>
          <a:xfrm flipH="1">
            <a:off x="62150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2FC18C8-B566-4C57-B293-5614350A526A}"/>
              </a:ext>
            </a:extLst>
          </p:cNvPr>
          <p:cNvCxnSpPr>
            <a:cxnSpLocks/>
          </p:cNvCxnSpPr>
          <p:nvPr/>
        </p:nvCxnSpPr>
        <p:spPr>
          <a:xfrm>
            <a:off x="6400800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387B72E-944B-4C48-87DE-A5A656F08594}"/>
              </a:ext>
            </a:extLst>
          </p:cNvPr>
          <p:cNvCxnSpPr>
            <a:cxnSpLocks/>
          </p:cNvCxnSpPr>
          <p:nvPr/>
        </p:nvCxnSpPr>
        <p:spPr>
          <a:xfrm flipH="1">
            <a:off x="6865938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85E35D93-E471-4932-95CE-F958DE957D71}"/>
              </a:ext>
            </a:extLst>
          </p:cNvPr>
          <p:cNvCxnSpPr>
            <a:cxnSpLocks/>
          </p:cNvCxnSpPr>
          <p:nvPr/>
        </p:nvCxnSpPr>
        <p:spPr>
          <a:xfrm>
            <a:off x="70532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7FC02920-9F2C-4E03-A1F9-FDB1685A4140}"/>
              </a:ext>
            </a:extLst>
          </p:cNvPr>
          <p:cNvCxnSpPr>
            <a:cxnSpLocks/>
          </p:cNvCxnSpPr>
          <p:nvPr/>
        </p:nvCxnSpPr>
        <p:spPr>
          <a:xfrm flipH="1">
            <a:off x="2438400" y="4779963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6E9D65D-F38D-42F1-96A9-AB46FF62CD7F}"/>
              </a:ext>
            </a:extLst>
          </p:cNvPr>
          <p:cNvCxnSpPr>
            <a:cxnSpLocks/>
          </p:cNvCxnSpPr>
          <p:nvPr/>
        </p:nvCxnSpPr>
        <p:spPr>
          <a:xfrm>
            <a:off x="2751138" y="4779963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4D715F6E-D370-49A7-AB40-350A064580C3}"/>
              </a:ext>
            </a:extLst>
          </p:cNvPr>
          <p:cNvCxnSpPr>
            <a:cxnSpLocks/>
          </p:cNvCxnSpPr>
          <p:nvPr/>
        </p:nvCxnSpPr>
        <p:spPr>
          <a:xfrm flipH="1">
            <a:off x="3810000" y="478313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4FE80568-E27A-4B01-8035-1CDF4F6FBDF3}"/>
              </a:ext>
            </a:extLst>
          </p:cNvPr>
          <p:cNvCxnSpPr>
            <a:cxnSpLocks/>
          </p:cNvCxnSpPr>
          <p:nvPr/>
        </p:nvCxnSpPr>
        <p:spPr>
          <a:xfrm>
            <a:off x="4122738" y="478313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BCE3564-E509-45B1-A493-F84C3BBD433A}"/>
              </a:ext>
            </a:extLst>
          </p:cNvPr>
          <p:cNvCxnSpPr>
            <a:cxnSpLocks/>
          </p:cNvCxnSpPr>
          <p:nvPr/>
        </p:nvCxnSpPr>
        <p:spPr>
          <a:xfrm flipH="1">
            <a:off x="5105400" y="4786313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667E3788-FA1B-4068-A11A-2C573888C8CE}"/>
              </a:ext>
            </a:extLst>
          </p:cNvPr>
          <p:cNvCxnSpPr>
            <a:cxnSpLocks/>
          </p:cNvCxnSpPr>
          <p:nvPr/>
        </p:nvCxnSpPr>
        <p:spPr>
          <a:xfrm>
            <a:off x="5418138" y="4786313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D5D0F65-4973-438A-8D8B-99FC856A23C0}"/>
              </a:ext>
            </a:extLst>
          </p:cNvPr>
          <p:cNvCxnSpPr>
            <a:cxnSpLocks/>
          </p:cNvCxnSpPr>
          <p:nvPr/>
        </p:nvCxnSpPr>
        <p:spPr>
          <a:xfrm flipH="1">
            <a:off x="6477000" y="47894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B6F3CB33-CE25-4812-A3FA-2691B05D1ACD}"/>
              </a:ext>
            </a:extLst>
          </p:cNvPr>
          <p:cNvCxnSpPr>
            <a:cxnSpLocks/>
          </p:cNvCxnSpPr>
          <p:nvPr/>
        </p:nvCxnSpPr>
        <p:spPr>
          <a:xfrm>
            <a:off x="6789738" y="47894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75814383-3BE3-445F-8F1B-E4162BB91E13}"/>
              </a:ext>
            </a:extLst>
          </p:cNvPr>
          <p:cNvCxnSpPr>
            <a:cxnSpLocks/>
          </p:cNvCxnSpPr>
          <p:nvPr/>
        </p:nvCxnSpPr>
        <p:spPr>
          <a:xfrm flipH="1">
            <a:off x="2827338" y="4035425"/>
            <a:ext cx="415925" cy="44926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F5D883E1-ECF0-4AE3-974B-8F907569DEBC}"/>
              </a:ext>
            </a:extLst>
          </p:cNvPr>
          <p:cNvCxnSpPr>
            <a:cxnSpLocks/>
          </p:cNvCxnSpPr>
          <p:nvPr/>
        </p:nvCxnSpPr>
        <p:spPr>
          <a:xfrm>
            <a:off x="3449638" y="4035425"/>
            <a:ext cx="436562" cy="44926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B5B42DDC-B501-4E61-825B-A116AAF1FCB9}"/>
              </a:ext>
            </a:extLst>
          </p:cNvPr>
          <p:cNvCxnSpPr>
            <a:cxnSpLocks/>
          </p:cNvCxnSpPr>
          <p:nvPr/>
        </p:nvCxnSpPr>
        <p:spPr>
          <a:xfrm flipH="1">
            <a:off x="5494338" y="4035425"/>
            <a:ext cx="415925" cy="44926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40067E63-900F-4CCC-B44C-48D442868987}"/>
              </a:ext>
            </a:extLst>
          </p:cNvPr>
          <p:cNvCxnSpPr>
            <a:cxnSpLocks/>
          </p:cNvCxnSpPr>
          <p:nvPr/>
        </p:nvCxnSpPr>
        <p:spPr>
          <a:xfrm>
            <a:off x="6116638" y="4035425"/>
            <a:ext cx="436562" cy="44926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F315FE99-893D-40E0-8B96-7C2E75DA1ACB}"/>
              </a:ext>
            </a:extLst>
          </p:cNvPr>
          <p:cNvCxnSpPr>
            <a:cxnSpLocks/>
          </p:cNvCxnSpPr>
          <p:nvPr/>
        </p:nvCxnSpPr>
        <p:spPr>
          <a:xfrm flipH="1">
            <a:off x="3449638" y="3254375"/>
            <a:ext cx="1143000" cy="54451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4135EA6E-A5A3-4E66-95AF-93D2E6B9A13A}"/>
              </a:ext>
            </a:extLst>
          </p:cNvPr>
          <p:cNvCxnSpPr>
            <a:cxnSpLocks/>
          </p:cNvCxnSpPr>
          <p:nvPr/>
        </p:nvCxnSpPr>
        <p:spPr>
          <a:xfrm>
            <a:off x="4846638" y="3255963"/>
            <a:ext cx="1063625" cy="544512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 Box 4">
            <a:extLst>
              <a:ext uri="{FF2B5EF4-FFF2-40B4-BE49-F238E27FC236}">
                <a16:creationId xmlns:a16="http://schemas.microsoft.com/office/drawing/2014/main" id="{FD2ACA62-1A9B-45A9-A27D-1A3F18CCC8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874838"/>
            <a:ext cx="80295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 eaLnBrk="1" hangingPunct="1">
              <a:spcBef>
                <a:spcPct val="0"/>
              </a:spcBef>
              <a:buClr>
                <a:srgbClr val="CC0000"/>
              </a:buClr>
              <a:buFontTx/>
              <a:buAutoNum type="arabicPeriod" startAt="4"/>
              <a:defRPr/>
            </a:pPr>
            <a:r>
              <a:rPr lang="en-US" altLang="en-US" sz="2400" dirty="0">
                <a:latin typeface="Arial" panose="020B0604020202020204" pitchFamily="34" charset="0"/>
              </a:rPr>
              <a:t>The root is the carry of the final sum.  We’ll swap it out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Arial" panose="020B0604020202020204" pitchFamily="34" charset="0"/>
              </a:rPr>
              <a:t>      with s (since there is no carry-in from the right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Arial" panose="020B0604020202020204" pitchFamily="34" charset="0"/>
              </a:rPr>
              <a:t>      non-existent subtree)</a:t>
            </a:r>
          </a:p>
        </p:txBody>
      </p:sp>
      <p:sp>
        <p:nvSpPr>
          <p:cNvPr id="16421" name="Text Box 4">
            <a:extLst>
              <a:ext uri="{FF2B5EF4-FFF2-40B4-BE49-F238E27FC236}">
                <a16:creationId xmlns:a16="http://schemas.microsoft.com/office/drawing/2014/main" id="{ECC96314-7EFC-4259-BE20-B5DACAF65E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6237288"/>
            <a:ext cx="73088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Remember:  s  g          g      s  s          s  g          s   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>
            <a:extLst>
              <a:ext uri="{FF2B5EF4-FFF2-40B4-BE49-F238E27FC236}">
                <a16:creationId xmlns:a16="http://schemas.microsoft.com/office/drawing/2014/main" id="{57B19796-2038-4F4D-A588-7AB9527DB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0C3C0BB-1BBC-4F7E-8FAE-D8C8E70FCDF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18435" name="Text Box 2">
            <a:extLst>
              <a:ext uri="{FF2B5EF4-FFF2-40B4-BE49-F238E27FC236}">
                <a16:creationId xmlns:a16="http://schemas.microsoft.com/office/drawing/2014/main" id="{4B241C48-CD01-4B98-B962-ACCD0C920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2148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Using a Tree – Log(N)</a:t>
            </a:r>
          </a:p>
        </p:txBody>
      </p:sp>
      <p:sp>
        <p:nvSpPr>
          <p:cNvPr id="18436" name="Line 3">
            <a:extLst>
              <a:ext uri="{FF2B5EF4-FFF2-40B4-BE49-F238E27FC236}">
                <a16:creationId xmlns:a16="http://schemas.microsoft.com/office/drawing/2014/main" id="{FA05D867-2D54-4AD7-8786-81C0739CA74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7" name="Text Box 4">
            <a:extLst>
              <a:ext uri="{FF2B5EF4-FFF2-40B4-BE49-F238E27FC236}">
                <a16:creationId xmlns:a16="http://schemas.microsoft.com/office/drawing/2014/main" id="{84E9D322-854F-4487-974B-28F81D06A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447800"/>
            <a:ext cx="6918325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Carry Lookahead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                                   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                   s                              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           g              g              s              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       p      p      s      s      s      s      s      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           g  g  p  p  p  p  s  s  p  p  g  g  p  p  s  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AC52089B-6AB4-482F-91EF-D770E53A9A6E}"/>
              </a:ext>
            </a:extLst>
          </p:cNvPr>
          <p:cNvCxnSpPr>
            <a:cxnSpLocks/>
          </p:cNvCxnSpPr>
          <p:nvPr/>
        </p:nvCxnSpPr>
        <p:spPr>
          <a:xfrm flipH="1">
            <a:off x="21764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4E302F5-220F-4225-AFF8-45C0893FAA20}"/>
              </a:ext>
            </a:extLst>
          </p:cNvPr>
          <p:cNvCxnSpPr>
            <a:cxnSpLocks/>
          </p:cNvCxnSpPr>
          <p:nvPr/>
        </p:nvCxnSpPr>
        <p:spPr>
          <a:xfrm>
            <a:off x="2362200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64C9E30-AFE7-428A-81B7-07588892388A}"/>
              </a:ext>
            </a:extLst>
          </p:cNvPr>
          <p:cNvCxnSpPr>
            <a:cxnSpLocks/>
          </p:cNvCxnSpPr>
          <p:nvPr/>
        </p:nvCxnSpPr>
        <p:spPr>
          <a:xfrm flipH="1">
            <a:off x="2827338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105D1EE-96E2-4A72-836E-8FBF7D24143C}"/>
              </a:ext>
            </a:extLst>
          </p:cNvPr>
          <p:cNvCxnSpPr>
            <a:cxnSpLocks/>
          </p:cNvCxnSpPr>
          <p:nvPr/>
        </p:nvCxnSpPr>
        <p:spPr>
          <a:xfrm>
            <a:off x="30146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8A374D2-63B8-48AF-B8F2-9B58FF149F32}"/>
              </a:ext>
            </a:extLst>
          </p:cNvPr>
          <p:cNvCxnSpPr>
            <a:cxnSpLocks/>
          </p:cNvCxnSpPr>
          <p:nvPr/>
        </p:nvCxnSpPr>
        <p:spPr>
          <a:xfrm flipH="1">
            <a:off x="35480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9A319BC-12F6-4584-8347-BF9E445D18C6}"/>
              </a:ext>
            </a:extLst>
          </p:cNvPr>
          <p:cNvCxnSpPr>
            <a:cxnSpLocks/>
          </p:cNvCxnSpPr>
          <p:nvPr/>
        </p:nvCxnSpPr>
        <p:spPr>
          <a:xfrm>
            <a:off x="3733800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B062276-B060-47AF-8DEA-91F2C819B8C4}"/>
              </a:ext>
            </a:extLst>
          </p:cNvPr>
          <p:cNvCxnSpPr>
            <a:cxnSpLocks/>
          </p:cNvCxnSpPr>
          <p:nvPr/>
        </p:nvCxnSpPr>
        <p:spPr>
          <a:xfrm flipH="1">
            <a:off x="4198938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523C712-3377-4607-8A0D-7ED0F88D2130}"/>
              </a:ext>
            </a:extLst>
          </p:cNvPr>
          <p:cNvCxnSpPr>
            <a:cxnSpLocks/>
          </p:cNvCxnSpPr>
          <p:nvPr/>
        </p:nvCxnSpPr>
        <p:spPr>
          <a:xfrm>
            <a:off x="43862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E3B612A-8F42-4C74-8932-58985A9C5D19}"/>
              </a:ext>
            </a:extLst>
          </p:cNvPr>
          <p:cNvCxnSpPr>
            <a:cxnSpLocks/>
          </p:cNvCxnSpPr>
          <p:nvPr/>
        </p:nvCxnSpPr>
        <p:spPr>
          <a:xfrm flipH="1">
            <a:off x="48434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BCE366E-FB3E-4552-A5E5-F403CEA9AB3E}"/>
              </a:ext>
            </a:extLst>
          </p:cNvPr>
          <p:cNvCxnSpPr>
            <a:cxnSpLocks/>
          </p:cNvCxnSpPr>
          <p:nvPr/>
        </p:nvCxnSpPr>
        <p:spPr>
          <a:xfrm>
            <a:off x="5029200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630E097-6114-4AD7-BC90-4B07B64207BB}"/>
              </a:ext>
            </a:extLst>
          </p:cNvPr>
          <p:cNvCxnSpPr>
            <a:cxnSpLocks/>
          </p:cNvCxnSpPr>
          <p:nvPr/>
        </p:nvCxnSpPr>
        <p:spPr>
          <a:xfrm flipH="1">
            <a:off x="5494338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BC5739B-3DE3-4813-86B9-47ED6258C7E9}"/>
              </a:ext>
            </a:extLst>
          </p:cNvPr>
          <p:cNvCxnSpPr>
            <a:cxnSpLocks/>
          </p:cNvCxnSpPr>
          <p:nvPr/>
        </p:nvCxnSpPr>
        <p:spPr>
          <a:xfrm>
            <a:off x="56816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B2A9541-72BC-4340-A555-90C9578A8EEB}"/>
              </a:ext>
            </a:extLst>
          </p:cNvPr>
          <p:cNvCxnSpPr>
            <a:cxnSpLocks/>
          </p:cNvCxnSpPr>
          <p:nvPr/>
        </p:nvCxnSpPr>
        <p:spPr>
          <a:xfrm flipH="1">
            <a:off x="62150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25D39BD-29D1-430C-9244-30C73A8DB29E}"/>
              </a:ext>
            </a:extLst>
          </p:cNvPr>
          <p:cNvCxnSpPr>
            <a:cxnSpLocks/>
          </p:cNvCxnSpPr>
          <p:nvPr/>
        </p:nvCxnSpPr>
        <p:spPr>
          <a:xfrm>
            <a:off x="6400800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7844776-9183-4E94-B545-E9936D385E2E}"/>
              </a:ext>
            </a:extLst>
          </p:cNvPr>
          <p:cNvCxnSpPr>
            <a:cxnSpLocks/>
          </p:cNvCxnSpPr>
          <p:nvPr/>
        </p:nvCxnSpPr>
        <p:spPr>
          <a:xfrm flipH="1">
            <a:off x="6865938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8D4564FE-2632-46AA-B8D3-6A55B6FC01CF}"/>
              </a:ext>
            </a:extLst>
          </p:cNvPr>
          <p:cNvCxnSpPr>
            <a:cxnSpLocks/>
          </p:cNvCxnSpPr>
          <p:nvPr/>
        </p:nvCxnSpPr>
        <p:spPr>
          <a:xfrm>
            <a:off x="7053263" y="54752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4805600C-150D-4DA7-940A-E937D4291FC2}"/>
              </a:ext>
            </a:extLst>
          </p:cNvPr>
          <p:cNvCxnSpPr>
            <a:cxnSpLocks/>
          </p:cNvCxnSpPr>
          <p:nvPr/>
        </p:nvCxnSpPr>
        <p:spPr>
          <a:xfrm flipH="1">
            <a:off x="2438400" y="4779963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81A44903-0118-49E8-9F5C-651D7F56F705}"/>
              </a:ext>
            </a:extLst>
          </p:cNvPr>
          <p:cNvCxnSpPr>
            <a:cxnSpLocks/>
          </p:cNvCxnSpPr>
          <p:nvPr/>
        </p:nvCxnSpPr>
        <p:spPr>
          <a:xfrm>
            <a:off x="2751138" y="4779963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8FCF62C9-485D-4BEE-AB4D-DD1607DAF297}"/>
              </a:ext>
            </a:extLst>
          </p:cNvPr>
          <p:cNvCxnSpPr>
            <a:cxnSpLocks/>
          </p:cNvCxnSpPr>
          <p:nvPr/>
        </p:nvCxnSpPr>
        <p:spPr>
          <a:xfrm flipH="1">
            <a:off x="3810000" y="478313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DAE5B20-E19E-4A47-9059-8146F0741BDA}"/>
              </a:ext>
            </a:extLst>
          </p:cNvPr>
          <p:cNvCxnSpPr>
            <a:cxnSpLocks/>
          </p:cNvCxnSpPr>
          <p:nvPr/>
        </p:nvCxnSpPr>
        <p:spPr>
          <a:xfrm>
            <a:off x="4122738" y="478313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165C70CF-91C2-4DBF-A9D1-8F566A8007B3}"/>
              </a:ext>
            </a:extLst>
          </p:cNvPr>
          <p:cNvCxnSpPr>
            <a:cxnSpLocks/>
          </p:cNvCxnSpPr>
          <p:nvPr/>
        </p:nvCxnSpPr>
        <p:spPr>
          <a:xfrm flipH="1">
            <a:off x="5105400" y="4786313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6EB80FA8-19B9-44FD-B9B3-7010F3B3F70A}"/>
              </a:ext>
            </a:extLst>
          </p:cNvPr>
          <p:cNvCxnSpPr>
            <a:cxnSpLocks/>
          </p:cNvCxnSpPr>
          <p:nvPr/>
        </p:nvCxnSpPr>
        <p:spPr>
          <a:xfrm>
            <a:off x="5418138" y="4786313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61647333-3718-4FA8-BEAD-C1F0BCF400DF}"/>
              </a:ext>
            </a:extLst>
          </p:cNvPr>
          <p:cNvCxnSpPr>
            <a:cxnSpLocks/>
          </p:cNvCxnSpPr>
          <p:nvPr/>
        </p:nvCxnSpPr>
        <p:spPr>
          <a:xfrm flipH="1">
            <a:off x="6477000" y="47894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63AC14CA-D44D-4AD7-A6E2-EF14A69DDA0C}"/>
              </a:ext>
            </a:extLst>
          </p:cNvPr>
          <p:cNvCxnSpPr>
            <a:cxnSpLocks/>
          </p:cNvCxnSpPr>
          <p:nvPr/>
        </p:nvCxnSpPr>
        <p:spPr>
          <a:xfrm>
            <a:off x="6789738" y="4789488"/>
            <a:ext cx="1524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D86866F3-5E79-4976-A243-48C5104582D1}"/>
              </a:ext>
            </a:extLst>
          </p:cNvPr>
          <p:cNvCxnSpPr>
            <a:cxnSpLocks/>
          </p:cNvCxnSpPr>
          <p:nvPr/>
        </p:nvCxnSpPr>
        <p:spPr>
          <a:xfrm flipH="1">
            <a:off x="2827338" y="4035425"/>
            <a:ext cx="415925" cy="44926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23148F7-6752-47C3-907A-B102E8C4991E}"/>
              </a:ext>
            </a:extLst>
          </p:cNvPr>
          <p:cNvCxnSpPr>
            <a:cxnSpLocks/>
          </p:cNvCxnSpPr>
          <p:nvPr/>
        </p:nvCxnSpPr>
        <p:spPr>
          <a:xfrm>
            <a:off x="3449638" y="4035425"/>
            <a:ext cx="436562" cy="44926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179F4854-5836-42CC-80BB-CB92FD68D901}"/>
              </a:ext>
            </a:extLst>
          </p:cNvPr>
          <p:cNvCxnSpPr>
            <a:cxnSpLocks/>
          </p:cNvCxnSpPr>
          <p:nvPr/>
        </p:nvCxnSpPr>
        <p:spPr>
          <a:xfrm flipH="1">
            <a:off x="5494338" y="4035425"/>
            <a:ext cx="415925" cy="44926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38EBCB63-245F-4A8F-AC16-8B22E7092135}"/>
              </a:ext>
            </a:extLst>
          </p:cNvPr>
          <p:cNvCxnSpPr>
            <a:cxnSpLocks/>
          </p:cNvCxnSpPr>
          <p:nvPr/>
        </p:nvCxnSpPr>
        <p:spPr>
          <a:xfrm>
            <a:off x="6116638" y="4035425"/>
            <a:ext cx="436562" cy="44926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AECAF7C6-A88F-4B72-BD2F-B7DF816D9F11}"/>
              </a:ext>
            </a:extLst>
          </p:cNvPr>
          <p:cNvCxnSpPr>
            <a:cxnSpLocks/>
          </p:cNvCxnSpPr>
          <p:nvPr/>
        </p:nvCxnSpPr>
        <p:spPr>
          <a:xfrm flipH="1">
            <a:off x="3449638" y="3254375"/>
            <a:ext cx="1143000" cy="54451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E1113408-B0B0-459F-AFAE-649ACAD45AE3}"/>
              </a:ext>
            </a:extLst>
          </p:cNvPr>
          <p:cNvCxnSpPr>
            <a:cxnSpLocks/>
          </p:cNvCxnSpPr>
          <p:nvPr/>
        </p:nvCxnSpPr>
        <p:spPr>
          <a:xfrm>
            <a:off x="4846638" y="3255963"/>
            <a:ext cx="1063625" cy="544512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 Box 4">
            <a:extLst>
              <a:ext uri="{FF2B5EF4-FFF2-40B4-BE49-F238E27FC236}">
                <a16:creationId xmlns:a16="http://schemas.microsoft.com/office/drawing/2014/main" id="{358A3D85-5BBE-48B2-9487-2FFBB1AFF1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874838"/>
            <a:ext cx="78676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 eaLnBrk="1" hangingPunct="1">
              <a:spcBef>
                <a:spcPct val="0"/>
              </a:spcBef>
              <a:buClr>
                <a:srgbClr val="CC0000"/>
              </a:buClr>
              <a:buFontTx/>
              <a:buAutoNum type="arabicPeriod" startAt="5"/>
              <a:defRPr/>
            </a:pPr>
            <a:r>
              <a:rPr lang="en-US" altLang="en-US" sz="2400" dirty="0">
                <a:latin typeface="Arial" panose="020B0604020202020204" pitchFamily="34" charset="0"/>
              </a:rPr>
              <a:t>Start pushing a node to its children.  Note that leaves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Arial" panose="020B0604020202020204" pitchFamily="34" charset="0"/>
              </a:rPr>
              <a:t>     are remembering the first non-p value they see.</a:t>
            </a:r>
          </a:p>
        </p:txBody>
      </p:sp>
      <p:sp>
        <p:nvSpPr>
          <p:cNvPr id="18469" name="Text Box 4">
            <a:extLst>
              <a:ext uri="{FF2B5EF4-FFF2-40B4-BE49-F238E27FC236}">
                <a16:creationId xmlns:a16="http://schemas.microsoft.com/office/drawing/2014/main" id="{4557858F-BE7D-4A96-BDC8-128FED3408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6237288"/>
            <a:ext cx="74707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Remember:  s  g  g  g  g  s  s  s  s   s  s  g  s  s   s  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3">
            <a:extLst>
              <a:ext uri="{FF2B5EF4-FFF2-40B4-BE49-F238E27FC236}">
                <a16:creationId xmlns:a16="http://schemas.microsoft.com/office/drawing/2014/main" id="{237D524E-460A-414F-BD5B-787EBF04E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42801CF-AADC-4DD7-B13A-25ADDC499BEF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20483" name="Text Box 2">
            <a:extLst>
              <a:ext uri="{FF2B5EF4-FFF2-40B4-BE49-F238E27FC236}">
                <a16:creationId xmlns:a16="http://schemas.microsoft.com/office/drawing/2014/main" id="{087EBA03-F519-41DF-827C-5CF4204C53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5354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Adding N k-bit Numbers</a:t>
            </a:r>
          </a:p>
        </p:txBody>
      </p:sp>
      <p:sp>
        <p:nvSpPr>
          <p:cNvPr id="20484" name="Line 3">
            <a:extLst>
              <a:ext uri="{FF2B5EF4-FFF2-40B4-BE49-F238E27FC236}">
                <a16:creationId xmlns:a16="http://schemas.microsoft.com/office/drawing/2014/main" id="{394E5CE9-88A0-461F-BF06-8A27C13184D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5" name="Text Box 4">
            <a:extLst>
              <a:ext uri="{FF2B5EF4-FFF2-40B4-BE49-F238E27FC236}">
                <a16:creationId xmlns:a16="http://schemas.microsoft.com/office/drawing/2014/main" id="{341612F9-6A2F-44E5-A71B-952D68094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8299450" cy="526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Arial" panose="020B0604020202020204" pitchFamily="34" charset="0"/>
              </a:rPr>
              <a:t> Can build a tree of adders (DaDianNao); logN additions;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each addition is O(logk); therefore O(logN * logk)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Arial" panose="020B0604020202020204" pitchFamily="34" charset="0"/>
              </a:rPr>
              <a:t> Instead, we’ll do it in O(logN + logk) – called a Wallace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Tree – used in the SNN vs. ANN study (MICRO’15)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Arial" panose="020B0604020202020204" pitchFamily="34" charset="0"/>
              </a:rPr>
              <a:t> Based on the insight that adding 3 bits gives us 2 bits, i.e.,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we can add 3 numbers to produce two numbers.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A:         1  0  1  1  0  0  0  1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A’:        0  1  1  0  1  1  0  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A’’:       1  0  1  0  0  1  0  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D:        0  1  1  1  1  0  0  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C:    1  0  1  0  0  1  0  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0F583E7-3550-498B-8F29-0BD806BC6B0D}"/>
              </a:ext>
            </a:extLst>
          </p:cNvPr>
          <p:cNvSpPr/>
          <p:nvPr/>
        </p:nvSpPr>
        <p:spPr>
          <a:xfrm rot="18801722">
            <a:off x="1028700" y="6262688"/>
            <a:ext cx="862013" cy="268287"/>
          </a:xfrm>
          <a:prstGeom prst="rect">
            <a:avLst/>
          </a:prstGeom>
          <a:solidFill>
            <a:schemeClr val="bg1">
              <a:lumMod val="75000"/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78BA73D-8FC3-4153-BE7D-1B2103DFB435}"/>
              </a:ext>
            </a:extLst>
          </p:cNvPr>
          <p:cNvSpPr/>
          <p:nvPr/>
        </p:nvSpPr>
        <p:spPr>
          <a:xfrm rot="18801722">
            <a:off x="1421606" y="6263482"/>
            <a:ext cx="862013" cy="266700"/>
          </a:xfrm>
          <a:prstGeom prst="rect">
            <a:avLst/>
          </a:prstGeom>
          <a:solidFill>
            <a:schemeClr val="bg1">
              <a:lumMod val="75000"/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CC31542-5A83-4F3A-A962-3686D868CD38}"/>
              </a:ext>
            </a:extLst>
          </p:cNvPr>
          <p:cNvSpPr/>
          <p:nvPr/>
        </p:nvSpPr>
        <p:spPr>
          <a:xfrm rot="18801722">
            <a:off x="1703387" y="6261101"/>
            <a:ext cx="860425" cy="266700"/>
          </a:xfrm>
          <a:prstGeom prst="rect">
            <a:avLst/>
          </a:prstGeom>
          <a:solidFill>
            <a:schemeClr val="bg1">
              <a:lumMod val="75000"/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FEAC0C6-794E-4A3A-AAEF-246A4A7871DE}"/>
              </a:ext>
            </a:extLst>
          </p:cNvPr>
          <p:cNvSpPr/>
          <p:nvPr/>
        </p:nvSpPr>
        <p:spPr>
          <a:xfrm rot="18801722">
            <a:off x="2096294" y="6260307"/>
            <a:ext cx="860425" cy="268287"/>
          </a:xfrm>
          <a:prstGeom prst="rect">
            <a:avLst/>
          </a:prstGeom>
          <a:solidFill>
            <a:schemeClr val="bg1">
              <a:lumMod val="75000"/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06C1681-B21B-46FA-B0DC-D8A3670B4A08}"/>
              </a:ext>
            </a:extLst>
          </p:cNvPr>
          <p:cNvSpPr/>
          <p:nvPr/>
        </p:nvSpPr>
        <p:spPr>
          <a:xfrm rot="18801722">
            <a:off x="2377281" y="6277769"/>
            <a:ext cx="860425" cy="268288"/>
          </a:xfrm>
          <a:prstGeom prst="rect">
            <a:avLst/>
          </a:prstGeom>
          <a:solidFill>
            <a:schemeClr val="bg1">
              <a:lumMod val="75000"/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35AC86D-5F2B-4D2E-AC61-5F012C17CFCF}"/>
              </a:ext>
            </a:extLst>
          </p:cNvPr>
          <p:cNvSpPr/>
          <p:nvPr/>
        </p:nvSpPr>
        <p:spPr>
          <a:xfrm rot="18801722">
            <a:off x="2770187" y="6278563"/>
            <a:ext cx="860425" cy="266700"/>
          </a:xfrm>
          <a:prstGeom prst="rect">
            <a:avLst/>
          </a:prstGeom>
          <a:solidFill>
            <a:schemeClr val="bg1">
              <a:lumMod val="75000"/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F0F8BBD-2815-4FC9-AF70-E73CCF72F764}"/>
              </a:ext>
            </a:extLst>
          </p:cNvPr>
          <p:cNvSpPr/>
          <p:nvPr/>
        </p:nvSpPr>
        <p:spPr>
          <a:xfrm rot="18801722">
            <a:off x="3032919" y="6273007"/>
            <a:ext cx="860425" cy="268287"/>
          </a:xfrm>
          <a:prstGeom prst="rect">
            <a:avLst/>
          </a:prstGeom>
          <a:solidFill>
            <a:schemeClr val="bg1">
              <a:lumMod val="75000"/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4D84972-AFD9-4653-A3F4-C997A9344B48}"/>
              </a:ext>
            </a:extLst>
          </p:cNvPr>
          <p:cNvSpPr/>
          <p:nvPr/>
        </p:nvSpPr>
        <p:spPr>
          <a:xfrm rot="18801722">
            <a:off x="3426619" y="6273007"/>
            <a:ext cx="860425" cy="268287"/>
          </a:xfrm>
          <a:prstGeom prst="rect">
            <a:avLst/>
          </a:prstGeom>
          <a:solidFill>
            <a:schemeClr val="bg1">
              <a:lumMod val="75000"/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87C176A-8794-4D8E-B246-096ADB16634F}"/>
              </a:ext>
            </a:extLst>
          </p:cNvPr>
          <p:cNvCxnSpPr>
            <a:cxnSpLocks/>
          </p:cNvCxnSpPr>
          <p:nvPr/>
        </p:nvCxnSpPr>
        <p:spPr>
          <a:xfrm flipV="1">
            <a:off x="381000" y="5989638"/>
            <a:ext cx="4038600" cy="12700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60802</TotalTime>
  <Words>2104</Words>
  <Application>Microsoft Office PowerPoint</Application>
  <PresentationFormat>On-screen Show (4:3)</PresentationFormat>
  <Paragraphs>399</Paragraphs>
  <Slides>34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Times New Roman</vt:lpstr>
      <vt:lpstr>Symbol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Rajeev Balasubramonian</dc:creator>
  <cp:lastModifiedBy>Rajeev Balasubramonian</cp:lastModifiedBy>
  <cp:revision>322</cp:revision>
  <dcterms:created xsi:type="dcterms:W3CDTF">2002-09-20T18:19:18Z</dcterms:created>
  <dcterms:modified xsi:type="dcterms:W3CDTF">2019-11-25T17:54:12Z</dcterms:modified>
</cp:coreProperties>
</file>