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657" r:id="rId2"/>
    <p:sldId id="701" r:id="rId3"/>
    <p:sldId id="702" r:id="rId4"/>
    <p:sldId id="703" r:id="rId5"/>
    <p:sldId id="704" r:id="rId6"/>
    <p:sldId id="682" r:id="rId7"/>
    <p:sldId id="683" r:id="rId8"/>
    <p:sldId id="684" r:id="rId9"/>
    <p:sldId id="685" r:id="rId10"/>
    <p:sldId id="686" r:id="rId11"/>
    <p:sldId id="687" r:id="rId12"/>
    <p:sldId id="688" r:id="rId13"/>
    <p:sldId id="689" r:id="rId14"/>
    <p:sldId id="690" r:id="rId15"/>
    <p:sldId id="691" r:id="rId16"/>
    <p:sldId id="692" r:id="rId17"/>
    <p:sldId id="695" r:id="rId18"/>
    <p:sldId id="700" r:id="rId19"/>
    <p:sldId id="699" r:id="rId20"/>
    <p:sldId id="696" r:id="rId21"/>
    <p:sldId id="697" r:id="rId22"/>
    <p:sldId id="698" r:id="rId23"/>
    <p:sldId id="694" r:id="rId24"/>
    <p:sldId id="678" r:id="rId25"/>
    <p:sldId id="668" r:id="rId26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508" autoAdjust="0"/>
  </p:normalViewPr>
  <p:slideViewPr>
    <p:cSldViewPr>
      <p:cViewPr varScale="1">
        <p:scale>
          <a:sx n="58" d="100"/>
          <a:sy n="58" d="100"/>
        </p:scale>
        <p:origin x="1518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BB01A0CC-A992-487B-8996-CDAC5E0481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A2A386F5-1061-48C2-BCD2-6528CB1DBBA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AF2F0840-6E72-4553-B78A-C82FAA345C1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ED323AE5-0421-4529-BFC9-3219A0E4B1E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6EECB3-6E5D-4A23-A25C-B8E515D38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EDAE558B-2564-4B2F-B611-B70DF572BE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D54DCE40-C0F8-4C4F-9036-D2841993F92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7215C33-D015-4508-A092-DE63C7BF378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514E6810-8115-4A1B-8D60-A6B2D28F78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42975FE3-4CE7-44EA-B5B2-376290DB3C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007FC11C-BF87-4BC7-A0B2-840358B90C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B6CE222-92D9-4351-BEA6-9ECD7528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9FD3802-50D6-481B-B3DF-8B7C8D27E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C52D1A-D89E-465F-BA1D-2F8F5F2254F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530F476-0DFA-454A-B0E1-9C257C6231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150E4E0-821D-40AE-9AD2-229FD190E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787DD95F-59EB-4186-A258-2FA950EB2F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13480F-29CD-432A-9CF5-E3BF17C6A39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82A4583-C122-48A5-B2C7-2F16E5EBA3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A347783-C15F-4876-8CC7-A4028531671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7B2AFCA-9D20-434B-8AF1-A99AD965E2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9644BC-48D0-45DA-97CA-6AAB27E99AA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B2B01C2-6B4D-43C0-9533-FAA1D6B0CD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3F77CFC-A48D-4998-99A0-79EF0BD276A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0A287E07-6831-418A-B0E3-D81CD461B5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E11433-B22D-4D73-8C39-7C1589F7B79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B6E21139-EABD-4A3A-B6D4-813ADDBB20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6917EC3-38FB-47AC-A4B0-AAE2E9FDF06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5ADB9CA7-7656-41AE-B1A6-4431490B0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8C7B75-5CEB-4699-8303-4E8CCCD4580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96C3CD1-AC7C-465E-804C-5F09FEEF4A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9A7A72C1-99F4-432A-8A61-02E76324332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A8A0A456-87B3-4464-848A-ECE58A0A8B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B8E136-F44F-4477-86EC-00EA318479C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00210B3-5F98-4539-B031-7BCA6B34E4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5358649-FD13-4600-A5E8-E280510D0BD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C6E330A0-14CB-42DB-B158-3054AA247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A1C805-EA15-48F0-9069-7CA62CD389A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63F08D9-29F2-4145-BB37-265046B398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7FC77C1F-EA60-4AFF-8A78-AD06FF90763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3E558BEA-50A3-4628-9555-F3B5A232D1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D8DBED-0E0F-4E6D-89AE-830DFEEA2A1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D8591D6-1C85-486D-99D5-0EBD8CCB25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3554EA9-0B3B-4D72-973D-36C4663FDCD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2C2719FD-4EB8-46D3-BDED-876018F03E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86E082-9897-4879-9375-D1A5BEA9795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DD2EB11-29A1-4E14-847E-4C84ECA0D2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6C9BEA66-8002-4FE2-886F-EA50C1F0BBD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6D7E9BF-E07B-4175-B8A4-8BF22E500E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C0925E-CB59-483F-900C-B8ACAA91E3B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BC54AF3-BD75-4009-AF75-26E2850772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C20526C-BE18-469A-ACDB-BD41169C6FB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4DF693F6-ADBB-4748-A545-E7EA0F049C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0C5968-C951-4F00-8512-5C69633BBE1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9F9E4654-B336-41FF-9FFB-C5DAFF1BD6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8F30AB6-EEA4-43A5-8D6D-BA5986CBC47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93E84DE-CA39-4B65-8C2B-20C1C27504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418DC7-667D-4467-BCDD-FFD97BB5F04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203FD5A-C51A-492E-853A-61EC69F884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FDA46D2-EB58-4AD8-AFE0-13D74DC9F03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929D211-3597-481B-AF9B-AE1067653A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7775D8-3670-4120-80B9-453FB54D165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B65D330-C699-49D1-81AF-41DC22AA318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62D40C08-4DF5-4CC5-B798-F61797BE4D0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C30A96DC-BE65-494A-ACA9-8A34A09E5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8ECC47-898E-41CD-B794-852880907F6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01E7C97-0C02-4034-A033-0C0C0D47B2B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83B7A6A9-1A85-4E1F-9E17-A68A1E0BF7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AD0BCBC9-9600-46C9-A743-466ED00404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D62ED4-F6AC-4035-ACA1-881AD848B9D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34CA36A2-D722-4961-8EDD-DA5B82CC50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673EB0C-083B-4E95-8DD7-56806809E46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A865FA2-D5E5-403B-ACEB-35B244E1F8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71D8B5-3885-4D8A-A722-E3041C5C665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D5F710C-2412-416F-8D43-E3A77D392D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D8AC9404-1EB2-4209-A163-329389D74A8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2F67781-10EB-4B54-B04F-BC63978A13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771E7F-F1E5-4D7C-95DC-7DFEE99743D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4F1AC7E-DE8B-4E35-A843-A2DADA471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F2F25F6-1974-4B28-A7AE-F9C04F1041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75FCBCEE-DCB0-4EBD-B87D-48B6F72733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8ED804-D83C-49BB-A87B-BABF8EFD294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12B98BC0-4DB4-4427-AB93-AD63BB6C67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5E6910DB-AE2E-4ADD-B152-119877490F8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1E5401B-DCA8-4028-AD48-B342888C05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2E684D-4CB9-493B-9F62-678CD5CA43E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09614C1-C3C7-4999-83BF-108C3EAA4C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9606A2E-428F-4971-AE4B-6072A4CF3F1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448CB0A6-663F-4611-9336-FD7CB599B7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003BB1-28CD-43AE-BED7-E67EB86CB05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C6997DC-BC8E-49DF-A9A8-0599753D67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BFCD96D-6AAB-44C6-8F74-79CF227EE80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39F125B0-B63E-46D6-A8C9-6D295799E8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CF6E0B-67B3-4438-8BEA-9A8B00A2029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9D12D82-1009-426D-B8E9-97F8001018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09BAD91-B6B8-45AF-87EC-94010D6308A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8220B43-D9F2-4BEC-AFC1-A53444C19A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97D71F-CAEF-4B0E-B9F4-7AD332D880B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16FD926-C68C-4765-98FC-86F7D271211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CC5D913-F772-4EC0-8E78-CB48FCBAB65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7F7E63A0-F4FE-47A7-A018-EC12A351D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F26B72-F20F-47AE-9C2A-EA1A742A4D2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DD514AE-A242-4519-976C-8BB88AE5BE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F334481-E28F-4C4C-8BCC-8D31484AC3E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D129C5C9-BD00-4E91-8818-AD6203F9C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87BC8C-E316-4F8B-85A9-A33676A3D7B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B98BC5B-3520-40E1-9F65-6DC94D9AA6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6CB38537-8186-4993-80D3-BE68485BCE1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CB2A06F-E2DA-4664-AA70-42FAA8C72E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301795-9709-4316-B6AD-04888904A6A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10872A8-6E06-465E-9EB4-C6EB72DDE66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A8E4BC0-5A5A-4901-925E-77E88C581CD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4348C7-EFB5-4A6F-85E0-0CF27579F4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200A74-9BA1-437D-84B4-B47F5DBA28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2556AE-688C-4C3C-A861-5EA819DDAA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34FCC-1A56-4E48-ADD5-6812E42266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75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EBBC75-42DA-4118-9BE7-3F52AC9C0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9704E0-C512-433A-A9B1-5651BD2BC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2D2EF6-3DB4-4C53-A4DD-FE29E90821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E98C-D96A-482E-B8A8-0F042E93EF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60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A34682-52D2-4143-9F2D-356DC02C94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213066-C215-40FF-832F-712D10B967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FF4D1F-53E9-4B4B-8077-DF0D6D1F80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0601A-D5E1-4F13-954D-E692E8F540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17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AEB5A8-2718-4C07-8A4E-A3E127DB45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C7BFB3-DEBC-4F1D-86DD-F55C4ED0F6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5ACBE7-22B7-47B1-9E21-57D6AB35B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EAD99-2169-4FBD-BBC0-C331A1AA0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77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E2DD77-91A5-41AE-9EF8-9C5AD90671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6534EB-801B-486C-8447-E54E40B1D2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FC2676-3326-4893-965D-DE3B5D4DB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19E28-3C09-4540-885B-593C68F6E3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64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D7BD28-0285-4B35-B877-98B5CC94B0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81F794-CBA5-4504-B639-8F2A63BB64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8EC8E6-1E26-4B63-B680-197DFB92F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C4105-2FB0-42DF-B1A5-D14E7C4E9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14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FCD441-75A1-4998-A577-A68CC84D9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AC104BF-A22D-4EAF-B8B5-196347C4C5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CA41464-A1FF-48A6-A15D-CFA147BAC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70127-292C-45B7-9A6C-15B64935F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70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EAD645-F8B9-47F3-9D55-7095C28841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307464-6AB4-4C8B-A850-20644085F7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04B7A7-A529-49D4-840D-88A79C3F13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0B419-08B5-420B-8CEC-0567A91FE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08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E3E12E-AF91-4756-B28B-05421404CD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26FB0B-72FF-433F-9050-891797E6A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31A5FF-DA21-4E98-8EEE-6EC813F5CC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6EB8-04CD-45DD-B46E-FD934A596F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13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65DAF5-C3F3-4308-BCD2-EAD8B89F2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945D9E-E7F7-46D7-89D3-BF3E1876BF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7396E-5069-4151-B2A6-22099DCBD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21A09-E1C0-4393-9E15-23D35BC9EC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13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D2C8D8-D4C2-4C62-9C77-B1ADB1956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70A144-C07B-4767-93A5-4E72629697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79A96C-7472-4D0E-8D8F-D731D77D9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D60D8-558B-4299-8966-8BA59DFE9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81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1A54E7-DD82-416C-AB5B-DB93601C3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1BBBE92-75A6-47C2-8452-C03253DF8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98399C-00A2-49CC-BE60-032191A6C0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64DD969-010D-4FCA-AD81-6383C841E4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BCF22E-4007-40D8-812E-E40A4E3617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3DB8CEE-8E8D-4E9E-8B76-94BB6FB850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6A881119-0EF7-4323-81AC-3B068264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1D720C-E7B6-4E6E-A7EB-A178C5D4CAC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AFE0A182-5BDB-433A-B077-68A57224D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46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Lecture: Molecular Dynamics</a:t>
            </a:r>
            <a:endParaRPr lang="en-US" altLang="en-US" sz="24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D7FE02FC-EED6-4E67-BD23-3B8D76C7C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E05F4A42-BB3C-4BB6-B68E-F027487AE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78533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Topics: sequence alignment wrap-up, Anton for moldyn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8897AC3F-5EC6-4E14-A76A-5551862B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99750E-B5D5-41EE-8EB4-DC9DC16D500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C2E8F84F-6D82-4C94-A3FE-E1282AC47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079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Biochem Background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4E0F3430-8AE9-4907-B173-B227A02C99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C4F9DF94-A089-43A6-97EE-549BCD2BC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945438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Modeling a small (repeating) volume of protein, solvent,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and other chemicals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Two significant steps: force calculation and integration;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integration applies Newton’s laws and is also non-trivial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Forces are of two types: bonded and non-bonded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Bonded: force between an atom and other atoms that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share a covalent bond – an atom is typically bonded to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&lt;4 atoms, so calculating these forces takes linear time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Non-bonded forces: van der Waals and electrostatic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FC9BD78C-06B7-4756-8E1E-817CA9C2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984424-CFF3-487B-BD35-3B1894DE04C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8DD13DA5-6F61-49AF-882B-2E8F28126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079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Biochem Background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346046A2-2CF3-4B53-BC00-2E2BC42957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03B97701-745F-4A86-9942-8C0BB21A0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854233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Non-bonded forces are the bottleneck because there 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a quadratic number of interactions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van der Waals: weak forces among atoms because of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varying electron positions within the atom; these are weak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enough that we can ignore them beyond a cutoff radius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Electrostatic forces cannot be ignored, but we can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approximate some of the long-range interactions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Within a small radius, the pairwise interactions (vdw and es)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are calculated; at long-range, they use FFT-based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techniques to compute the es forces (charges are mapped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to a mesh)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2D5575D9-C6A0-41DE-AE6E-75ECDAD8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EA4964-6334-48F6-8E4A-6EF75339997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E08E405D-5692-4808-AA76-B1FEE0BD5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736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Parallelization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F6AA1BAA-5E0E-4394-B92B-B6C60A90D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7843C294-2FD1-4037-862E-7019C5AEC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1447800"/>
            <a:ext cx="841692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The space is partitioned into smaller boxes;  each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computational “node” is responsible for its home box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They use a “neutral territory (NT)” method where a node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computes close-range interactions for its home box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parts of two neighboring boxes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The particles in a node are split into “tower” (home box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one neighbor box) and “plate” (home box and the other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neighbor box) groups; every element of tower is interacted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with every element of plate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This is the key step that requires the most time and hw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BABA301A-92A1-4D4D-8502-2486A998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FFA30F-7B99-4C1F-831A-FC9FB0F0EFA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C9F3F555-05B5-444C-99A1-30FA935FB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348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Amdahl’s Law Analysis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B10F43D3-58EB-4F0A-84AC-67AD76394B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E748D9E2-6791-45DB-A064-CF1D2C492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04925"/>
            <a:ext cx="5202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Must target everything to get 1000x</a:t>
            </a:r>
          </a:p>
        </p:txBody>
      </p:sp>
      <p:pic>
        <p:nvPicPr>
          <p:cNvPr id="28678" name="Picture 2">
            <a:extLst>
              <a:ext uri="{FF2B5EF4-FFF2-40B4-BE49-F238E27FC236}">
                <a16:creationId xmlns:a16="http://schemas.microsoft.com/office/drawing/2014/main" id="{7C91120E-005D-44FA-B7EF-DA4E0FDFA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57375"/>
            <a:ext cx="5995988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2E263579-E4C6-4CF5-B346-7E509F104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F6DBE0-AA78-4966-B0E5-D12116F2FDF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26C3D8E6-3D40-4098-955C-936FC7BCE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598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Contributions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ADD9B364-B529-4F52-8C98-DA70B12C1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CF2F3C92-94E4-47D7-87B5-B6F1B06AA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1562100"/>
            <a:ext cx="85915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Specialized pipeline for non-bonded nearby interactions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Programmable processor with custom ISA for all other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operations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Accumulation at the memory system; little on-chip storage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Network support for m-cast and compressed sparse packets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Synchronization and push-based communication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42082185-3861-4853-8349-C9EF5BD45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4F99F2-6F83-485B-8285-2368DB344F4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710C869F-34BD-407D-BD72-10C574947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37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Architecture</a:t>
            </a: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43EC1AB6-4EBA-42F8-BDD4-02CA1049E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C9BF805C-EA56-4668-B9F4-36FE77877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304925"/>
            <a:ext cx="7675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Arial" panose="020B0604020202020204" pitchFamily="34" charset="0"/>
              </a:rPr>
              <a:t> 512-node torus; a node has a chip, attached DRAM, and 6 ports;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4 nodes per board; 32 boards per rack; 4 racks</a:t>
            </a:r>
          </a:p>
        </p:txBody>
      </p:sp>
      <p:pic>
        <p:nvPicPr>
          <p:cNvPr id="32774" name="Picture 1">
            <a:extLst>
              <a:ext uri="{FF2B5EF4-FFF2-40B4-BE49-F238E27FC236}">
                <a16:creationId xmlns:a16="http://schemas.microsoft.com/office/drawing/2014/main" id="{4E5CC10D-191E-453A-840C-F37289B46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73288"/>
            <a:ext cx="45720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18CB8D91-D994-487B-A902-EB26190A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E3709C-E56F-4318-BAB6-A09FFF87C69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836118B2-D2B7-4E22-AFC8-6199FD2EB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1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Anton Chip</a:t>
            </a: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DC498085-02CA-45B5-BE58-894EF6EC3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21" name="Picture 1">
            <a:extLst>
              <a:ext uri="{FF2B5EF4-FFF2-40B4-BE49-F238E27FC236}">
                <a16:creationId xmlns:a16="http://schemas.microsoft.com/office/drawing/2014/main" id="{221E2B0D-6560-4331-A861-09E7ED7F6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30325"/>
            <a:ext cx="525780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>
            <a:extLst>
              <a:ext uri="{FF2B5EF4-FFF2-40B4-BE49-F238E27FC236}">
                <a16:creationId xmlns:a16="http://schemas.microsoft.com/office/drawing/2014/main" id="{7751B8C7-B929-41D6-A1C1-65EFF0AA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982E7F-CF49-40E6-9F90-B80B8D3A37D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D27DB549-B47E-4F7A-8A79-30ADE2B26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7677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HTIS – Hi-Thruput Interaction Subsystem</a:t>
            </a:r>
          </a:p>
        </p:txBody>
      </p:sp>
      <p:sp>
        <p:nvSpPr>
          <p:cNvPr id="36868" name="Line 3">
            <a:extLst>
              <a:ext uri="{FF2B5EF4-FFF2-40B4-BE49-F238E27FC236}">
                <a16:creationId xmlns:a16="http://schemas.microsoft.com/office/drawing/2014/main" id="{FA4D76CF-5F06-4D12-801A-BC5EBA3BEC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69" name="Picture 1">
            <a:extLst>
              <a:ext uri="{FF2B5EF4-FFF2-40B4-BE49-F238E27FC236}">
                <a16:creationId xmlns:a16="http://schemas.microsoft.com/office/drawing/2014/main" id="{3AEB9131-6531-411C-A716-9E11F1A18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31900"/>
            <a:ext cx="663892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15576233-C214-4189-96F6-657F885A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2F40E-2F07-4769-967A-76946C1BA7D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FBCFEF5A-5E06-4A9D-AC22-E28102580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7677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HTIS – Hi-Thruput Interaction Subsystem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AD6F2395-9A9D-4892-9212-00A868D9F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17" name="Picture 2">
            <a:extLst>
              <a:ext uri="{FF2B5EF4-FFF2-40B4-BE49-F238E27FC236}">
                <a16:creationId xmlns:a16="http://schemas.microsoft.com/office/drawing/2014/main" id="{5658A247-6601-4B65-A33F-BCC79F8BA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7788"/>
            <a:ext cx="670877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412E9D22-713F-4469-BE52-C04DCD55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187918-80F2-4A49-BEAD-12B9A58A4B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00663CB7-7D5B-48B1-A3BD-3275DC4BE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7677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HTIS – Hi-Thruput Interaction Subsystem</a:t>
            </a:r>
          </a:p>
        </p:txBody>
      </p:sp>
      <p:sp>
        <p:nvSpPr>
          <p:cNvPr id="40964" name="Line 3">
            <a:extLst>
              <a:ext uri="{FF2B5EF4-FFF2-40B4-BE49-F238E27FC236}">
                <a16:creationId xmlns:a16="http://schemas.microsoft.com/office/drawing/2014/main" id="{9920077E-E55F-4414-B37A-3893EE2ACE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265B1DA9-C1C3-4D70-A4AC-03CBF098D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71378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Arial" panose="020B0604020202020204" pitchFamily="34" charset="0"/>
              </a:rPr>
              <a:t> Particles are received through push-communication from neighbors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Arial" panose="020B0604020202020204" pitchFamily="34" charset="0"/>
              </a:rPr>
              <a:t> ICB buffers these and controls the systolic array computations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Arial" panose="020B0604020202020204" pitchFamily="34" charset="0"/>
              </a:rPr>
              <a:t> 32 PPIMs store parts of the tower particles; the plates are replicated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four times and are streamed to each of the rows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Arial" panose="020B0604020202020204" pitchFamily="34" charset="0"/>
              </a:rPr>
              <a:t> At each step, 8 matches are performed to identify the pairs that must be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processed; these are then sent thru the rest of the pipeline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Arial" panose="020B0604020202020204" pitchFamily="34" charset="0"/>
              </a:rPr>
              <a:t> 26-stage PPIM pipeline at 800 MHz; rest of the chip operates at 400 MHz;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the pipeline is fixed-function and uses variable precision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Arial" panose="020B0604020202020204" pitchFamily="34" charset="0"/>
              </a:rPr>
              <a:t> Each PPIM stores the forces collected for the tower; the plates carry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their forces as they move to the right; the forces from the four rows 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merged at the end and sent to the appropriate buffers; at the end,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tower forces are streamed out as well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Arial" panose="020B0604020202020204" pitchFamily="34" charset="0"/>
              </a:rPr>
              <a:t> DRAM is only used when spilling very large simulations; on-chip cache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is enough to handle most working sets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873D0767-0C92-415F-8F17-37EAF284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0B15F6-7ABE-4314-BA92-E16DD360BE8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1C2F2F89-8665-4142-8D48-968763B41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624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Precision Medicine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A44E9969-4862-4046-A7F7-187D99F8B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9" name="Picture 3">
            <a:extLst>
              <a:ext uri="{FF2B5EF4-FFF2-40B4-BE49-F238E27FC236}">
                <a16:creationId xmlns:a16="http://schemas.microsoft.com/office/drawing/2014/main" id="{47D3A494-C7E6-4CC2-81DE-FD5BA5010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447800"/>
            <a:ext cx="90963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FFBCB515-98BC-4BCE-877A-E6F922D4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7A964A-EC8F-484C-BCDF-656E981937A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7CF9CB20-C4D7-4149-8FAD-E13DEB4D6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38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Flexible Subsystem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3E3A288A-A096-4EF0-9EDE-BEDBCEF57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013" name="Picture 1">
            <a:extLst>
              <a:ext uri="{FF2B5EF4-FFF2-40B4-BE49-F238E27FC236}">
                <a16:creationId xmlns:a16="http://schemas.microsoft.com/office/drawing/2014/main" id="{02564FF0-C351-4331-A66B-A7D6E5724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24138"/>
            <a:ext cx="414972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4">
            <a:extLst>
              <a:ext uri="{FF2B5EF4-FFF2-40B4-BE49-F238E27FC236}">
                <a16:creationId xmlns:a16="http://schemas.microsoft.com/office/drawing/2014/main" id="{AC4B9335-EF5C-40F9-A744-D924B3B33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77914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Arial" panose="020B0604020202020204" pitchFamily="34" charset="0"/>
              </a:rPr>
              <a:t> Responsible for several complex operations; the GP cores handle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control flow; the remote access units have scratchpads and take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care of data movement; the geometry cores take care of SIMD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calculations; the racetrack is used for intra-node communication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>
            <a:extLst>
              <a:ext uri="{FF2B5EF4-FFF2-40B4-BE49-F238E27FC236}">
                <a16:creationId xmlns:a16="http://schemas.microsoft.com/office/drawing/2014/main" id="{7BE3D7FB-A887-4F5C-86A4-A1FD52EE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03947E-E10C-4EED-930C-60D65A96BFC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6821B6DF-B9B3-4E12-8683-55023BB7F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030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Speedups</a:t>
            </a:r>
          </a:p>
        </p:txBody>
      </p:sp>
      <p:sp>
        <p:nvSpPr>
          <p:cNvPr id="45060" name="Line 3">
            <a:extLst>
              <a:ext uri="{FF2B5EF4-FFF2-40B4-BE49-F238E27FC236}">
                <a16:creationId xmlns:a16="http://schemas.microsoft.com/office/drawing/2014/main" id="{F708A682-B41D-4EB0-B7ED-21680FE84C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061" name="Picture 1">
            <a:extLst>
              <a:ext uri="{FF2B5EF4-FFF2-40B4-BE49-F238E27FC236}">
                <a16:creationId xmlns:a16="http://schemas.microsoft.com/office/drawing/2014/main" id="{307157A4-AA5F-4541-853B-D23F6CCE0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447800"/>
            <a:ext cx="7529513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>
            <a:extLst>
              <a:ext uri="{FF2B5EF4-FFF2-40B4-BE49-F238E27FC236}">
                <a16:creationId xmlns:a16="http://schemas.microsoft.com/office/drawing/2014/main" id="{545D7F34-754D-4D4F-B405-5F923C8A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9D837D-765F-4345-8D13-9F0B93A5F98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D779EFAB-FCC4-4F5C-B732-04873C345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59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Anton 2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19257EC7-228B-4868-B4AD-B50A4C9CA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109" name="Picture 1">
            <a:extLst>
              <a:ext uri="{FF2B5EF4-FFF2-40B4-BE49-F238E27FC236}">
                <a16:creationId xmlns:a16="http://schemas.microsoft.com/office/drawing/2014/main" id="{9B95651D-D175-45DA-B408-1B6F1D312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304925"/>
            <a:ext cx="47117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4">
            <a:extLst>
              <a:ext uri="{FF2B5EF4-FFF2-40B4-BE49-F238E27FC236}">
                <a16:creationId xmlns:a16="http://schemas.microsoft.com/office/drawing/2014/main" id="{11004508-7E01-4B94-9D76-7EDE63F6B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08663"/>
            <a:ext cx="433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Power:             75 W               190 W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Size:             300 mm</a:t>
            </a:r>
            <a:r>
              <a:rPr lang="en-US" altLang="en-US" sz="1800" baseline="30000">
                <a:latin typeface="Arial" panose="020B0604020202020204" pitchFamily="34" charset="0"/>
              </a:rPr>
              <a:t>2</a:t>
            </a:r>
            <a:r>
              <a:rPr lang="en-US" altLang="en-US" sz="1800">
                <a:latin typeface="Arial" panose="020B0604020202020204" pitchFamily="34" charset="0"/>
              </a:rPr>
              <a:t>            408 mm</a:t>
            </a:r>
            <a:r>
              <a:rPr lang="en-US" altLang="en-US" sz="1800" baseline="30000">
                <a:latin typeface="Arial" panose="020B0604020202020204" pitchFamily="34" charset="0"/>
              </a:rPr>
              <a:t>2</a:t>
            </a:r>
            <a:r>
              <a:rPr lang="en-US" altLang="en-US" sz="1800">
                <a:latin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16DAAF4C-BA12-4236-8ECE-DA1FA157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298C41-ABC5-4029-9672-8B53C9D9D2D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pic>
        <p:nvPicPr>
          <p:cNvPr id="49155" name="Picture 1">
            <a:extLst>
              <a:ext uri="{FF2B5EF4-FFF2-40B4-BE49-F238E27FC236}">
                <a16:creationId xmlns:a16="http://schemas.microsoft.com/office/drawing/2014/main" id="{86DC1E0B-A8AF-4894-8B36-C7948902E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921750" cy="63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>
            <a:extLst>
              <a:ext uri="{FF2B5EF4-FFF2-40B4-BE49-F238E27FC236}">
                <a16:creationId xmlns:a16="http://schemas.microsoft.com/office/drawing/2014/main" id="{9C1F9FAD-21A2-41B4-AC95-014AD695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361E77-E612-4D39-8B9F-0D67E6D64E8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952516A1-B711-47E2-9A0C-6536C49DB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79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References</a:t>
            </a:r>
          </a:p>
        </p:txBody>
      </p:sp>
      <p:sp>
        <p:nvSpPr>
          <p:cNvPr id="51204" name="Line 3">
            <a:extLst>
              <a:ext uri="{FF2B5EF4-FFF2-40B4-BE49-F238E27FC236}">
                <a16:creationId xmlns:a16="http://schemas.microsoft.com/office/drawing/2014/main" id="{70E5E80D-B02E-420A-B389-DFBFDA994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03EC219C-D103-41D0-9417-91929A394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693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Arial" panose="020B0604020202020204" pitchFamily="34" charset="0"/>
              </a:rPr>
              <a:t> Anton papers and presentations at: ISCA’07, HotChips’08, SC’09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Arial" panose="020B0604020202020204" pitchFamily="34" charset="0"/>
              </a:rPr>
              <a:t> Anton 2 papers at: HotChips’14, SC’14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>
            <a:extLst>
              <a:ext uri="{FF2B5EF4-FFF2-40B4-BE49-F238E27FC236}">
                <a16:creationId xmlns:a16="http://schemas.microsoft.com/office/drawing/2014/main" id="{431F65FD-EAAD-4D04-B8CD-1C846B00E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4CD42A-1380-407A-AEAC-AF706B121B7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3251" name="Text Box 2">
            <a:extLst>
              <a:ext uri="{FF2B5EF4-FFF2-40B4-BE49-F238E27FC236}">
                <a16:creationId xmlns:a16="http://schemas.microsoft.com/office/drawing/2014/main" id="{37111940-9F36-4184-A346-AF3880354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950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Title</a:t>
            </a:r>
          </a:p>
        </p:txBody>
      </p:sp>
      <p:sp>
        <p:nvSpPr>
          <p:cNvPr id="53252" name="Line 3">
            <a:extLst>
              <a:ext uri="{FF2B5EF4-FFF2-40B4-BE49-F238E27FC236}">
                <a16:creationId xmlns:a16="http://schemas.microsoft.com/office/drawing/2014/main" id="{80AC0F77-43CC-4E64-B30D-28D19A12B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Text Box 4">
            <a:extLst>
              <a:ext uri="{FF2B5EF4-FFF2-40B4-BE49-F238E27FC236}">
                <a16:creationId xmlns:a16="http://schemas.microsoft.com/office/drawing/2014/main" id="{DD864CE5-82E6-46EC-8613-27523A92A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113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Bullet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9EF3BFDF-D084-4394-A6C0-4D5EC382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0CE8F7-C0D6-45C4-8415-86215E5738F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3915DD07-8F0B-4D57-AF8A-1ECC4B3D6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307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Burrows-Wheeler Transform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7DD9460D-BDA8-468C-A682-838827265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D9D78676-1931-40AF-A0A5-75F59B206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304925"/>
            <a:ext cx="805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 data transformation that is reversible and amenable to compression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BE521D-093C-459E-A598-7834719C269E}"/>
              </a:ext>
            </a:extLst>
          </p:cNvPr>
          <p:cNvGraphicFramePr>
            <a:graphicFrameLocks noGrp="1"/>
          </p:cNvGraphicFramePr>
          <p:nvPr/>
        </p:nvGraphicFramePr>
        <p:xfrm>
          <a:off x="584200" y="1704975"/>
          <a:ext cx="7772400" cy="3292475"/>
        </p:xfrm>
        <a:graphic>
          <a:graphicData uri="http://schemas.openxmlformats.org/drawingml/2006/table">
            <a:tbl>
              <a:tblPr/>
              <a:tblGrid>
                <a:gridCol w="1554480">
                  <a:extLst>
                    <a:ext uri="{9D8B030D-6E8A-4147-A177-3AD203B41FA5}">
                      <a16:colId xmlns:a16="http://schemas.microsoft.com/office/drawing/2014/main" val="213470973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91507819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85884786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76242484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596588708"/>
                    </a:ext>
                  </a:extLst>
                </a:gridCol>
              </a:tblGrid>
              <a:tr h="365813">
                <a:tc gridSpan="5">
                  <a:txBody>
                    <a:bodyPr/>
                    <a:lstStyle/>
                    <a:p>
                      <a:r>
                        <a:rPr lang="en-US" sz="1800"/>
                        <a:t>Transformation</a:t>
                      </a:r>
                    </a:p>
                  </a:txBody>
                  <a:tcPr marT="45717" marB="45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098658"/>
                  </a:ext>
                </a:extLst>
              </a:tr>
              <a:tr h="640193">
                <a:tc>
                  <a:txBody>
                    <a:bodyPr/>
                    <a:lstStyle/>
                    <a:p>
                      <a:r>
                        <a:rPr lang="en-US" sz="1800"/>
                        <a:t>Input</a:t>
                      </a:r>
                    </a:p>
                  </a:txBody>
                  <a:tcPr marT="45717" marB="45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All</a:t>
                      </a:r>
                      <a:br>
                        <a:rPr lang="en-US" sz="1800"/>
                      </a:br>
                      <a:r>
                        <a:rPr lang="en-US" sz="1800"/>
                        <a:t>rotations</a:t>
                      </a:r>
                    </a:p>
                  </a:txBody>
                  <a:tcPr marT="45717" marB="45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Sorted into</a:t>
                      </a:r>
                      <a:br>
                        <a:rPr lang="en-US" sz="1800"/>
                      </a:br>
                      <a:r>
                        <a:rPr lang="en-US" sz="1800"/>
                        <a:t>lexical order</a:t>
                      </a:r>
                    </a:p>
                  </a:txBody>
                  <a:tcPr marT="45717" marB="45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Taking</a:t>
                      </a:r>
                      <a:br>
                        <a:rPr lang="en-US" sz="1800"/>
                      </a:br>
                      <a:r>
                        <a:rPr lang="en-US" sz="1800"/>
                        <a:t>last column</a:t>
                      </a:r>
                    </a:p>
                  </a:txBody>
                  <a:tcPr marT="45717" marB="45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Output</a:t>
                      </a:r>
                      <a:br>
                        <a:rPr lang="en-US" sz="1800"/>
                      </a:br>
                      <a:r>
                        <a:rPr lang="en-US" sz="1800"/>
                        <a:t>last column</a:t>
                      </a:r>
                    </a:p>
                  </a:txBody>
                  <a:tcPr marT="45717" marB="45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065816"/>
                  </a:ext>
                </a:extLst>
              </a:tr>
              <a:tr h="2286469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^BANANA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 </a:t>
                      </a:r>
                    </a:p>
                  </a:txBody>
                  <a:tcPr marT="45717" marB="45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^BANANA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 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^BANANA A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^BANAN NA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^BANA ANA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^BAN NANA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^BA ANANA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^B BANANA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^ </a:t>
                      </a:r>
                    </a:p>
                  </a:txBody>
                  <a:tcPr marT="45717" marB="45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A</a:t>
                      </a:r>
                      <a:r>
                        <a:rPr lang="en-US" sz="1800"/>
                        <a:t>NANA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^B </a:t>
                      </a:r>
                      <a:r>
                        <a:rPr lang="en-US" sz="1800" b="1"/>
                        <a:t>A</a:t>
                      </a:r>
                      <a:r>
                        <a:rPr lang="en-US" sz="1800"/>
                        <a:t>NA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^BAN </a:t>
                      </a:r>
                      <a:r>
                        <a:rPr lang="en-US" sz="1800" b="1"/>
                        <a:t>A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^BANAN </a:t>
                      </a:r>
                      <a:r>
                        <a:rPr lang="en-US" sz="1800" b="1"/>
                        <a:t>B</a:t>
                      </a:r>
                      <a:r>
                        <a:rPr lang="en-US" sz="1800"/>
                        <a:t>ANANA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^ </a:t>
                      </a:r>
                      <a:r>
                        <a:rPr lang="en-US" sz="1800" b="1"/>
                        <a:t>N</a:t>
                      </a:r>
                      <a:r>
                        <a:rPr lang="en-US" sz="1800"/>
                        <a:t>ANA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^BA </a:t>
                      </a:r>
                      <a:r>
                        <a:rPr lang="en-US" sz="1800" b="1"/>
                        <a:t>N</a:t>
                      </a:r>
                      <a:r>
                        <a:rPr lang="en-US" sz="1800"/>
                        <a:t>A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^BANA </a:t>
                      </a:r>
                      <a:r>
                        <a:rPr lang="en-US" sz="1800" b="1"/>
                        <a:t>^</a:t>
                      </a:r>
                      <a:r>
                        <a:rPr lang="en-US" sz="1800"/>
                        <a:t>BANANA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^BANANA </a:t>
                      </a:r>
                    </a:p>
                  </a:txBody>
                  <a:tcPr marT="45717" marB="45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ANANA</a:t>
                      </a:r>
                      <a:r>
                        <a:rPr lang="en-US" sz="1800">
                          <a:effectLst/>
                        </a:rPr>
                        <a:t>|</a:t>
                      </a:r>
                      <a:r>
                        <a:rPr lang="en-US" sz="1800"/>
                        <a:t>^</a:t>
                      </a:r>
                      <a:r>
                        <a:rPr lang="en-US" sz="1800" b="1"/>
                        <a:t>B</a:t>
                      </a:r>
                      <a:r>
                        <a:rPr lang="en-US" sz="1800"/>
                        <a:t> ANA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^BA</a:t>
                      </a:r>
                      <a:r>
                        <a:rPr lang="en-US" sz="1800" b="1"/>
                        <a:t>N</a:t>
                      </a:r>
                      <a:r>
                        <a:rPr lang="en-US" sz="1800"/>
                        <a:t> A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^BANA</a:t>
                      </a:r>
                      <a:r>
                        <a:rPr lang="en-US" sz="1800" b="1"/>
                        <a:t>N</a:t>
                      </a:r>
                      <a:r>
                        <a:rPr lang="en-US" sz="1800"/>
                        <a:t> BANANA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 b="1"/>
                        <a:t>^</a:t>
                      </a:r>
                      <a:r>
                        <a:rPr lang="en-US" sz="1800"/>
                        <a:t> NANA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^B</a:t>
                      </a:r>
                      <a:r>
                        <a:rPr lang="en-US" sz="1800" b="1"/>
                        <a:t>A</a:t>
                      </a:r>
                      <a:r>
                        <a:rPr lang="en-US" sz="1800"/>
                        <a:t> NA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^BAN</a:t>
                      </a:r>
                      <a:r>
                        <a:rPr lang="en-US" sz="1800" b="1"/>
                        <a:t>A</a:t>
                      </a:r>
                      <a:r>
                        <a:rPr lang="en-US" sz="1800"/>
                        <a:t> ^BANANA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 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/>
                        <a:t>^BANAN</a:t>
                      </a:r>
                      <a:r>
                        <a:rPr lang="en-US" sz="1800" b="1"/>
                        <a:t>A</a:t>
                      </a:r>
                      <a:r>
                        <a:rPr lang="en-US" sz="1800"/>
                        <a:t> </a:t>
                      </a:r>
                    </a:p>
                  </a:txBody>
                  <a:tcPr marT="45717" marB="45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BNN^AA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|</a:t>
                      </a:r>
                      <a:r>
                        <a:rPr lang="en-US" sz="1800" dirty="0"/>
                        <a:t>A </a:t>
                      </a:r>
                    </a:p>
                  </a:txBody>
                  <a:tcPr marT="45717" marB="45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823482"/>
                  </a:ext>
                </a:extLst>
              </a:tr>
            </a:tbl>
          </a:graphicData>
        </a:graphic>
      </p:graphicFrame>
      <p:sp>
        <p:nvSpPr>
          <p:cNvPr id="8210" name="Text Box 4">
            <a:extLst>
              <a:ext uri="{FF2B5EF4-FFF2-40B4-BE49-F238E27FC236}">
                <a16:creationId xmlns:a16="http://schemas.microsoft.com/office/drawing/2014/main" id="{57D04D30-66DD-428C-AA3A-85A925C15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5105400"/>
            <a:ext cx="8461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When applied to text, you’ll see many consecutive occurrences as below.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Note that the last column is highly compressible.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he dog …     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he object … 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B0EB21DB-061E-49CB-A742-F8FFC0B4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9FB726-5287-4E32-8C35-FA53246A7D5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F0EC2D39-812A-4B9E-AA2C-F788FE050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875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BWT Applied to Sequence Alignment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D15A9F42-44B2-400E-8E50-F1FC7ACC4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5" name="Picture 2">
            <a:extLst>
              <a:ext uri="{FF2B5EF4-FFF2-40B4-BE49-F238E27FC236}">
                <a16:creationId xmlns:a16="http://schemas.microsoft.com/office/drawing/2014/main" id="{6750660B-547A-4B9A-A3BA-C38D09B78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97000"/>
            <a:ext cx="48593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>
            <a:extLst>
              <a:ext uri="{FF2B5EF4-FFF2-40B4-BE49-F238E27FC236}">
                <a16:creationId xmlns:a16="http://schemas.microsoft.com/office/drawing/2014/main" id="{47E8AFA5-ED12-4A1E-854E-BC069E0E8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5788"/>
            <a:ext cx="469265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AD5A16D4-C4EA-46DE-B8A6-B630C17E1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110496-5C48-4476-9CBE-A7458BD364A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3C9D597F-239E-40F2-B3CF-CBB921100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24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Burrows Wheeler Alignment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D3823BFC-03FE-4150-8B86-DABADCF57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D582280D-0310-4C46-A2F5-B965CC379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86455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Arial" panose="020B0604020202020204" pitchFamily="34" charset="0"/>
              </a:rPr>
              <a:t> The trie structure reduces the storage requirement; strings with common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suffixes share a portion of the trie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Arial" panose="020B0604020202020204" pitchFamily="34" charset="0"/>
              </a:rPr>
              <a:t> Because the strings are sorted, each node must only store two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numbers to capture the many possible matching locations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Arial" panose="020B0604020202020204" pitchFamily="34" charset="0"/>
              </a:rPr>
              <a:t> In addition to the above “compression”, the many matching locations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are determined in O(w) time, where w is the string length; this is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true for perfect matches (see example for GO on previous slide)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Arial" panose="020B0604020202020204" pitchFamily="34" charset="0"/>
              </a:rPr>
              <a:t> For approximate matches, you may have to navigate a significant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portion of the trie (see example for LOL on previous slide)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Arial" panose="020B0604020202020204" pitchFamily="34" charset="0"/>
              </a:rPr>
              <a:t> Note that memory access pattern is quite random, but capacity is low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9C9D9120-0186-41F7-B882-6D8CF64E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F6AEF0-E1FA-4660-81AD-19CAEB5BF47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DA8578F5-1B38-4F64-BEE2-9537018F1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92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Molecular Interactions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7C486409-FFD8-4B14-AC74-1A05F3979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6844D0DA-BAB8-4C33-810A-DE1C9E3FF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3232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DNA and RNA eventually produce the protein (a sequence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of amino acids) – these proteins fold into a particular 3D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structure that determines their behavior – gene mutations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result in potentially incorrect protein expressions that can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result in functionally incorrect folds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Drug delivery – does it bind to carriers in the blood – does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it bind to the appropriate receptors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BEBD0C7F-ADD3-4B8B-9E78-7F5F4A9A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E0AC17-81B8-49B3-A2DE-04F81726EE9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F1C9362C-5F78-416B-8C8B-95AEB73E4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255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Anton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0BB4C1CF-B1EE-49A5-B3D7-4EB651021D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0414DD12-4B32-4402-A411-A330091D9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514475"/>
            <a:ext cx="859313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Arial" panose="020B0604020202020204" pitchFamily="34" charset="0"/>
              </a:rPr>
              <a:t> Research supercomputer by DE Shaw Research to accelerate molecular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dynamics simulations; Anton in 2008; Anton 2 in 2013; a “microscope”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for biochemistry; specialization before it was cost-effective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>
              <a:latin typeface="Arial" panose="020B0604020202020204" pitchFamily="34" charset="0"/>
            </a:endParaRPr>
          </a:p>
        </p:txBody>
      </p:sp>
      <p:pic>
        <p:nvPicPr>
          <p:cNvPr id="16390" name="Picture 1">
            <a:extLst>
              <a:ext uri="{FF2B5EF4-FFF2-40B4-BE49-F238E27FC236}">
                <a16:creationId xmlns:a16="http://schemas.microsoft.com/office/drawing/2014/main" id="{975EE37F-2951-47D5-B582-BA4681473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52738"/>
            <a:ext cx="5792788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>
            <a:extLst>
              <a:ext uri="{FF2B5EF4-FFF2-40B4-BE49-F238E27FC236}">
                <a16:creationId xmlns:a16="http://schemas.microsoft.com/office/drawing/2014/main" id="{E4FD80B5-A140-4407-880E-4EBBC234F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3124200"/>
            <a:ext cx="201612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E7F3CEC5-0961-404B-8A10-CF7DDAAB1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36630A-852C-4F83-9852-29BC4D4090D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DABC6163-955E-4302-B055-1BBA952FE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8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Scale of Mol Dyn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6FA8EB1E-67DF-4847-9BE8-B1B1F6601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5F4F8A41-E498-4AB5-B5FD-1A703BB63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542338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Simulations are performed in time steps; each time step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is a few femto-seconds (10</a:t>
            </a:r>
            <a:r>
              <a:rPr lang="en-US" altLang="en-US" sz="2400" baseline="30000">
                <a:latin typeface="Arial" panose="020B0604020202020204" pitchFamily="34" charset="0"/>
              </a:rPr>
              <a:t>-15</a:t>
            </a:r>
            <a:r>
              <a:rPr lang="en-US" altLang="en-US" sz="2400">
                <a:latin typeface="Arial" panose="020B0604020202020204" pitchFamily="34" charset="0"/>
              </a:rPr>
              <a:t> seconds)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Interesting interactions happen at the scale of milli-seconds;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must therefore simulate 10</a:t>
            </a:r>
            <a:r>
              <a:rPr lang="en-US" altLang="en-US" sz="2400" baseline="30000">
                <a:latin typeface="Arial" panose="020B0604020202020204" pitchFamily="34" charset="0"/>
              </a:rPr>
              <a:t>12</a:t>
            </a:r>
            <a:r>
              <a:rPr lang="en-US" altLang="en-US" sz="2400">
                <a:latin typeface="Arial" panose="020B0604020202020204" pitchFamily="34" charset="0"/>
              </a:rPr>
              <a:t> steps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Anton introduces a 1000x speedup, enabling milli-second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simulations in a couple of months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Anton 2 introduces an additional 5x speedup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42 kW/rack; 190 W Anton 2 chip; 408 mm</a:t>
            </a:r>
            <a:r>
              <a:rPr lang="en-US" altLang="en-US" sz="2400" baseline="30000"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 chip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8B99EBD4-44D7-425A-BF8D-F55365150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FDE83F-6785-48CA-9D97-47D2D3DD60B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38B4E913-CED7-4702-8021-065B32001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439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Anton Goals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4CEEDB41-B660-4BC8-A7FB-AB2D369A87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96FB8E24-22E3-4E1B-8284-2901C29FD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460500"/>
            <a:ext cx="823277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Trying to do one step involving 10s of thousands of atoms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in 1000s of cycles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New hardware, new algorithms for higher parallelism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lower inter- and intra-chip communication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Low latency compute and communication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Can’t use speculation because each step depends on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the previous step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Related: Folding@home explores many parallel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trajectories on very short time scales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62347</TotalTime>
  <Words>1269</Words>
  <Application>Microsoft Office PowerPoint</Application>
  <PresentationFormat>On-screen Show (4:3)</PresentationFormat>
  <Paragraphs>218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380</cp:revision>
  <dcterms:created xsi:type="dcterms:W3CDTF">2002-09-20T18:19:18Z</dcterms:created>
  <dcterms:modified xsi:type="dcterms:W3CDTF">2019-11-14T17:57:24Z</dcterms:modified>
</cp:coreProperties>
</file>