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59" r:id="rId2"/>
    <p:sldId id="574" r:id="rId3"/>
    <p:sldId id="575" r:id="rId4"/>
    <p:sldId id="560" r:id="rId5"/>
    <p:sldId id="581" r:id="rId6"/>
    <p:sldId id="561" r:id="rId7"/>
    <p:sldId id="562" r:id="rId8"/>
    <p:sldId id="563" r:id="rId9"/>
    <p:sldId id="564" r:id="rId10"/>
    <p:sldId id="573" r:id="rId11"/>
    <p:sldId id="565" r:id="rId12"/>
    <p:sldId id="566" r:id="rId13"/>
    <p:sldId id="518" r:id="rId14"/>
    <p:sldId id="576" r:id="rId15"/>
    <p:sldId id="577" r:id="rId16"/>
    <p:sldId id="578" r:id="rId17"/>
    <p:sldId id="579" r:id="rId18"/>
    <p:sldId id="580" r:id="rId19"/>
    <p:sldId id="557" r:id="rId20"/>
  </p:sldIdLst>
  <p:sldSz cx="9144000" cy="6858000" type="screen4x3"/>
  <p:notesSz cx="6845300" cy="9396413"/>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5pPr>
    <a:lvl6pPr marL="2286000" algn="l" defTabSz="914400" rtl="0" eaLnBrk="1" latinLnBrk="0" hangingPunct="1">
      <a:defRPr sz="3600" kern="1200">
        <a:solidFill>
          <a:schemeClr val="tx1"/>
        </a:solidFill>
        <a:latin typeface="Arial" panose="020B0604020202020204" pitchFamily="34" charset="0"/>
        <a:ea typeface="+mn-ea"/>
        <a:cs typeface="+mn-cs"/>
      </a:defRPr>
    </a:lvl6pPr>
    <a:lvl7pPr marL="2743200" algn="l" defTabSz="914400" rtl="0" eaLnBrk="1" latinLnBrk="0" hangingPunct="1">
      <a:defRPr sz="3600" kern="1200">
        <a:solidFill>
          <a:schemeClr val="tx1"/>
        </a:solidFill>
        <a:latin typeface="Arial" panose="020B0604020202020204" pitchFamily="34" charset="0"/>
        <a:ea typeface="+mn-ea"/>
        <a:cs typeface="+mn-cs"/>
      </a:defRPr>
    </a:lvl7pPr>
    <a:lvl8pPr marL="3200400" algn="l" defTabSz="914400" rtl="0" eaLnBrk="1" latinLnBrk="0" hangingPunct="1">
      <a:defRPr sz="3600" kern="1200">
        <a:solidFill>
          <a:schemeClr val="tx1"/>
        </a:solidFill>
        <a:latin typeface="Arial" panose="020B0604020202020204" pitchFamily="34" charset="0"/>
        <a:ea typeface="+mn-ea"/>
        <a:cs typeface="+mn-cs"/>
      </a:defRPr>
    </a:lvl8pPr>
    <a:lvl9pPr marL="3657600" algn="l" defTabSz="914400" rtl="0"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69F"/>
    <a:srgbClr val="FFFF00"/>
    <a:srgbClr val="800000"/>
    <a:srgbClr val="990000"/>
    <a:srgbClr val="FF9900"/>
    <a:srgbClr val="66CCFF"/>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36" autoAdjust="0"/>
  </p:normalViewPr>
  <p:slideViewPr>
    <p:cSldViewPr>
      <p:cViewPr varScale="1">
        <p:scale>
          <a:sx n="62" d="100"/>
          <a:sy n="62" d="100"/>
        </p:scale>
        <p:origin x="139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eev Balasubramonian" userId="1894f8d5-da90-49db-a2d5-cc99062af5ba" providerId="ADAL" clId="{37A51022-E8DC-410F-9504-A6F9FB7201BE}"/>
    <pc:docChg chg="custSel addSld modSld">
      <pc:chgData name="Rajeev Balasubramonian" userId="1894f8d5-da90-49db-a2d5-cc99062af5ba" providerId="ADAL" clId="{37A51022-E8DC-410F-9504-A6F9FB7201BE}" dt="2019-10-17T21:48:24.005" v="2360" actId="1076"/>
      <pc:docMkLst>
        <pc:docMk/>
      </pc:docMkLst>
      <pc:sldChg chg="addSp modSp">
        <pc:chgData name="Rajeev Balasubramonian" userId="1894f8d5-da90-49db-a2d5-cc99062af5ba" providerId="ADAL" clId="{37A51022-E8DC-410F-9504-A6F9FB7201BE}" dt="2019-10-17T21:30:51.862" v="865" actId="1076"/>
        <pc:sldMkLst>
          <pc:docMk/>
          <pc:sldMk cId="3233419729" sldId="559"/>
        </pc:sldMkLst>
        <pc:spChg chg="add mod">
          <ac:chgData name="Rajeev Balasubramonian" userId="1894f8d5-da90-49db-a2d5-cc99062af5ba" providerId="ADAL" clId="{37A51022-E8DC-410F-9504-A6F9FB7201BE}" dt="2019-10-17T21:30:51.862" v="865" actId="1076"/>
          <ac:spMkLst>
            <pc:docMk/>
            <pc:sldMk cId="3233419729" sldId="559"/>
            <ac:spMk id="6" creationId="{39F0051F-DC1C-43CF-A2C4-8EDC46983299}"/>
          </ac:spMkLst>
        </pc:spChg>
      </pc:sldChg>
      <pc:sldChg chg="addSp modSp">
        <pc:chgData name="Rajeev Balasubramonian" userId="1894f8d5-da90-49db-a2d5-cc99062af5ba" providerId="ADAL" clId="{37A51022-E8DC-410F-9504-A6F9FB7201BE}" dt="2019-10-17T21:32:05.554" v="883" actId="6549"/>
        <pc:sldMkLst>
          <pc:docMk/>
          <pc:sldMk cId="1343141904" sldId="560"/>
        </pc:sldMkLst>
        <pc:spChg chg="add">
          <ac:chgData name="Rajeev Balasubramonian" userId="1894f8d5-da90-49db-a2d5-cc99062af5ba" providerId="ADAL" clId="{37A51022-E8DC-410F-9504-A6F9FB7201BE}" dt="2019-10-17T21:31:54.950" v="866"/>
          <ac:spMkLst>
            <pc:docMk/>
            <pc:sldMk cId="1343141904" sldId="560"/>
            <ac:spMk id="8" creationId="{D777E773-CC78-4195-9867-E40FB4969ECA}"/>
          </ac:spMkLst>
        </pc:spChg>
        <pc:spChg chg="mod">
          <ac:chgData name="Rajeev Balasubramonian" userId="1894f8d5-da90-49db-a2d5-cc99062af5ba" providerId="ADAL" clId="{37A51022-E8DC-410F-9504-A6F9FB7201BE}" dt="2019-10-17T21:32:05.554" v="883" actId="6549"/>
          <ac:spMkLst>
            <pc:docMk/>
            <pc:sldMk cId="1343141904" sldId="560"/>
            <ac:spMk id="6147" creationId="{B5C4DEDD-E86F-4C6B-A5E5-A8AB022277DD}"/>
          </ac:spMkLst>
        </pc:spChg>
      </pc:sldChg>
      <pc:sldChg chg="addSp">
        <pc:chgData name="Rajeev Balasubramonian" userId="1894f8d5-da90-49db-a2d5-cc99062af5ba" providerId="ADAL" clId="{37A51022-E8DC-410F-9504-A6F9FB7201BE}" dt="2019-10-17T21:32:49.528" v="887"/>
        <pc:sldMkLst>
          <pc:docMk/>
          <pc:sldMk cId="607435089" sldId="561"/>
        </pc:sldMkLst>
        <pc:spChg chg="add">
          <ac:chgData name="Rajeev Balasubramonian" userId="1894f8d5-da90-49db-a2d5-cc99062af5ba" providerId="ADAL" clId="{37A51022-E8DC-410F-9504-A6F9FB7201BE}" dt="2019-10-17T21:32:49.528" v="887"/>
          <ac:spMkLst>
            <pc:docMk/>
            <pc:sldMk cId="607435089" sldId="561"/>
            <ac:spMk id="6" creationId="{04E95C42-8635-4C0F-8231-112A914A4F8C}"/>
          </ac:spMkLst>
        </pc:spChg>
      </pc:sldChg>
      <pc:sldChg chg="addSp modSp">
        <pc:chgData name="Rajeev Balasubramonian" userId="1894f8d5-da90-49db-a2d5-cc99062af5ba" providerId="ADAL" clId="{37A51022-E8DC-410F-9504-A6F9FB7201BE}" dt="2019-10-17T21:33:50.687" v="940" actId="1076"/>
        <pc:sldMkLst>
          <pc:docMk/>
          <pc:sldMk cId="3203791876" sldId="562"/>
        </pc:sldMkLst>
        <pc:spChg chg="add mod">
          <ac:chgData name="Rajeev Balasubramonian" userId="1894f8d5-da90-49db-a2d5-cc99062af5ba" providerId="ADAL" clId="{37A51022-E8DC-410F-9504-A6F9FB7201BE}" dt="2019-10-17T21:33:50.687" v="940" actId="1076"/>
          <ac:spMkLst>
            <pc:docMk/>
            <pc:sldMk cId="3203791876" sldId="562"/>
            <ac:spMk id="6" creationId="{CAA63E07-AC14-4943-A939-87D7D018CC6F}"/>
          </ac:spMkLst>
        </pc:spChg>
      </pc:sldChg>
      <pc:sldChg chg="addSp modSp">
        <pc:chgData name="Rajeev Balasubramonian" userId="1894f8d5-da90-49db-a2d5-cc99062af5ba" providerId="ADAL" clId="{37A51022-E8DC-410F-9504-A6F9FB7201BE}" dt="2019-10-17T21:34:15.958" v="943" actId="1076"/>
        <pc:sldMkLst>
          <pc:docMk/>
          <pc:sldMk cId="217792167" sldId="563"/>
        </pc:sldMkLst>
        <pc:spChg chg="add mod">
          <ac:chgData name="Rajeev Balasubramonian" userId="1894f8d5-da90-49db-a2d5-cc99062af5ba" providerId="ADAL" clId="{37A51022-E8DC-410F-9504-A6F9FB7201BE}" dt="2019-10-17T21:34:15.958" v="943" actId="1076"/>
          <ac:spMkLst>
            <pc:docMk/>
            <pc:sldMk cId="217792167" sldId="563"/>
            <ac:spMk id="10" creationId="{49348066-5361-4A60-A4D8-7218F1FF9E8B}"/>
          </ac:spMkLst>
        </pc:spChg>
      </pc:sldChg>
      <pc:sldChg chg="addSp">
        <pc:chgData name="Rajeev Balasubramonian" userId="1894f8d5-da90-49db-a2d5-cc99062af5ba" providerId="ADAL" clId="{37A51022-E8DC-410F-9504-A6F9FB7201BE}" dt="2019-10-17T21:34:29.911" v="944"/>
        <pc:sldMkLst>
          <pc:docMk/>
          <pc:sldMk cId="4227518016" sldId="565"/>
        </pc:sldMkLst>
        <pc:spChg chg="add">
          <ac:chgData name="Rajeev Balasubramonian" userId="1894f8d5-da90-49db-a2d5-cc99062af5ba" providerId="ADAL" clId="{37A51022-E8DC-410F-9504-A6F9FB7201BE}" dt="2019-10-17T21:34:29.911" v="944"/>
          <ac:spMkLst>
            <pc:docMk/>
            <pc:sldMk cId="4227518016" sldId="565"/>
            <ac:spMk id="10" creationId="{E9A2DEFF-0D0E-46E1-90A0-CFB6FCB9B636}"/>
          </ac:spMkLst>
        </pc:spChg>
      </pc:sldChg>
      <pc:sldChg chg="addSp modSp">
        <pc:chgData name="Rajeev Balasubramonian" userId="1894f8d5-da90-49db-a2d5-cc99062af5ba" providerId="ADAL" clId="{37A51022-E8DC-410F-9504-A6F9FB7201BE}" dt="2019-10-17T21:37:46.602" v="1090" actId="1076"/>
        <pc:sldMkLst>
          <pc:docMk/>
          <pc:sldMk cId="2823119226" sldId="566"/>
        </pc:sldMkLst>
        <pc:spChg chg="add mod">
          <ac:chgData name="Rajeev Balasubramonian" userId="1894f8d5-da90-49db-a2d5-cc99062af5ba" providerId="ADAL" clId="{37A51022-E8DC-410F-9504-A6F9FB7201BE}" dt="2019-10-17T21:37:37.329" v="1088" actId="1076"/>
          <ac:spMkLst>
            <pc:docMk/>
            <pc:sldMk cId="2823119226" sldId="566"/>
            <ac:spMk id="7" creationId="{20FEDA12-5F9B-434D-B59E-616F8BCD9C0A}"/>
          </ac:spMkLst>
        </pc:spChg>
        <pc:spChg chg="mod">
          <ac:chgData name="Rajeev Balasubramonian" userId="1894f8d5-da90-49db-a2d5-cc99062af5ba" providerId="ADAL" clId="{37A51022-E8DC-410F-9504-A6F9FB7201BE}" dt="2019-10-17T21:37:46.602" v="1090" actId="1076"/>
          <ac:spMkLst>
            <pc:docMk/>
            <pc:sldMk cId="2823119226" sldId="566"/>
            <ac:spMk id="6149" creationId="{8F2073DA-1893-4C86-A26F-EF489A12EFEE}"/>
          </ac:spMkLst>
        </pc:spChg>
        <pc:picChg chg="mod">
          <ac:chgData name="Rajeev Balasubramonian" userId="1894f8d5-da90-49db-a2d5-cc99062af5ba" providerId="ADAL" clId="{37A51022-E8DC-410F-9504-A6F9FB7201BE}" dt="2019-10-17T21:37:40.991" v="1089" actId="1076"/>
          <ac:picMkLst>
            <pc:docMk/>
            <pc:sldMk cId="2823119226" sldId="566"/>
            <ac:picMk id="2" creationId="{0EAE7870-A498-475A-983C-5A02D6F5EBE9}"/>
          </ac:picMkLst>
        </pc:picChg>
      </pc:sldChg>
      <pc:sldChg chg="addSp modSp">
        <pc:chgData name="Rajeev Balasubramonian" userId="1894f8d5-da90-49db-a2d5-cc99062af5ba" providerId="ADAL" clId="{37A51022-E8DC-410F-9504-A6F9FB7201BE}" dt="2019-10-17T21:43:35.816" v="1784" actId="20577"/>
        <pc:sldMkLst>
          <pc:docMk/>
          <pc:sldMk cId="2540306186" sldId="576"/>
        </pc:sldMkLst>
        <pc:spChg chg="add mod">
          <ac:chgData name="Rajeev Balasubramonian" userId="1894f8d5-da90-49db-a2d5-cc99062af5ba" providerId="ADAL" clId="{37A51022-E8DC-410F-9504-A6F9FB7201BE}" dt="2019-10-17T21:43:35.816" v="1784" actId="20577"/>
          <ac:spMkLst>
            <pc:docMk/>
            <pc:sldMk cId="2540306186" sldId="576"/>
            <ac:spMk id="7" creationId="{15855D83-3FD1-45E5-B96F-655CDC2080FF}"/>
          </ac:spMkLst>
        </pc:spChg>
      </pc:sldChg>
      <pc:sldChg chg="addSp modSp">
        <pc:chgData name="Rajeev Balasubramonian" userId="1894f8d5-da90-49db-a2d5-cc99062af5ba" providerId="ADAL" clId="{37A51022-E8DC-410F-9504-A6F9FB7201BE}" dt="2019-10-17T21:45:07.212" v="1957" actId="1076"/>
        <pc:sldMkLst>
          <pc:docMk/>
          <pc:sldMk cId="1558220742" sldId="579"/>
        </pc:sldMkLst>
        <pc:spChg chg="add mod">
          <ac:chgData name="Rajeev Balasubramonian" userId="1894f8d5-da90-49db-a2d5-cc99062af5ba" providerId="ADAL" clId="{37A51022-E8DC-410F-9504-A6F9FB7201BE}" dt="2019-10-17T21:45:07.212" v="1957" actId="1076"/>
          <ac:spMkLst>
            <pc:docMk/>
            <pc:sldMk cId="1558220742" sldId="579"/>
            <ac:spMk id="7" creationId="{7CED1304-718A-4597-840C-CBA4340EC80D}"/>
          </ac:spMkLst>
        </pc:spChg>
      </pc:sldChg>
      <pc:sldChg chg="addSp modSp">
        <pc:chgData name="Rajeev Balasubramonian" userId="1894f8d5-da90-49db-a2d5-cc99062af5ba" providerId="ADAL" clId="{37A51022-E8DC-410F-9504-A6F9FB7201BE}" dt="2019-10-17T21:48:24.005" v="2360" actId="1076"/>
        <pc:sldMkLst>
          <pc:docMk/>
          <pc:sldMk cId="2548516985" sldId="580"/>
        </pc:sldMkLst>
        <pc:spChg chg="add mod">
          <ac:chgData name="Rajeev Balasubramonian" userId="1894f8d5-da90-49db-a2d5-cc99062af5ba" providerId="ADAL" clId="{37A51022-E8DC-410F-9504-A6F9FB7201BE}" dt="2019-10-17T21:48:24.005" v="2360" actId="1076"/>
          <ac:spMkLst>
            <pc:docMk/>
            <pc:sldMk cId="2548516985" sldId="580"/>
            <ac:spMk id="8" creationId="{4B64C863-BBA9-4F89-9EA0-9FF90984C77B}"/>
          </ac:spMkLst>
        </pc:spChg>
        <pc:spChg chg="mod">
          <ac:chgData name="Rajeev Balasubramonian" userId="1894f8d5-da90-49db-a2d5-cc99062af5ba" providerId="ADAL" clId="{37A51022-E8DC-410F-9504-A6F9FB7201BE}" dt="2019-10-17T21:47:54.920" v="2358" actId="1076"/>
          <ac:spMkLst>
            <pc:docMk/>
            <pc:sldMk cId="2548516985" sldId="580"/>
            <ac:spMk id="6147" creationId="{B5C4DEDD-E86F-4C6B-A5E5-A8AB022277DD}"/>
          </ac:spMkLst>
        </pc:spChg>
      </pc:sldChg>
      <pc:sldChg chg="addSp delSp add">
        <pc:chgData name="Rajeev Balasubramonian" userId="1894f8d5-da90-49db-a2d5-cc99062af5ba" providerId="ADAL" clId="{37A51022-E8DC-410F-9504-A6F9FB7201BE}" dt="2019-10-17T21:32:26.770" v="886"/>
        <pc:sldMkLst>
          <pc:docMk/>
          <pc:sldMk cId="3487400044" sldId="581"/>
        </pc:sldMkLst>
        <pc:spChg chg="del">
          <ac:chgData name="Rajeev Balasubramonian" userId="1894f8d5-da90-49db-a2d5-cc99062af5ba" providerId="ADAL" clId="{37A51022-E8DC-410F-9504-A6F9FB7201BE}" dt="2019-10-17T21:32:13.696" v="885" actId="478"/>
          <ac:spMkLst>
            <pc:docMk/>
            <pc:sldMk cId="3487400044" sldId="581"/>
            <ac:spMk id="8" creationId="{D777E773-CC78-4195-9867-E40FB4969ECA}"/>
          </ac:spMkLst>
        </pc:spChg>
        <pc:spChg chg="add">
          <ac:chgData name="Rajeev Balasubramonian" userId="1894f8d5-da90-49db-a2d5-cc99062af5ba" providerId="ADAL" clId="{37A51022-E8DC-410F-9504-A6F9FB7201BE}" dt="2019-10-17T21:32:26.770" v="886"/>
          <ac:spMkLst>
            <pc:docMk/>
            <pc:sldMk cId="3487400044" sldId="581"/>
            <ac:spMk id="9" creationId="{49805446-B78E-47C1-B1FB-F28C9C6FC2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2994" name="Rectangle 2">
            <a:extLst>
              <a:ext uri="{FF2B5EF4-FFF2-40B4-BE49-F238E27FC236}">
                <a16:creationId xmlns:a16="http://schemas.microsoft.com/office/drawing/2014/main" id="{A3ECADEA-B305-4E5B-A1B5-A226798B675C}"/>
              </a:ext>
            </a:extLst>
          </p:cNvPr>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52995" name="Rectangle 3">
            <a:extLst>
              <a:ext uri="{FF2B5EF4-FFF2-40B4-BE49-F238E27FC236}">
                <a16:creationId xmlns:a16="http://schemas.microsoft.com/office/drawing/2014/main" id="{1116E7F0-624B-42B8-AA2A-0FE19131449F}"/>
              </a:ext>
            </a:extLst>
          </p:cNvPr>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52996" name="Rectangle 4">
            <a:extLst>
              <a:ext uri="{FF2B5EF4-FFF2-40B4-BE49-F238E27FC236}">
                <a16:creationId xmlns:a16="http://schemas.microsoft.com/office/drawing/2014/main" id="{B067EC8C-A598-48F0-AA05-2E17C6758C3D}"/>
              </a:ext>
            </a:extLst>
          </p:cNvPr>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52997" name="Rectangle 5">
            <a:extLst>
              <a:ext uri="{FF2B5EF4-FFF2-40B4-BE49-F238E27FC236}">
                <a16:creationId xmlns:a16="http://schemas.microsoft.com/office/drawing/2014/main" id="{B1B83C7B-DA15-4328-977F-9AF44C1B8E78}"/>
              </a:ext>
            </a:extLst>
          </p:cNvPr>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254081-A3F3-4547-8C06-50C266A8270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D625C040-0BD7-431D-8658-64B0270ACF82}"/>
              </a:ext>
            </a:extLst>
          </p:cNvPr>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20195" name="Rectangle 3">
            <a:extLst>
              <a:ext uri="{FF2B5EF4-FFF2-40B4-BE49-F238E27FC236}">
                <a16:creationId xmlns:a16="http://schemas.microsoft.com/office/drawing/2014/main" id="{5954482B-62CA-4FF0-BE85-4AE7156BD90A}"/>
              </a:ext>
            </a:extLst>
          </p:cNvPr>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B093C7BC-511D-4F67-8240-B83365E46CA4}"/>
              </a:ext>
            </a:extLst>
          </p:cNvPr>
          <p:cNvSpPr>
            <a:spLocks noGrp="1" noRot="1" noChangeAspect="1" noChangeArrowheads="1" noTextEdit="1"/>
          </p:cNvSpPr>
          <p:nvPr>
            <p:ph type="sldImg" idx="2"/>
          </p:nvPr>
        </p:nvSpPr>
        <p:spPr bwMode="auto">
          <a:xfrm>
            <a:off x="1073150" y="704850"/>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0197" name="Rectangle 5">
            <a:extLst>
              <a:ext uri="{FF2B5EF4-FFF2-40B4-BE49-F238E27FC236}">
                <a16:creationId xmlns:a16="http://schemas.microsoft.com/office/drawing/2014/main" id="{A26D84E9-FC2B-4B1D-A58F-91D69E2F4DAD}"/>
              </a:ext>
            </a:extLst>
          </p:cNvPr>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0198" name="Rectangle 6">
            <a:extLst>
              <a:ext uri="{FF2B5EF4-FFF2-40B4-BE49-F238E27FC236}">
                <a16:creationId xmlns:a16="http://schemas.microsoft.com/office/drawing/2014/main" id="{EF775998-7045-4E21-9FA7-C5C7304E4871}"/>
              </a:ext>
            </a:extLst>
          </p:cNvPr>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20199" name="Rectangle 7">
            <a:extLst>
              <a:ext uri="{FF2B5EF4-FFF2-40B4-BE49-F238E27FC236}">
                <a16:creationId xmlns:a16="http://schemas.microsoft.com/office/drawing/2014/main" id="{6542A14C-E007-4641-8BDD-80AC17F548D1}"/>
              </a:ext>
            </a:extLst>
          </p:cNvPr>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D18CB4-C509-46CE-B2CB-44C96C4C7D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9030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5559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2884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8541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856140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54675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38342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6849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6613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03090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A25926A-9B37-40DB-9A67-6FB6D3B9E9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CADFD4-DD09-417C-941F-44DA377BE5A0}"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2EDD54A9-5F2E-4B85-9D10-EAFA0B287C97}"/>
              </a:ext>
            </a:extLst>
          </p:cNvPr>
          <p:cNvSpPr>
            <a:spLocks noGrp="1" noRot="1" noChangeAspect="1" noChangeArrowheads="1" noTextEdit="1"/>
          </p:cNvSpPr>
          <p:nvPr>
            <p:ph type="sldImg"/>
          </p:nvPr>
        </p:nvSpPr>
        <p:spPr>
          <a:solidFill>
            <a:srgbClr val="FFFFFF"/>
          </a:solidFill>
          <a:ln/>
        </p:spPr>
      </p:sp>
      <p:sp>
        <p:nvSpPr>
          <p:cNvPr id="44036" name="Rectangle 3">
            <a:extLst>
              <a:ext uri="{FF2B5EF4-FFF2-40B4-BE49-F238E27FC236}">
                <a16:creationId xmlns:a16="http://schemas.microsoft.com/office/drawing/2014/main" id="{CCF5B175-6720-40E4-8AE9-D479ACD3BE9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0856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6804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60421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8594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907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137665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8080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2CC76-FF25-4F8F-951F-12E8BF1BF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8E64E5-20EA-411D-AA39-532A3D6FC084}"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E3F13CB6-1AF0-4E19-A467-6E34ABD0AE3C}"/>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B1C3BC4A-059E-4EC8-97C9-0C7D6DA938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4688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2EB0411-0054-4663-BF5B-BDCB578792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988489-5387-4A07-AB2E-FC6521560A7D}"/>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B6A111D8-EE3C-4BC2-9F45-A5867F0759D3}"/>
              </a:ext>
            </a:extLst>
          </p:cNvPr>
          <p:cNvSpPr>
            <a:spLocks noGrp="1" noChangeArrowheads="1"/>
          </p:cNvSpPr>
          <p:nvPr>
            <p:ph type="sldNum" sz="quarter" idx="12"/>
          </p:nvPr>
        </p:nvSpPr>
        <p:spPr>
          <a:ln/>
        </p:spPr>
        <p:txBody>
          <a:bodyPr/>
          <a:lstStyle>
            <a:lvl1pPr>
              <a:defRPr/>
            </a:lvl1pPr>
          </a:lstStyle>
          <a:p>
            <a:pPr>
              <a:defRPr/>
            </a:pPr>
            <a:fld id="{B6CD1CD2-DD4F-4632-9736-5DBE3FF3CBA6}" type="slidenum">
              <a:rPr lang="en-US"/>
              <a:pPr>
                <a:defRPr/>
              </a:pPr>
              <a:t>‹#›</a:t>
            </a:fld>
            <a:endParaRPr lang="en-US"/>
          </a:p>
        </p:txBody>
      </p:sp>
    </p:spTree>
    <p:extLst>
      <p:ext uri="{BB962C8B-B14F-4D97-AF65-F5344CB8AC3E}">
        <p14:creationId xmlns:p14="http://schemas.microsoft.com/office/powerpoint/2010/main" val="351501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155610-B47D-4C7C-A3DC-36F5B2A1C1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9AB8F9-51BB-4E04-BCCF-8A2DC842E9C8}"/>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B4158F19-ED25-420E-AD42-B473F06725C0}"/>
              </a:ext>
            </a:extLst>
          </p:cNvPr>
          <p:cNvSpPr>
            <a:spLocks noGrp="1" noChangeArrowheads="1"/>
          </p:cNvSpPr>
          <p:nvPr>
            <p:ph type="sldNum" sz="quarter" idx="12"/>
          </p:nvPr>
        </p:nvSpPr>
        <p:spPr>
          <a:ln/>
        </p:spPr>
        <p:txBody>
          <a:bodyPr/>
          <a:lstStyle>
            <a:lvl1pPr>
              <a:defRPr/>
            </a:lvl1pPr>
          </a:lstStyle>
          <a:p>
            <a:pPr>
              <a:defRPr/>
            </a:pPr>
            <a:fld id="{91DB3D36-D0EB-4E76-9446-9BEF6093A623}" type="slidenum">
              <a:rPr lang="en-US"/>
              <a:pPr>
                <a:defRPr/>
              </a:pPr>
              <a:t>‹#›</a:t>
            </a:fld>
            <a:endParaRPr lang="en-US"/>
          </a:p>
        </p:txBody>
      </p:sp>
    </p:spTree>
    <p:extLst>
      <p:ext uri="{BB962C8B-B14F-4D97-AF65-F5344CB8AC3E}">
        <p14:creationId xmlns:p14="http://schemas.microsoft.com/office/powerpoint/2010/main" val="36728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BE233C-3D3D-4AFC-818A-4E407A7999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0597F7-AAB9-4718-A980-11B0A0156CDD}"/>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C50816FD-5BF7-4A34-B859-CDEDD70CF914}"/>
              </a:ext>
            </a:extLst>
          </p:cNvPr>
          <p:cNvSpPr>
            <a:spLocks noGrp="1" noChangeArrowheads="1"/>
          </p:cNvSpPr>
          <p:nvPr>
            <p:ph type="sldNum" sz="quarter" idx="12"/>
          </p:nvPr>
        </p:nvSpPr>
        <p:spPr>
          <a:ln/>
        </p:spPr>
        <p:txBody>
          <a:bodyPr/>
          <a:lstStyle>
            <a:lvl1pPr>
              <a:defRPr/>
            </a:lvl1pPr>
          </a:lstStyle>
          <a:p>
            <a:pPr>
              <a:defRPr/>
            </a:pPr>
            <a:fld id="{A5AA0DEF-92E6-4320-BE13-D0A2F4FCBB56}" type="slidenum">
              <a:rPr lang="en-US"/>
              <a:pPr>
                <a:defRPr/>
              </a:pPr>
              <a:t>‹#›</a:t>
            </a:fld>
            <a:endParaRPr lang="en-US"/>
          </a:p>
        </p:txBody>
      </p:sp>
    </p:spTree>
    <p:extLst>
      <p:ext uri="{BB962C8B-B14F-4D97-AF65-F5344CB8AC3E}">
        <p14:creationId xmlns:p14="http://schemas.microsoft.com/office/powerpoint/2010/main" val="33105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9B5736-6AE4-4FE3-8281-EBCB86D37A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AD3A8-EBD7-4283-85B4-3F10BAB7584B}"/>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316F2FE0-FAB3-4EA6-9441-7F23153F120C}"/>
              </a:ext>
            </a:extLst>
          </p:cNvPr>
          <p:cNvSpPr>
            <a:spLocks noGrp="1" noChangeArrowheads="1"/>
          </p:cNvSpPr>
          <p:nvPr>
            <p:ph type="sldNum" sz="quarter" idx="12"/>
          </p:nvPr>
        </p:nvSpPr>
        <p:spPr>
          <a:ln/>
        </p:spPr>
        <p:txBody>
          <a:bodyPr/>
          <a:lstStyle>
            <a:lvl1pPr>
              <a:defRPr/>
            </a:lvl1pPr>
          </a:lstStyle>
          <a:p>
            <a:pPr>
              <a:defRPr/>
            </a:pPr>
            <a:fld id="{B2883AA5-8BAE-4AD7-9144-31DACFA28951}" type="slidenum">
              <a:rPr lang="en-US"/>
              <a:pPr>
                <a:defRPr/>
              </a:pPr>
              <a:t>‹#›</a:t>
            </a:fld>
            <a:endParaRPr lang="en-US"/>
          </a:p>
        </p:txBody>
      </p:sp>
    </p:spTree>
    <p:extLst>
      <p:ext uri="{BB962C8B-B14F-4D97-AF65-F5344CB8AC3E}">
        <p14:creationId xmlns:p14="http://schemas.microsoft.com/office/powerpoint/2010/main" val="341350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64ADFF8-90A0-4523-99C0-8E5816EBB1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7AE38C-28A1-42BC-800F-69EFDA229756}"/>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6" name="Rectangle 6">
            <a:extLst>
              <a:ext uri="{FF2B5EF4-FFF2-40B4-BE49-F238E27FC236}">
                <a16:creationId xmlns:a16="http://schemas.microsoft.com/office/drawing/2014/main" id="{96567303-8E76-4665-97F1-63DBD3786C31}"/>
              </a:ext>
            </a:extLst>
          </p:cNvPr>
          <p:cNvSpPr>
            <a:spLocks noGrp="1" noChangeArrowheads="1"/>
          </p:cNvSpPr>
          <p:nvPr>
            <p:ph type="sldNum" sz="quarter" idx="12"/>
          </p:nvPr>
        </p:nvSpPr>
        <p:spPr>
          <a:ln/>
        </p:spPr>
        <p:txBody>
          <a:bodyPr/>
          <a:lstStyle>
            <a:lvl1pPr>
              <a:defRPr/>
            </a:lvl1pPr>
          </a:lstStyle>
          <a:p>
            <a:pPr>
              <a:defRPr/>
            </a:pPr>
            <a:fld id="{620E8E13-7F78-4C0D-9C00-4C4416B6019C}" type="slidenum">
              <a:rPr lang="en-US"/>
              <a:pPr>
                <a:defRPr/>
              </a:pPr>
              <a:t>‹#›</a:t>
            </a:fld>
            <a:endParaRPr lang="en-US"/>
          </a:p>
        </p:txBody>
      </p:sp>
    </p:spTree>
    <p:extLst>
      <p:ext uri="{BB962C8B-B14F-4D97-AF65-F5344CB8AC3E}">
        <p14:creationId xmlns:p14="http://schemas.microsoft.com/office/powerpoint/2010/main" val="32427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854473-39C5-4C67-A07F-5B4238F00D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381C09-8DE4-4097-809D-CB74C2037CBF}"/>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7" name="Rectangle 6">
            <a:extLst>
              <a:ext uri="{FF2B5EF4-FFF2-40B4-BE49-F238E27FC236}">
                <a16:creationId xmlns:a16="http://schemas.microsoft.com/office/drawing/2014/main" id="{9F156199-4533-43D9-8AA2-83CD087B47A9}"/>
              </a:ext>
            </a:extLst>
          </p:cNvPr>
          <p:cNvSpPr>
            <a:spLocks noGrp="1" noChangeArrowheads="1"/>
          </p:cNvSpPr>
          <p:nvPr>
            <p:ph type="sldNum" sz="quarter" idx="12"/>
          </p:nvPr>
        </p:nvSpPr>
        <p:spPr>
          <a:ln/>
        </p:spPr>
        <p:txBody>
          <a:bodyPr/>
          <a:lstStyle>
            <a:lvl1pPr>
              <a:defRPr/>
            </a:lvl1pPr>
          </a:lstStyle>
          <a:p>
            <a:pPr>
              <a:defRPr/>
            </a:pPr>
            <a:fld id="{9605CCA0-F1B8-485F-B5D0-8799D72428A0}" type="slidenum">
              <a:rPr lang="en-US"/>
              <a:pPr>
                <a:defRPr/>
              </a:pPr>
              <a:t>‹#›</a:t>
            </a:fld>
            <a:endParaRPr lang="en-US"/>
          </a:p>
        </p:txBody>
      </p:sp>
    </p:spTree>
    <p:extLst>
      <p:ext uri="{BB962C8B-B14F-4D97-AF65-F5344CB8AC3E}">
        <p14:creationId xmlns:p14="http://schemas.microsoft.com/office/powerpoint/2010/main" val="123739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562D495-B5BB-4602-AB6B-A349784E28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091EA71-AA45-49C4-AB4B-7E816F132730}"/>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9" name="Rectangle 6">
            <a:extLst>
              <a:ext uri="{FF2B5EF4-FFF2-40B4-BE49-F238E27FC236}">
                <a16:creationId xmlns:a16="http://schemas.microsoft.com/office/drawing/2014/main" id="{A9019C10-1E67-4988-A2A9-9CFCB5B3BC7C}"/>
              </a:ext>
            </a:extLst>
          </p:cNvPr>
          <p:cNvSpPr>
            <a:spLocks noGrp="1" noChangeArrowheads="1"/>
          </p:cNvSpPr>
          <p:nvPr>
            <p:ph type="sldNum" sz="quarter" idx="12"/>
          </p:nvPr>
        </p:nvSpPr>
        <p:spPr>
          <a:ln/>
        </p:spPr>
        <p:txBody>
          <a:bodyPr/>
          <a:lstStyle>
            <a:lvl1pPr>
              <a:defRPr/>
            </a:lvl1pPr>
          </a:lstStyle>
          <a:p>
            <a:pPr>
              <a:defRPr/>
            </a:pPr>
            <a:fld id="{41CC0BF1-03DA-457E-A7D4-C7B9352463EB}" type="slidenum">
              <a:rPr lang="en-US"/>
              <a:pPr>
                <a:defRPr/>
              </a:pPr>
              <a:t>‹#›</a:t>
            </a:fld>
            <a:endParaRPr lang="en-US"/>
          </a:p>
        </p:txBody>
      </p:sp>
    </p:spTree>
    <p:extLst>
      <p:ext uri="{BB962C8B-B14F-4D97-AF65-F5344CB8AC3E}">
        <p14:creationId xmlns:p14="http://schemas.microsoft.com/office/powerpoint/2010/main" val="178053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025A3C-84AA-4079-A903-41D603584F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D713B97-F87E-4F7F-B658-9B613AD1705C}"/>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5" name="Rectangle 6">
            <a:extLst>
              <a:ext uri="{FF2B5EF4-FFF2-40B4-BE49-F238E27FC236}">
                <a16:creationId xmlns:a16="http://schemas.microsoft.com/office/drawing/2014/main" id="{01FD767B-4371-4872-BAA4-4E42EFDA3592}"/>
              </a:ext>
            </a:extLst>
          </p:cNvPr>
          <p:cNvSpPr>
            <a:spLocks noGrp="1" noChangeArrowheads="1"/>
          </p:cNvSpPr>
          <p:nvPr>
            <p:ph type="sldNum" sz="quarter" idx="12"/>
          </p:nvPr>
        </p:nvSpPr>
        <p:spPr>
          <a:ln/>
        </p:spPr>
        <p:txBody>
          <a:bodyPr/>
          <a:lstStyle>
            <a:lvl1pPr>
              <a:defRPr/>
            </a:lvl1pPr>
          </a:lstStyle>
          <a:p>
            <a:pPr>
              <a:defRPr/>
            </a:pPr>
            <a:fld id="{F95CEA8C-93FB-44E2-800C-0D639CECE1A2}" type="slidenum">
              <a:rPr lang="en-US"/>
              <a:pPr>
                <a:defRPr/>
              </a:pPr>
              <a:t>‹#›</a:t>
            </a:fld>
            <a:endParaRPr lang="en-US"/>
          </a:p>
        </p:txBody>
      </p:sp>
    </p:spTree>
    <p:extLst>
      <p:ext uri="{BB962C8B-B14F-4D97-AF65-F5344CB8AC3E}">
        <p14:creationId xmlns:p14="http://schemas.microsoft.com/office/powerpoint/2010/main" val="66397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00C121-0EC2-42B1-898D-20AE0559BB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ABAC855-6DD0-4B66-B8EB-701ABBD757D2}"/>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4" name="Rectangle 6">
            <a:extLst>
              <a:ext uri="{FF2B5EF4-FFF2-40B4-BE49-F238E27FC236}">
                <a16:creationId xmlns:a16="http://schemas.microsoft.com/office/drawing/2014/main" id="{FEFD9B52-5EF2-4A94-9A62-61966771EDD2}"/>
              </a:ext>
            </a:extLst>
          </p:cNvPr>
          <p:cNvSpPr>
            <a:spLocks noGrp="1" noChangeArrowheads="1"/>
          </p:cNvSpPr>
          <p:nvPr>
            <p:ph type="sldNum" sz="quarter" idx="12"/>
          </p:nvPr>
        </p:nvSpPr>
        <p:spPr>
          <a:ln/>
        </p:spPr>
        <p:txBody>
          <a:bodyPr/>
          <a:lstStyle>
            <a:lvl1pPr>
              <a:defRPr/>
            </a:lvl1pPr>
          </a:lstStyle>
          <a:p>
            <a:pPr>
              <a:defRPr/>
            </a:pPr>
            <a:fld id="{513FFBA6-AAA2-4954-B94B-88CD5B7EDDB7}" type="slidenum">
              <a:rPr lang="en-US"/>
              <a:pPr>
                <a:defRPr/>
              </a:pPr>
              <a:t>‹#›</a:t>
            </a:fld>
            <a:endParaRPr lang="en-US"/>
          </a:p>
        </p:txBody>
      </p:sp>
    </p:spTree>
    <p:extLst>
      <p:ext uri="{BB962C8B-B14F-4D97-AF65-F5344CB8AC3E}">
        <p14:creationId xmlns:p14="http://schemas.microsoft.com/office/powerpoint/2010/main" val="97766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F3AFCA-CE6A-4E4E-A30A-F53FDC234C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856714-4DA4-4530-8235-090A71098438}"/>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7" name="Rectangle 6">
            <a:extLst>
              <a:ext uri="{FF2B5EF4-FFF2-40B4-BE49-F238E27FC236}">
                <a16:creationId xmlns:a16="http://schemas.microsoft.com/office/drawing/2014/main" id="{26940739-5A85-4EFF-9CC1-BA3C574D6FF6}"/>
              </a:ext>
            </a:extLst>
          </p:cNvPr>
          <p:cNvSpPr>
            <a:spLocks noGrp="1" noChangeArrowheads="1"/>
          </p:cNvSpPr>
          <p:nvPr>
            <p:ph type="sldNum" sz="quarter" idx="12"/>
          </p:nvPr>
        </p:nvSpPr>
        <p:spPr>
          <a:ln/>
        </p:spPr>
        <p:txBody>
          <a:bodyPr/>
          <a:lstStyle>
            <a:lvl1pPr>
              <a:defRPr/>
            </a:lvl1pPr>
          </a:lstStyle>
          <a:p>
            <a:pPr>
              <a:defRPr/>
            </a:pPr>
            <a:fld id="{CC82DCC5-864B-4147-A642-35F27FDFD0B6}" type="slidenum">
              <a:rPr lang="en-US"/>
              <a:pPr>
                <a:defRPr/>
              </a:pPr>
              <a:t>‹#›</a:t>
            </a:fld>
            <a:endParaRPr lang="en-US"/>
          </a:p>
        </p:txBody>
      </p:sp>
    </p:spTree>
    <p:extLst>
      <p:ext uri="{BB962C8B-B14F-4D97-AF65-F5344CB8AC3E}">
        <p14:creationId xmlns:p14="http://schemas.microsoft.com/office/powerpoint/2010/main" val="407459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1D037F-382C-4010-94CF-32D083DBE1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0F9922-600E-406B-A9D2-B47DFF4C84E3}"/>
              </a:ext>
            </a:extLst>
          </p:cNvPr>
          <p:cNvSpPr>
            <a:spLocks noGrp="1" noChangeArrowheads="1"/>
          </p:cNvSpPr>
          <p:nvPr>
            <p:ph type="ftr" sz="quarter" idx="11"/>
          </p:nvPr>
        </p:nvSpPr>
        <p:spPr>
          <a:ln/>
        </p:spPr>
        <p:txBody>
          <a:bodyPr/>
          <a:lstStyle>
            <a:lvl1pPr>
              <a:defRPr/>
            </a:lvl1pPr>
          </a:lstStyle>
          <a:p>
            <a:pPr>
              <a:defRPr/>
            </a:pPr>
            <a:r>
              <a:rPr lang="en-US"/>
              <a:t>University of Utah</a:t>
            </a:r>
          </a:p>
        </p:txBody>
      </p:sp>
      <p:sp>
        <p:nvSpPr>
          <p:cNvPr id="7" name="Rectangle 6">
            <a:extLst>
              <a:ext uri="{FF2B5EF4-FFF2-40B4-BE49-F238E27FC236}">
                <a16:creationId xmlns:a16="http://schemas.microsoft.com/office/drawing/2014/main" id="{EC52BB44-3B9B-4D20-8DD3-E039FA2CD0BC}"/>
              </a:ext>
            </a:extLst>
          </p:cNvPr>
          <p:cNvSpPr>
            <a:spLocks noGrp="1" noChangeArrowheads="1"/>
          </p:cNvSpPr>
          <p:nvPr>
            <p:ph type="sldNum" sz="quarter" idx="12"/>
          </p:nvPr>
        </p:nvSpPr>
        <p:spPr>
          <a:ln/>
        </p:spPr>
        <p:txBody>
          <a:bodyPr/>
          <a:lstStyle>
            <a:lvl1pPr>
              <a:defRPr/>
            </a:lvl1pPr>
          </a:lstStyle>
          <a:p>
            <a:pPr>
              <a:defRPr/>
            </a:pPr>
            <a:fld id="{42FAF6A1-AE48-4B4B-A08B-442F8D6AE37E}" type="slidenum">
              <a:rPr lang="en-US"/>
              <a:pPr>
                <a:defRPr/>
              </a:pPr>
              <a:t>‹#›</a:t>
            </a:fld>
            <a:endParaRPr lang="en-US"/>
          </a:p>
        </p:txBody>
      </p:sp>
    </p:spTree>
    <p:extLst>
      <p:ext uri="{BB962C8B-B14F-4D97-AF65-F5344CB8AC3E}">
        <p14:creationId xmlns:p14="http://schemas.microsoft.com/office/powerpoint/2010/main" val="143417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B3AEAD-7DA5-459B-BD59-0004159C272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AE7E2A-48E7-4E43-B149-F1958AAA13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E2B6BE4-282A-48B1-886A-991F1D0B205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A3FB15C2-7CDA-4D93-B9B2-5DA05A4D8CE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University of Utah</a:t>
            </a:r>
          </a:p>
        </p:txBody>
      </p:sp>
      <p:sp>
        <p:nvSpPr>
          <p:cNvPr id="1030" name="Rectangle 6">
            <a:extLst>
              <a:ext uri="{FF2B5EF4-FFF2-40B4-BE49-F238E27FC236}">
                <a16:creationId xmlns:a16="http://schemas.microsoft.com/office/drawing/2014/main" id="{E5BF2E67-373F-4B3E-AA0C-839DFF43322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2D49B76E-CFED-4D5F-8117-0B8FADAAA4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hyperlink" Target="https://medium.com/software-incubator/introduction-to-orb-oriented-fast-and-rotated-brief-4220e8ec40c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4357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Lecture: Self-Driving Cars</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4">
            <a:extLst>
              <a:ext uri="{FF2B5EF4-FFF2-40B4-BE49-F238E27FC236}">
                <a16:creationId xmlns:a16="http://schemas.microsoft.com/office/drawing/2014/main" id="{8F2073DA-1893-4C86-A26F-EF489A12EFEE}"/>
              </a:ext>
            </a:extLst>
          </p:cNvPr>
          <p:cNvSpPr txBox="1">
            <a:spLocks noChangeArrowheads="1"/>
          </p:cNvSpPr>
          <p:nvPr/>
        </p:nvSpPr>
        <p:spPr bwMode="auto">
          <a:xfrm>
            <a:off x="609600" y="1627373"/>
            <a:ext cx="731104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Topics: System analysis for two systems: with and</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without LIDAR</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Email me to communicate team/project and set up</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meeting times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sp>
        <p:nvSpPr>
          <p:cNvPr id="6" name="Text Box 4">
            <a:extLst>
              <a:ext uri="{FF2B5EF4-FFF2-40B4-BE49-F238E27FC236}">
                <a16:creationId xmlns:a16="http://schemas.microsoft.com/office/drawing/2014/main" id="{39F0051F-DC1C-43CF-A2C4-8EDC46983299}"/>
              </a:ext>
            </a:extLst>
          </p:cNvPr>
          <p:cNvSpPr txBox="1">
            <a:spLocks noChangeArrowheads="1"/>
          </p:cNvSpPr>
          <p:nvPr/>
        </p:nvSpPr>
        <p:spPr bwMode="auto">
          <a:xfrm>
            <a:off x="470460" y="3843278"/>
            <a:ext cx="8305800" cy="2862322"/>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The next two slides show the major companies pursuing various levels of autonomy and the definitions for level 2-5 autonomy.  In terms of hardware, we’ve already discussed the Tesla FSD chip, Audi has a new board, and NVIDIA has a Xavier </a:t>
            </a:r>
            <a:r>
              <a:rPr lang="en-US" altLang="en-US" sz="1800" dirty="0" err="1">
                <a:latin typeface="Calibri" panose="020F0502020204030204" pitchFamily="34" charset="0"/>
                <a:cs typeface="Calibri" panose="020F0502020204030204" pitchFamily="34" charset="0"/>
              </a:rPr>
              <a:t>SoC.</a:t>
            </a:r>
            <a:endParaRPr lang="en-US" altLang="en-US" sz="1800" dirty="0">
              <a:latin typeface="Calibri" panose="020F0502020204030204" pitchFamily="34" charset="0"/>
              <a:cs typeface="Calibri" panose="020F0502020204030204" pitchFamily="34" charset="0"/>
            </a:endParaRPr>
          </a:p>
          <a:p>
            <a:pPr eaLnBrk="1" hangingPunct="1">
              <a:spcBef>
                <a:spcPct val="0"/>
              </a:spcBef>
              <a:buClr>
                <a:srgbClr val="CC0000"/>
              </a:buClr>
              <a:buNone/>
            </a:pPr>
            <a:endParaRPr lang="en-US" altLang="en-US" sz="1800" dirty="0">
              <a:latin typeface="Calibri" panose="020F0502020204030204" pitchFamily="34" charset="0"/>
              <a:cs typeface="Calibri" panose="020F0502020204030204" pitchFamily="34" charset="0"/>
            </a:endParaRPr>
          </a:p>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Some companies (Waymo) seem to be investing in LIDAR sensors, while others (Tesla especially) have committed to vision-based LIDAR-free solutions.  LIDAR sends lasers and estimates object locations based on the reflections, thus producing a point cloud.  LIDAR is known to be very expensive ($75K), but one can expect steady cost reductions.  Waymo announced a 10x reduction in cost in early 2019; a short-range LIDAR may cost around $5K.</a:t>
            </a:r>
          </a:p>
        </p:txBody>
      </p:sp>
    </p:spTree>
    <p:extLst>
      <p:ext uri="{BB962C8B-B14F-4D97-AF65-F5344CB8AC3E}">
        <p14:creationId xmlns:p14="http://schemas.microsoft.com/office/powerpoint/2010/main" val="323341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10</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3240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Feature Extraction</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A1CEB3C1-5B46-4D08-B7E6-28E87CF25DB7}"/>
              </a:ext>
            </a:extLst>
          </p:cNvPr>
          <p:cNvPicPr>
            <a:picLocks noChangeAspect="1"/>
          </p:cNvPicPr>
          <p:nvPr/>
        </p:nvPicPr>
        <p:blipFill>
          <a:blip r:embed="rId3"/>
          <a:stretch>
            <a:fillRect/>
          </a:stretch>
        </p:blipFill>
        <p:spPr>
          <a:xfrm>
            <a:off x="228600" y="1404925"/>
            <a:ext cx="5881315" cy="5279472"/>
          </a:xfrm>
          <a:prstGeom prst="rect">
            <a:avLst/>
          </a:prstGeom>
        </p:spPr>
      </p:pic>
      <p:sp>
        <p:nvSpPr>
          <p:cNvPr id="7" name="Text Box 4">
            <a:extLst>
              <a:ext uri="{FF2B5EF4-FFF2-40B4-BE49-F238E27FC236}">
                <a16:creationId xmlns:a16="http://schemas.microsoft.com/office/drawing/2014/main" id="{8E52B331-1139-4AEA-A999-05002EA0FD50}"/>
              </a:ext>
            </a:extLst>
          </p:cNvPr>
          <p:cNvSpPr txBox="1">
            <a:spLocks noChangeArrowheads="1"/>
          </p:cNvSpPr>
          <p:nvPr/>
        </p:nvSpPr>
        <p:spPr bwMode="auto">
          <a:xfrm>
            <a:off x="5257800" y="1676400"/>
            <a:ext cx="3657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Ops in feature detector </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not clear (a blog post</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that may be helpful is</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listed on the last slide)</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Rest are trig ops that </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are implemented with    </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LUTs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553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11</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13732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Results</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02AA3899-2D5D-4A47-BFB1-7E10463CFFE0}"/>
              </a:ext>
            </a:extLst>
          </p:cNvPr>
          <p:cNvPicPr>
            <a:picLocks noChangeAspect="1"/>
          </p:cNvPicPr>
          <p:nvPr/>
        </p:nvPicPr>
        <p:blipFill>
          <a:blip r:embed="rId3"/>
          <a:stretch>
            <a:fillRect/>
          </a:stretch>
        </p:blipFill>
        <p:spPr>
          <a:xfrm>
            <a:off x="0" y="1524000"/>
            <a:ext cx="4310550" cy="2279400"/>
          </a:xfrm>
          <a:prstGeom prst="rect">
            <a:avLst/>
          </a:prstGeom>
        </p:spPr>
      </p:pic>
      <p:pic>
        <p:nvPicPr>
          <p:cNvPr id="3" name="Picture 2">
            <a:extLst>
              <a:ext uri="{FF2B5EF4-FFF2-40B4-BE49-F238E27FC236}">
                <a16:creationId xmlns:a16="http://schemas.microsoft.com/office/drawing/2014/main" id="{F43C63E4-4B21-4489-B62C-43810A892D40}"/>
              </a:ext>
            </a:extLst>
          </p:cNvPr>
          <p:cNvPicPr>
            <a:picLocks noChangeAspect="1"/>
          </p:cNvPicPr>
          <p:nvPr/>
        </p:nvPicPr>
        <p:blipFill>
          <a:blip r:embed="rId4"/>
          <a:stretch>
            <a:fillRect/>
          </a:stretch>
        </p:blipFill>
        <p:spPr>
          <a:xfrm>
            <a:off x="4310550" y="1524000"/>
            <a:ext cx="4727700" cy="2314200"/>
          </a:xfrm>
          <a:prstGeom prst="rect">
            <a:avLst/>
          </a:prstGeom>
        </p:spPr>
      </p:pic>
      <p:pic>
        <p:nvPicPr>
          <p:cNvPr id="4" name="Picture 3">
            <a:extLst>
              <a:ext uri="{FF2B5EF4-FFF2-40B4-BE49-F238E27FC236}">
                <a16:creationId xmlns:a16="http://schemas.microsoft.com/office/drawing/2014/main" id="{E9C3618A-0E90-4422-A575-F668ABA64332}"/>
              </a:ext>
            </a:extLst>
          </p:cNvPr>
          <p:cNvPicPr>
            <a:picLocks noChangeAspect="1"/>
          </p:cNvPicPr>
          <p:nvPr/>
        </p:nvPicPr>
        <p:blipFill>
          <a:blip r:embed="rId5"/>
          <a:stretch>
            <a:fillRect/>
          </a:stretch>
        </p:blipFill>
        <p:spPr>
          <a:xfrm>
            <a:off x="381000" y="4164325"/>
            <a:ext cx="4310550" cy="2296800"/>
          </a:xfrm>
          <a:prstGeom prst="rect">
            <a:avLst/>
          </a:prstGeom>
        </p:spPr>
      </p:pic>
      <p:sp>
        <p:nvSpPr>
          <p:cNvPr id="9" name="Text Box 4">
            <a:extLst>
              <a:ext uri="{FF2B5EF4-FFF2-40B4-BE49-F238E27FC236}">
                <a16:creationId xmlns:a16="http://schemas.microsoft.com/office/drawing/2014/main" id="{2F8CA13F-821B-47E9-AFF4-2A68AFC404CD}"/>
              </a:ext>
            </a:extLst>
          </p:cNvPr>
          <p:cNvSpPr txBox="1">
            <a:spLocks noChangeArrowheads="1"/>
          </p:cNvSpPr>
          <p:nvPr/>
        </p:nvSpPr>
        <p:spPr bwMode="auto">
          <a:xfrm>
            <a:off x="4691550" y="4114800"/>
            <a:ext cx="427360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Power for a single camera</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(Tesla has 8)</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For the whole system, GPU</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lowers driving range by 12%</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and ASICs by 2%</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sp>
        <p:nvSpPr>
          <p:cNvPr id="10" name="Text Box 4">
            <a:extLst>
              <a:ext uri="{FF2B5EF4-FFF2-40B4-BE49-F238E27FC236}">
                <a16:creationId xmlns:a16="http://schemas.microsoft.com/office/drawing/2014/main" id="{E9A2DEFF-0D0E-46E1-90A0-CFB6FCB9B636}"/>
              </a:ext>
            </a:extLst>
          </p:cNvPr>
          <p:cNvSpPr txBox="1">
            <a:spLocks noChangeArrowheads="1"/>
          </p:cNvSpPr>
          <p:nvPr/>
        </p:nvSpPr>
        <p:spPr bwMode="auto">
          <a:xfrm>
            <a:off x="1956036" y="114243"/>
            <a:ext cx="7082213" cy="92333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They do much better with ASICs.  The GPU does great too, but consumes too much power.  The FPGA is fine if an ASIC is not possible.  The overall latency is close to the 100ms target.</a:t>
            </a:r>
          </a:p>
        </p:txBody>
      </p:sp>
    </p:spTree>
    <p:extLst>
      <p:ext uri="{BB962C8B-B14F-4D97-AF65-F5344CB8AC3E}">
        <p14:creationId xmlns:p14="http://schemas.microsoft.com/office/powerpoint/2010/main" val="422751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12</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3137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Scalability Results</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4">
            <a:extLst>
              <a:ext uri="{FF2B5EF4-FFF2-40B4-BE49-F238E27FC236}">
                <a16:creationId xmlns:a16="http://schemas.microsoft.com/office/drawing/2014/main" id="{8F2073DA-1893-4C86-A26F-EF489A12EFEE}"/>
              </a:ext>
            </a:extLst>
          </p:cNvPr>
          <p:cNvSpPr txBox="1">
            <a:spLocks noChangeArrowheads="1"/>
          </p:cNvSpPr>
          <p:nvPr/>
        </p:nvSpPr>
        <p:spPr bwMode="auto">
          <a:xfrm>
            <a:off x="188171" y="5852600"/>
            <a:ext cx="87676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VGG accuracy improves from 80% to 87% when resolution is doubled</a:t>
            </a: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Not clear how the bottlenecks change (compute, memory, reuse patterns)</a:t>
            </a:r>
          </a:p>
        </p:txBody>
      </p:sp>
      <p:pic>
        <p:nvPicPr>
          <p:cNvPr id="2" name="Picture 1">
            <a:extLst>
              <a:ext uri="{FF2B5EF4-FFF2-40B4-BE49-F238E27FC236}">
                <a16:creationId xmlns:a16="http://schemas.microsoft.com/office/drawing/2014/main" id="{0EAE7870-A498-475A-983C-5A02D6F5EBE9}"/>
              </a:ext>
            </a:extLst>
          </p:cNvPr>
          <p:cNvPicPr>
            <a:picLocks noChangeAspect="1"/>
          </p:cNvPicPr>
          <p:nvPr/>
        </p:nvPicPr>
        <p:blipFill>
          <a:blip r:embed="rId3"/>
          <a:stretch>
            <a:fillRect/>
          </a:stretch>
        </p:blipFill>
        <p:spPr>
          <a:xfrm>
            <a:off x="609600" y="1686653"/>
            <a:ext cx="7620000" cy="4133643"/>
          </a:xfrm>
          <a:prstGeom prst="rect">
            <a:avLst/>
          </a:prstGeom>
        </p:spPr>
      </p:pic>
      <p:sp>
        <p:nvSpPr>
          <p:cNvPr id="7" name="Text Box 4">
            <a:extLst>
              <a:ext uri="{FF2B5EF4-FFF2-40B4-BE49-F238E27FC236}">
                <a16:creationId xmlns:a16="http://schemas.microsoft.com/office/drawing/2014/main" id="{20FEDA12-5F9B-434D-B59E-616F8BCD9C0A}"/>
              </a:ext>
            </a:extLst>
          </p:cNvPr>
          <p:cNvSpPr txBox="1">
            <a:spLocks noChangeArrowheads="1"/>
          </p:cNvSpPr>
          <p:nvPr/>
        </p:nvSpPr>
        <p:spPr bwMode="auto">
          <a:xfrm>
            <a:off x="3655039" y="242986"/>
            <a:ext cx="5298228" cy="1477328"/>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The accuracy improvement with higher resolution is compelling.  But they show that latency is too high.  Can probably do it with multiple ASICs.  The system will also scale up along other axes: more cameras, higher resolution, more redundancy, larger networks.</a:t>
            </a:r>
          </a:p>
        </p:txBody>
      </p:sp>
    </p:spTree>
    <p:extLst>
      <p:ext uri="{BB962C8B-B14F-4D97-AF65-F5344CB8AC3E}">
        <p14:creationId xmlns:p14="http://schemas.microsoft.com/office/powerpoint/2010/main" val="282311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13</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1775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Summary</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4">
            <a:extLst>
              <a:ext uri="{FF2B5EF4-FFF2-40B4-BE49-F238E27FC236}">
                <a16:creationId xmlns:a16="http://schemas.microsoft.com/office/drawing/2014/main" id="{8C3B8567-C775-42D5-98C4-A3CD20F07E1C}"/>
              </a:ext>
            </a:extLst>
          </p:cNvPr>
          <p:cNvSpPr txBox="1">
            <a:spLocks noChangeArrowheads="1"/>
          </p:cNvSpPr>
          <p:nvPr/>
        </p:nvSpPr>
        <p:spPr bwMode="auto">
          <a:xfrm>
            <a:off x="517525" y="1563688"/>
            <a:ext cx="859959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Detection, Localization, Tracking, Planning are major steps</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The first three take up 94% of compute</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Contributions: a pipeline with publicly available frameworks,</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bottleneck analysis, acceleration with GPU/FPGA/ASIC</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GPUs and ASIC offer two orders of magnitude speedup,</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but GPUs consume too much power</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More work remains – lower latency, lower power, higher</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resolution, feature extraction, other bottlenecks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3348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14</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5422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LIDAR-based Approach  </a:t>
            </a:r>
            <a:r>
              <a:rPr lang="en-US" altLang="en-US" sz="2000" dirty="0">
                <a:solidFill>
                  <a:srgbClr val="CC0000"/>
                </a:solidFill>
                <a:latin typeface="Calibri" panose="020F0502020204030204" pitchFamily="34" charset="0"/>
                <a:cs typeface="Calibri" panose="020F0502020204030204" pitchFamily="34" charset="0"/>
              </a:rPr>
              <a:t>[Zhao et al.]</a:t>
            </a:r>
            <a:endParaRPr lang="en-US" altLang="en-US" dirty="0">
              <a:solidFill>
                <a:srgbClr val="CC0000"/>
              </a:solidFill>
              <a:latin typeface="Calibri" panose="020F0502020204030204" pitchFamily="34" charset="0"/>
              <a:cs typeface="Calibri" panose="020F0502020204030204" pitchFamily="34" charset="0"/>
            </a:endParaRP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4">
            <a:extLst>
              <a:ext uri="{FF2B5EF4-FFF2-40B4-BE49-F238E27FC236}">
                <a16:creationId xmlns:a16="http://schemas.microsoft.com/office/drawing/2014/main" id="{8C3B8567-C775-42D5-98C4-A3CD20F07E1C}"/>
              </a:ext>
            </a:extLst>
          </p:cNvPr>
          <p:cNvSpPr txBox="1">
            <a:spLocks noChangeArrowheads="1"/>
          </p:cNvSpPr>
          <p:nvPr/>
        </p:nvSpPr>
        <p:spPr bwMode="auto">
          <a:xfrm>
            <a:off x="517525" y="1563688"/>
            <a:ext cx="825969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Joint work with Pony.AI; characterization based on several</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hours of driving on their test fleet over 3 months</a:t>
            </a:r>
          </a:p>
          <a:p>
            <a:pPr eaLnBrk="1" hangingPunct="1">
              <a:spcBef>
                <a:spcPct val="0"/>
              </a:spcBef>
              <a:buClr>
                <a:srgbClr val="CC0000"/>
              </a:buClr>
              <a:buNone/>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They rely on LIDAR and their software pipeline has</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relatively little DNN </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15855D83-3FD1-45E5-B96F-655CDC2080FF}"/>
              </a:ext>
            </a:extLst>
          </p:cNvPr>
          <p:cNvSpPr txBox="1">
            <a:spLocks noChangeArrowheads="1"/>
          </p:cNvSpPr>
          <p:nvPr/>
        </p:nvSpPr>
        <p:spPr bwMode="auto">
          <a:xfrm>
            <a:off x="427103" y="3962400"/>
            <a:ext cx="8259697" cy="2585323"/>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The second paper considers a LIDAR-based pipeline.  It does have a limited amount of DNN computation.  But as shown in the next slide, 65% of the computation is LIDAR based perception.  This last computation is itself spread across several functions, of which Segmentation is the largest (the computations that identify/separate major objects from the background).  This makes it harder to create an accelerator that improves all the functions.  It turns out that LIDAR perception has varying latency based on the nature of the point cloud.  Scenes with more nearby objects take longer to analyze; this is especially problematic since those are the scenes that need speedy resolution.</a:t>
            </a:r>
          </a:p>
        </p:txBody>
      </p:sp>
    </p:spTree>
    <p:extLst>
      <p:ext uri="{BB962C8B-B14F-4D97-AF65-F5344CB8AC3E}">
        <p14:creationId xmlns:p14="http://schemas.microsoft.com/office/powerpoint/2010/main" val="254030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57200" y="209270"/>
            <a:ext cx="3108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Software Pipeline</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419099" y="98165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BAB37A87-63F0-4794-BB95-CAF23E171DA6}"/>
              </a:ext>
            </a:extLst>
          </p:cNvPr>
          <p:cNvPicPr>
            <a:picLocks noChangeAspect="1"/>
          </p:cNvPicPr>
          <p:nvPr/>
        </p:nvPicPr>
        <p:blipFill>
          <a:blip r:embed="rId3"/>
          <a:stretch>
            <a:fillRect/>
          </a:stretch>
        </p:blipFill>
        <p:spPr>
          <a:xfrm>
            <a:off x="1313015" y="1091133"/>
            <a:ext cx="6517969" cy="2749200"/>
          </a:xfrm>
          <a:prstGeom prst="rect">
            <a:avLst/>
          </a:prstGeom>
        </p:spPr>
      </p:pic>
      <p:pic>
        <p:nvPicPr>
          <p:cNvPr id="4" name="Picture 3">
            <a:extLst>
              <a:ext uri="{FF2B5EF4-FFF2-40B4-BE49-F238E27FC236}">
                <a16:creationId xmlns:a16="http://schemas.microsoft.com/office/drawing/2014/main" id="{B74536C6-9002-498D-850E-21E9722288A5}"/>
              </a:ext>
            </a:extLst>
          </p:cNvPr>
          <p:cNvPicPr>
            <a:picLocks noChangeAspect="1"/>
          </p:cNvPicPr>
          <p:nvPr/>
        </p:nvPicPr>
        <p:blipFill>
          <a:blip r:embed="rId4"/>
          <a:stretch>
            <a:fillRect/>
          </a:stretch>
        </p:blipFill>
        <p:spPr>
          <a:xfrm>
            <a:off x="457200" y="3769538"/>
            <a:ext cx="7886699" cy="3088462"/>
          </a:xfrm>
          <a:prstGeom prst="rect">
            <a:avLst/>
          </a:prstGeom>
        </p:spPr>
      </p:pic>
      <p:sp>
        <p:nvSpPr>
          <p:cNvPr id="9" name="Slide Number Placeholder 3">
            <a:extLst>
              <a:ext uri="{FF2B5EF4-FFF2-40B4-BE49-F238E27FC236}">
                <a16:creationId xmlns:a16="http://schemas.microsoft.com/office/drawing/2014/main" id="{00CB150D-B507-423A-B432-5C169148D4AA}"/>
              </a:ext>
            </a:extLst>
          </p:cNvPr>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15</a:t>
            </a:fld>
            <a:endParaRPr lang="en-US" altLang="en-US" sz="1400"/>
          </a:p>
        </p:txBody>
      </p:sp>
    </p:spTree>
    <p:extLst>
      <p:ext uri="{BB962C8B-B14F-4D97-AF65-F5344CB8AC3E}">
        <p14:creationId xmlns:p14="http://schemas.microsoft.com/office/powerpoint/2010/main" val="267006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16</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25975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LIDAR Pipeline</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4">
            <a:extLst>
              <a:ext uri="{FF2B5EF4-FFF2-40B4-BE49-F238E27FC236}">
                <a16:creationId xmlns:a16="http://schemas.microsoft.com/office/drawing/2014/main" id="{8C3B8567-C775-42D5-98C4-A3CD20F07E1C}"/>
              </a:ext>
            </a:extLst>
          </p:cNvPr>
          <p:cNvSpPr txBox="1">
            <a:spLocks noChangeArrowheads="1"/>
          </p:cNvSpPr>
          <p:nvPr/>
        </p:nvSpPr>
        <p:spPr bwMode="auto">
          <a:xfrm>
            <a:off x="517525" y="1563688"/>
            <a:ext cx="4879477"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Several steps, with segmentation</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being a major overhead</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Segmentation extracts useful</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semantic info (relevant objects)</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from the background</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The latency is worse when there</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are more nearby objects, since</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there are more reflected points</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to deal with </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This leads to high variance,</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especially when collisions are</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more likely</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C64F0C1-34A0-4EC0-8371-5628FBAB2F45}"/>
              </a:ext>
            </a:extLst>
          </p:cNvPr>
          <p:cNvPicPr>
            <a:picLocks noChangeAspect="1"/>
          </p:cNvPicPr>
          <p:nvPr/>
        </p:nvPicPr>
        <p:blipFill>
          <a:blip r:embed="rId3"/>
          <a:stretch>
            <a:fillRect/>
          </a:stretch>
        </p:blipFill>
        <p:spPr>
          <a:xfrm>
            <a:off x="5252705" y="2133600"/>
            <a:ext cx="3858638" cy="3693150"/>
          </a:xfrm>
          <a:prstGeom prst="rect">
            <a:avLst/>
          </a:prstGeom>
        </p:spPr>
      </p:pic>
    </p:spTree>
    <p:extLst>
      <p:ext uri="{BB962C8B-B14F-4D97-AF65-F5344CB8AC3E}">
        <p14:creationId xmlns:p14="http://schemas.microsoft.com/office/powerpoint/2010/main" val="216757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17</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44344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LIDAR Perception Latency</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4">
            <a:extLst>
              <a:ext uri="{FF2B5EF4-FFF2-40B4-BE49-F238E27FC236}">
                <a16:creationId xmlns:a16="http://schemas.microsoft.com/office/drawing/2014/main" id="{8C3B8567-C775-42D5-98C4-A3CD20F07E1C}"/>
              </a:ext>
            </a:extLst>
          </p:cNvPr>
          <p:cNvSpPr txBox="1">
            <a:spLocks noChangeArrowheads="1"/>
          </p:cNvSpPr>
          <p:nvPr/>
        </p:nvSpPr>
        <p:spPr bwMode="auto">
          <a:xfrm>
            <a:off x="457974" y="1447800"/>
            <a:ext cx="83968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Max time is a relevant metric because it disproportionately</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impacts safety</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They observe that long LIDAR perception latency also</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disproportionately impacts overall latency </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(The LIDAR sampling rate is 100ms)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2B2FDF3-3589-4B9A-AA6D-D450EDAE0D48}"/>
              </a:ext>
            </a:extLst>
          </p:cNvPr>
          <p:cNvPicPr>
            <a:picLocks noChangeAspect="1"/>
          </p:cNvPicPr>
          <p:nvPr/>
        </p:nvPicPr>
        <p:blipFill>
          <a:blip r:embed="rId3"/>
          <a:stretch>
            <a:fillRect/>
          </a:stretch>
        </p:blipFill>
        <p:spPr>
          <a:xfrm>
            <a:off x="1188009" y="3810000"/>
            <a:ext cx="6691782" cy="2775300"/>
          </a:xfrm>
          <a:prstGeom prst="rect">
            <a:avLst/>
          </a:prstGeom>
        </p:spPr>
      </p:pic>
      <p:sp>
        <p:nvSpPr>
          <p:cNvPr id="7" name="Text Box 4">
            <a:extLst>
              <a:ext uri="{FF2B5EF4-FFF2-40B4-BE49-F238E27FC236}">
                <a16:creationId xmlns:a16="http://schemas.microsoft.com/office/drawing/2014/main" id="{7CED1304-718A-4597-840C-CBA4340EC80D}"/>
              </a:ext>
            </a:extLst>
          </p:cNvPr>
          <p:cNvSpPr txBox="1">
            <a:spLocks noChangeArrowheads="1"/>
          </p:cNvSpPr>
          <p:nvPr/>
        </p:nvSpPr>
        <p:spPr bwMode="auto">
          <a:xfrm>
            <a:off x="4800600" y="271124"/>
            <a:ext cx="4237649" cy="1200329"/>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The authors show that if LIDAR perception latency exceeds the LIDAR sampling rate (100ms), the impact on other stages of the software pipeline is even higher.</a:t>
            </a:r>
          </a:p>
        </p:txBody>
      </p:sp>
    </p:spTree>
    <p:extLst>
      <p:ext uri="{BB962C8B-B14F-4D97-AF65-F5344CB8AC3E}">
        <p14:creationId xmlns:p14="http://schemas.microsoft.com/office/powerpoint/2010/main" val="155822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18</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37780" y="273784"/>
            <a:ext cx="2217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Safety Score</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4">
            <a:extLst>
              <a:ext uri="{FF2B5EF4-FFF2-40B4-BE49-F238E27FC236}">
                <a16:creationId xmlns:a16="http://schemas.microsoft.com/office/drawing/2014/main" id="{8C3B8567-C775-42D5-98C4-A3CD20F07E1C}"/>
              </a:ext>
            </a:extLst>
          </p:cNvPr>
          <p:cNvSpPr txBox="1">
            <a:spLocks noChangeArrowheads="1"/>
          </p:cNvSpPr>
          <p:nvPr/>
        </p:nvSpPr>
        <p:spPr bwMode="auto">
          <a:xfrm>
            <a:off x="495775" y="1447800"/>
            <a:ext cx="81910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They compute a safety score that factors in the response</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time along with velocity/acceleration  </a:t>
            </a: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They design a predictor to estimate response time based</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on the count/proximity of objects in the scene and how</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hardware resources (CPU/GPU) are allocated to each part</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of the software pipeline</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317C809-4FB5-4313-A155-A47013F0EC94}"/>
              </a:ext>
            </a:extLst>
          </p:cNvPr>
          <p:cNvPicPr>
            <a:picLocks noChangeAspect="1"/>
          </p:cNvPicPr>
          <p:nvPr/>
        </p:nvPicPr>
        <p:blipFill>
          <a:blip r:embed="rId3"/>
          <a:stretch>
            <a:fillRect/>
          </a:stretch>
        </p:blipFill>
        <p:spPr>
          <a:xfrm>
            <a:off x="990600" y="3981310"/>
            <a:ext cx="6100819" cy="722100"/>
          </a:xfrm>
          <a:prstGeom prst="rect">
            <a:avLst/>
          </a:prstGeom>
        </p:spPr>
      </p:pic>
      <p:pic>
        <p:nvPicPr>
          <p:cNvPr id="3" name="Picture 2">
            <a:extLst>
              <a:ext uri="{FF2B5EF4-FFF2-40B4-BE49-F238E27FC236}">
                <a16:creationId xmlns:a16="http://schemas.microsoft.com/office/drawing/2014/main" id="{B4D157C0-6C67-4912-89AB-EDCFA2B3EC7E}"/>
              </a:ext>
            </a:extLst>
          </p:cNvPr>
          <p:cNvPicPr>
            <a:picLocks noChangeAspect="1"/>
          </p:cNvPicPr>
          <p:nvPr/>
        </p:nvPicPr>
        <p:blipFill>
          <a:blip r:embed="rId4"/>
          <a:stretch>
            <a:fillRect/>
          </a:stretch>
        </p:blipFill>
        <p:spPr>
          <a:xfrm>
            <a:off x="3581400" y="4808510"/>
            <a:ext cx="5562600" cy="2052383"/>
          </a:xfrm>
          <a:prstGeom prst="rect">
            <a:avLst/>
          </a:prstGeom>
        </p:spPr>
      </p:pic>
      <p:sp>
        <p:nvSpPr>
          <p:cNvPr id="8" name="Text Box 4">
            <a:extLst>
              <a:ext uri="{FF2B5EF4-FFF2-40B4-BE49-F238E27FC236}">
                <a16:creationId xmlns:a16="http://schemas.microsoft.com/office/drawing/2014/main" id="{4B64C863-BBA9-4F89-9EA0-9FF90984C77B}"/>
              </a:ext>
            </a:extLst>
          </p:cNvPr>
          <p:cNvSpPr txBox="1">
            <a:spLocks noChangeArrowheads="1"/>
          </p:cNvSpPr>
          <p:nvPr/>
        </p:nvSpPr>
        <p:spPr bwMode="auto">
          <a:xfrm>
            <a:off x="2149704" y="34658"/>
            <a:ext cx="6980849" cy="1477328"/>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To improve performance, they first predict if the point cloud will take longer to analyze, if yes, then they re-allocate CPU/GPU resources across the many software functions.  The impact is evaluated with a safety score that shows how the response latency ultimately impacts safety.  The equation factors the sampling rate, vehicle acceleration and velocity.</a:t>
            </a:r>
          </a:p>
        </p:txBody>
      </p:sp>
    </p:spTree>
    <p:extLst>
      <p:ext uri="{BB962C8B-B14F-4D97-AF65-F5344CB8AC3E}">
        <p14:creationId xmlns:p14="http://schemas.microsoft.com/office/powerpoint/2010/main" val="254851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4DEE7F4D-58B6-4F27-88FB-B3938DB662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6309F77-1FE6-4650-B9E5-B5B24177D9BC}" type="slidenum">
              <a:rPr lang="en-US" altLang="en-US" sz="1400" smtClean="0"/>
              <a:pPr>
                <a:spcBef>
                  <a:spcPct val="0"/>
                </a:spcBef>
                <a:buFontTx/>
                <a:buNone/>
              </a:pPr>
              <a:t>19</a:t>
            </a:fld>
            <a:endParaRPr lang="en-US" altLang="en-US" sz="1400"/>
          </a:p>
        </p:txBody>
      </p:sp>
      <p:sp>
        <p:nvSpPr>
          <p:cNvPr id="43011" name="Text Box 2">
            <a:extLst>
              <a:ext uri="{FF2B5EF4-FFF2-40B4-BE49-F238E27FC236}">
                <a16:creationId xmlns:a16="http://schemas.microsoft.com/office/drawing/2014/main" id="{A5F622C5-1B94-476E-BCA6-C96918918BD9}"/>
              </a:ext>
            </a:extLst>
          </p:cNvPr>
          <p:cNvSpPr txBox="1">
            <a:spLocks noChangeArrowheads="1"/>
          </p:cNvSpPr>
          <p:nvPr/>
        </p:nvSpPr>
        <p:spPr bwMode="auto">
          <a:xfrm>
            <a:off x="441325" y="396875"/>
            <a:ext cx="2012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CC0000"/>
                </a:solidFill>
                <a:latin typeface="Calibri" panose="020F0502020204030204" pitchFamily="34" charset="0"/>
                <a:cs typeface="Calibri" panose="020F0502020204030204" pitchFamily="34" charset="0"/>
              </a:rPr>
              <a:t>References</a:t>
            </a:r>
          </a:p>
        </p:txBody>
      </p:sp>
      <p:sp>
        <p:nvSpPr>
          <p:cNvPr id="43012" name="Line 3">
            <a:extLst>
              <a:ext uri="{FF2B5EF4-FFF2-40B4-BE49-F238E27FC236}">
                <a16:creationId xmlns:a16="http://schemas.microsoft.com/office/drawing/2014/main" id="{46A0E0E5-ADB5-4F3D-85F4-2FBDE33DC845}"/>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Text Box 4">
            <a:extLst>
              <a:ext uri="{FF2B5EF4-FFF2-40B4-BE49-F238E27FC236}">
                <a16:creationId xmlns:a16="http://schemas.microsoft.com/office/drawing/2014/main" id="{A3296B77-C2D2-4233-9E86-F32120A3946B}"/>
              </a:ext>
            </a:extLst>
          </p:cNvPr>
          <p:cNvSpPr txBox="1">
            <a:spLocks noChangeArrowheads="1"/>
          </p:cNvSpPr>
          <p:nvPr/>
        </p:nvSpPr>
        <p:spPr bwMode="auto">
          <a:xfrm>
            <a:off x="517525" y="1563688"/>
            <a:ext cx="83855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“The Architectural Implications of Autonomous Driving: Constraints</a:t>
            </a:r>
          </a:p>
          <a:p>
            <a:pPr eaLnBrk="1" hangingPunct="1">
              <a:spcBef>
                <a:spcPct val="0"/>
              </a:spcBef>
              <a:buClr>
                <a:srgbClr val="CC0000"/>
              </a:buClr>
              <a:buNone/>
            </a:pPr>
            <a:r>
              <a:rPr lang="en-US" altLang="en-US" sz="2200" dirty="0">
                <a:latin typeface="Calibri" panose="020F0502020204030204" pitchFamily="34" charset="0"/>
                <a:cs typeface="Calibri" panose="020F0502020204030204" pitchFamily="34" charset="0"/>
              </a:rPr>
              <a:t>    and Acceleration”, S.-C. Lin et al., ASPLOS 2018</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“Towards Safety Aware Computing System Design in Autonomous</a:t>
            </a:r>
          </a:p>
          <a:p>
            <a:pPr eaLnBrk="1" hangingPunct="1">
              <a:spcBef>
                <a:spcPct val="0"/>
              </a:spcBef>
              <a:buClr>
                <a:srgbClr val="CC0000"/>
              </a:buClr>
              <a:buNone/>
            </a:pPr>
            <a:r>
              <a:rPr lang="en-US" altLang="en-US" sz="2200" dirty="0">
                <a:latin typeface="Calibri" panose="020F0502020204030204" pitchFamily="34" charset="0"/>
                <a:cs typeface="Calibri" panose="020F0502020204030204" pitchFamily="34" charset="0"/>
              </a:rPr>
              <a:t>     Vehicles”, Zhao et al., </a:t>
            </a:r>
            <a:r>
              <a:rPr lang="en-US" altLang="en-US" sz="2200" dirty="0" err="1">
                <a:latin typeface="Calibri" panose="020F0502020204030204" pitchFamily="34" charset="0"/>
                <a:cs typeface="Calibri" panose="020F0502020204030204" pitchFamily="34" charset="0"/>
              </a:rPr>
              <a:t>Arxiv</a:t>
            </a:r>
            <a:r>
              <a:rPr lang="en-US" altLang="en-US" sz="2200" dirty="0">
                <a:latin typeface="Calibri" panose="020F0502020204030204" pitchFamily="34" charset="0"/>
                <a:cs typeface="Calibri" panose="020F0502020204030204" pitchFamily="34" charset="0"/>
              </a:rPr>
              <a:t>, 2019</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“Driving into the Memory Wall”, Jung et al., </a:t>
            </a:r>
            <a:r>
              <a:rPr lang="en-US" altLang="en-US" sz="2200" dirty="0" err="1">
                <a:latin typeface="Calibri" panose="020F0502020204030204" pitchFamily="34" charset="0"/>
                <a:cs typeface="Calibri" panose="020F0502020204030204" pitchFamily="34" charset="0"/>
              </a:rPr>
              <a:t>MemSys</a:t>
            </a:r>
            <a:r>
              <a:rPr lang="en-US" altLang="en-US" sz="2200" dirty="0">
                <a:latin typeface="Calibri" panose="020F0502020204030204" pitchFamily="34" charset="0"/>
                <a:cs typeface="Calibri" panose="020F0502020204030204" pitchFamily="34" charset="0"/>
              </a:rPr>
              <a:t> 2018 </a:t>
            </a: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ORB-Slam details:</a:t>
            </a:r>
          </a:p>
          <a:p>
            <a:pPr eaLnBrk="1" hangingPunct="1">
              <a:spcBef>
                <a:spcPct val="0"/>
              </a:spcBef>
              <a:buClr>
                <a:srgbClr val="CC0000"/>
              </a:buClr>
              <a:buNone/>
            </a:pPr>
            <a:r>
              <a:rPr lang="en-US" altLang="en-US" sz="22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https://medium.com/software-incubator/introduction-to-orb-oriented-fast-and-rotated-brief-4220e8ec40cf</a:t>
            </a:r>
            <a:endParaRPr lang="en-US" altLang="en-US" sz="14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2</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3809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Self-Driving Cars Intro</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4">
            <a:extLst>
              <a:ext uri="{FF2B5EF4-FFF2-40B4-BE49-F238E27FC236}">
                <a16:creationId xmlns:a16="http://schemas.microsoft.com/office/drawing/2014/main" id="{8F2073DA-1893-4C86-A26F-EF489A12EFEE}"/>
              </a:ext>
            </a:extLst>
          </p:cNvPr>
          <p:cNvSpPr txBox="1">
            <a:spLocks noChangeArrowheads="1"/>
          </p:cNvSpPr>
          <p:nvPr/>
        </p:nvSpPr>
        <p:spPr bwMode="auto">
          <a:xfrm>
            <a:off x="441325" y="1304351"/>
            <a:ext cx="7864974"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Several players: Waymo, Tesla, Mobileye, Uber, NVIDIA</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Xavier SoC, Audi </a:t>
            </a:r>
            <a:r>
              <a:rPr lang="en-US" altLang="en-US" sz="2600" dirty="0" err="1">
                <a:latin typeface="Calibri" panose="020F0502020204030204" pitchFamily="34" charset="0"/>
                <a:cs typeface="Calibri" panose="020F0502020204030204" pitchFamily="34" charset="0"/>
              </a:rPr>
              <a:t>zFAS</a:t>
            </a:r>
            <a:r>
              <a:rPr lang="en-US" altLang="en-US" sz="2600" dirty="0">
                <a:latin typeface="Calibri" panose="020F0502020204030204" pitchFamily="34" charset="0"/>
                <a:cs typeface="Calibri" panose="020F0502020204030204" pitchFamily="34" charset="0"/>
              </a:rPr>
              <a:t> board</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Level 2 autonomy: car handles steering/accel in limited</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conditions, (alert) driver handles rest  (hands-off)</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Level 3 autonomy: car handles everything in limited</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conditions, driver serves as back-up  (eyes-off)</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Level 4 autonomy: driver helps only when entering</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unmapped areas or during severe weather  (mind-off)  </a:t>
            </a:r>
          </a:p>
          <a:p>
            <a:pPr eaLnBrk="1" hangingPunct="1">
              <a:spcBef>
                <a:spcPct val="0"/>
              </a:spcBef>
              <a:buClr>
                <a:srgbClr val="CC0000"/>
              </a:buClr>
              <a:buNone/>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Level 5 autonomy: no steering wheel</a:t>
            </a:r>
          </a:p>
        </p:txBody>
      </p:sp>
    </p:spTree>
    <p:extLst>
      <p:ext uri="{BB962C8B-B14F-4D97-AF65-F5344CB8AC3E}">
        <p14:creationId xmlns:p14="http://schemas.microsoft.com/office/powerpoint/2010/main" val="172878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3</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33944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LIDAR vs. No-LIDAR</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4">
            <a:extLst>
              <a:ext uri="{FF2B5EF4-FFF2-40B4-BE49-F238E27FC236}">
                <a16:creationId xmlns:a16="http://schemas.microsoft.com/office/drawing/2014/main" id="{8F2073DA-1893-4C86-A26F-EF489A12EFEE}"/>
              </a:ext>
            </a:extLst>
          </p:cNvPr>
          <p:cNvSpPr txBox="1">
            <a:spLocks noChangeArrowheads="1"/>
          </p:cNvSpPr>
          <p:nvPr/>
        </p:nvSpPr>
        <p:spPr bwMode="auto">
          <a:xfrm>
            <a:off x="441325" y="1304351"/>
            <a:ext cx="851271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LIDAR is very expensive ($75K); hence, Tesla and Mobileye</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are focusing on vision-based solutions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Recent announcements claim that top-of-the-line LIDAR</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may cost $7,500, with short-range LIDAR being under $5K</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https://techcrunch.com/2019/03/06/waymo-to-start-selling-standalone-lidar-sensors/</a:t>
            </a:r>
            <a:endParaRPr lang="en-US" altLang="en-US" sz="1800" dirty="0">
              <a:latin typeface="Calibri" panose="020F0502020204030204" pitchFamily="34" charset="0"/>
              <a:cs typeface="Calibri" panose="020F0502020204030204" pitchFamily="34" charset="0"/>
            </a:endParaRPr>
          </a:p>
          <a:p>
            <a:pPr eaLnBrk="1" hangingPunct="1">
              <a:spcBef>
                <a:spcPct val="0"/>
              </a:spcBef>
              <a:buClr>
                <a:srgbClr val="CC0000"/>
              </a:buClr>
              <a:buNone/>
            </a:pPr>
            <a:endParaRPr lang="en-US" altLang="en-US" sz="18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As we’ll see, LIDAR has other latency problems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E769380-F811-4571-AF0B-6AC6232F650C}"/>
              </a:ext>
            </a:extLst>
          </p:cNvPr>
          <p:cNvPicPr>
            <a:picLocks noChangeAspect="1"/>
          </p:cNvPicPr>
          <p:nvPr/>
        </p:nvPicPr>
        <p:blipFill>
          <a:blip r:embed="rId3"/>
          <a:stretch>
            <a:fillRect/>
          </a:stretch>
        </p:blipFill>
        <p:spPr>
          <a:xfrm>
            <a:off x="0" y="5028067"/>
            <a:ext cx="9144000" cy="1373865"/>
          </a:xfrm>
          <a:prstGeom prst="rect">
            <a:avLst/>
          </a:prstGeom>
        </p:spPr>
      </p:pic>
    </p:spTree>
    <p:extLst>
      <p:ext uri="{BB962C8B-B14F-4D97-AF65-F5344CB8AC3E}">
        <p14:creationId xmlns:p14="http://schemas.microsoft.com/office/powerpoint/2010/main" val="380500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4</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139593" y="209771"/>
            <a:ext cx="4309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Self-Driving Car Pipeline</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CE59A4DD-8691-418C-BCF4-A79A84068F0B}"/>
              </a:ext>
            </a:extLst>
          </p:cNvPr>
          <p:cNvPicPr>
            <a:picLocks noChangeAspect="1"/>
          </p:cNvPicPr>
          <p:nvPr/>
        </p:nvPicPr>
        <p:blipFill>
          <a:blip r:embed="rId3"/>
          <a:stretch>
            <a:fillRect/>
          </a:stretch>
        </p:blipFill>
        <p:spPr>
          <a:xfrm>
            <a:off x="0" y="1544843"/>
            <a:ext cx="9144000" cy="3768314"/>
          </a:xfrm>
          <a:prstGeom prst="rect">
            <a:avLst/>
          </a:prstGeom>
        </p:spPr>
      </p:pic>
      <p:sp>
        <p:nvSpPr>
          <p:cNvPr id="7" name="Text Box 4">
            <a:extLst>
              <a:ext uri="{FF2B5EF4-FFF2-40B4-BE49-F238E27FC236}">
                <a16:creationId xmlns:a16="http://schemas.microsoft.com/office/drawing/2014/main" id="{CE1AF3D6-139F-4099-ADAC-A41B5183A954}"/>
              </a:ext>
            </a:extLst>
          </p:cNvPr>
          <p:cNvSpPr txBox="1">
            <a:spLocks noChangeArrowheads="1"/>
          </p:cNvSpPr>
          <p:nvPr/>
        </p:nvSpPr>
        <p:spPr bwMode="auto">
          <a:xfrm>
            <a:off x="838200" y="5524618"/>
            <a:ext cx="78412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Need decimeter-level accuracy for localization; GPS fails; localizer</a:t>
            </a:r>
          </a:p>
          <a:p>
            <a:pPr eaLnBrk="1" hangingPunct="1">
              <a:spcBef>
                <a:spcPct val="0"/>
              </a:spcBef>
              <a:buClr>
                <a:srgbClr val="CC0000"/>
              </a:buClr>
              <a:buNone/>
            </a:pPr>
            <a:r>
              <a:rPr lang="en-US" altLang="en-US" sz="2200" dirty="0">
                <a:latin typeface="Calibri" panose="020F0502020204030204" pitchFamily="34" charset="0"/>
                <a:cs typeface="Calibri" panose="020F0502020204030204" pitchFamily="34" charset="0"/>
              </a:rPr>
              <a:t>   gives them centimeter-level accuracy</a:t>
            </a: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Need a locally stored map (41 TB for USA)</a:t>
            </a:r>
          </a:p>
        </p:txBody>
      </p:sp>
      <p:sp>
        <p:nvSpPr>
          <p:cNvPr id="8" name="Text Box 4">
            <a:extLst>
              <a:ext uri="{FF2B5EF4-FFF2-40B4-BE49-F238E27FC236}">
                <a16:creationId xmlns:a16="http://schemas.microsoft.com/office/drawing/2014/main" id="{D777E773-CC78-4195-9867-E40FB4969ECA}"/>
              </a:ext>
            </a:extLst>
          </p:cNvPr>
          <p:cNvSpPr txBox="1">
            <a:spLocks noChangeArrowheads="1"/>
          </p:cNvSpPr>
          <p:nvPr/>
        </p:nvSpPr>
        <p:spPr bwMode="auto">
          <a:xfrm>
            <a:off x="4282574" y="113940"/>
            <a:ext cx="4709026" cy="92333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Three main bottlenecks in the pipeline.  The detector and tracker use well-known DNNs.  The localizer is the new and unintuitive step.</a:t>
            </a:r>
          </a:p>
        </p:txBody>
      </p:sp>
    </p:spTree>
    <p:extLst>
      <p:ext uri="{BB962C8B-B14F-4D97-AF65-F5344CB8AC3E}">
        <p14:creationId xmlns:p14="http://schemas.microsoft.com/office/powerpoint/2010/main" val="134314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5</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139593" y="209771"/>
            <a:ext cx="43091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Self-Driving Car Pipeline</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CE59A4DD-8691-418C-BCF4-A79A84068F0B}"/>
              </a:ext>
            </a:extLst>
          </p:cNvPr>
          <p:cNvPicPr>
            <a:picLocks noChangeAspect="1"/>
          </p:cNvPicPr>
          <p:nvPr/>
        </p:nvPicPr>
        <p:blipFill>
          <a:blip r:embed="rId3"/>
          <a:stretch>
            <a:fillRect/>
          </a:stretch>
        </p:blipFill>
        <p:spPr>
          <a:xfrm>
            <a:off x="0" y="1544843"/>
            <a:ext cx="9144000" cy="3768314"/>
          </a:xfrm>
          <a:prstGeom prst="rect">
            <a:avLst/>
          </a:prstGeom>
        </p:spPr>
      </p:pic>
      <p:sp>
        <p:nvSpPr>
          <p:cNvPr id="7" name="Text Box 4">
            <a:extLst>
              <a:ext uri="{FF2B5EF4-FFF2-40B4-BE49-F238E27FC236}">
                <a16:creationId xmlns:a16="http://schemas.microsoft.com/office/drawing/2014/main" id="{CE1AF3D6-139F-4099-ADAC-A41B5183A954}"/>
              </a:ext>
            </a:extLst>
          </p:cNvPr>
          <p:cNvSpPr txBox="1">
            <a:spLocks noChangeArrowheads="1"/>
          </p:cNvSpPr>
          <p:nvPr/>
        </p:nvSpPr>
        <p:spPr bwMode="auto">
          <a:xfrm>
            <a:off x="838200" y="5524618"/>
            <a:ext cx="78412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Need decimeter-level accuracy for localization; GPS fails; localizer</a:t>
            </a:r>
          </a:p>
          <a:p>
            <a:pPr eaLnBrk="1" hangingPunct="1">
              <a:spcBef>
                <a:spcPct val="0"/>
              </a:spcBef>
              <a:buClr>
                <a:srgbClr val="CC0000"/>
              </a:buClr>
              <a:buNone/>
            </a:pPr>
            <a:r>
              <a:rPr lang="en-US" altLang="en-US" sz="2200" dirty="0">
                <a:latin typeface="Calibri" panose="020F0502020204030204" pitchFamily="34" charset="0"/>
                <a:cs typeface="Calibri" panose="020F0502020204030204" pitchFamily="34" charset="0"/>
              </a:rPr>
              <a:t>   gives them centimeter-level accuracy</a:t>
            </a:r>
          </a:p>
          <a:p>
            <a:pPr eaLnBrk="1" hangingPunct="1">
              <a:spcBef>
                <a:spcPct val="0"/>
              </a:spcBef>
              <a:buClr>
                <a:srgbClr val="CC0000"/>
              </a:buClr>
            </a:pPr>
            <a:r>
              <a:rPr lang="en-US" altLang="en-US" sz="2200" dirty="0">
                <a:latin typeface="Calibri" panose="020F0502020204030204" pitchFamily="34" charset="0"/>
                <a:cs typeface="Calibri" panose="020F0502020204030204" pitchFamily="34" charset="0"/>
              </a:rPr>
              <a:t> Need a locally stored map (41 TB for USA)</a:t>
            </a:r>
          </a:p>
        </p:txBody>
      </p:sp>
      <p:sp>
        <p:nvSpPr>
          <p:cNvPr id="9" name="Text Box 4">
            <a:extLst>
              <a:ext uri="{FF2B5EF4-FFF2-40B4-BE49-F238E27FC236}">
                <a16:creationId xmlns:a16="http://schemas.microsoft.com/office/drawing/2014/main" id="{49805446-B78E-47C1-B1FB-F28C9C6FC2C4}"/>
              </a:ext>
            </a:extLst>
          </p:cNvPr>
          <p:cNvSpPr txBox="1">
            <a:spLocks noChangeArrowheads="1"/>
          </p:cNvSpPr>
          <p:nvPr/>
        </p:nvSpPr>
        <p:spPr bwMode="auto">
          <a:xfrm>
            <a:off x="4282574" y="113940"/>
            <a:ext cx="4709026" cy="92333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Actually identifying landmarks and using trig equations to pinpoint where you are at cm resolution.  Impressive! But needs a local map.</a:t>
            </a:r>
          </a:p>
        </p:txBody>
      </p:sp>
    </p:spTree>
    <p:extLst>
      <p:ext uri="{BB962C8B-B14F-4D97-AF65-F5344CB8AC3E}">
        <p14:creationId xmlns:p14="http://schemas.microsoft.com/office/powerpoint/2010/main" val="348740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6</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14456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Metrics</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4">
            <a:extLst>
              <a:ext uri="{FF2B5EF4-FFF2-40B4-BE49-F238E27FC236}">
                <a16:creationId xmlns:a16="http://schemas.microsoft.com/office/drawing/2014/main" id="{8F2073DA-1893-4C86-A26F-EF489A12EFEE}"/>
              </a:ext>
            </a:extLst>
          </p:cNvPr>
          <p:cNvSpPr txBox="1">
            <a:spLocks noChangeArrowheads="1"/>
          </p:cNvSpPr>
          <p:nvPr/>
        </p:nvSpPr>
        <p:spPr bwMode="auto">
          <a:xfrm>
            <a:off x="517525" y="1563688"/>
            <a:ext cx="827508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99.99</a:t>
            </a:r>
            <a:r>
              <a:rPr lang="en-US" altLang="en-US" sz="2600" baseline="30000" dirty="0">
                <a:latin typeface="Calibri" panose="020F0502020204030204" pitchFamily="34" charset="0"/>
                <a:cs typeface="Calibri" panose="020F0502020204030204" pitchFamily="34" charset="0"/>
              </a:rPr>
              <a:t>th</a:t>
            </a:r>
            <a:r>
              <a:rPr lang="en-US" altLang="en-US" sz="2600" dirty="0">
                <a:latin typeface="Calibri" panose="020F0502020204030204" pitchFamily="34" charset="0"/>
                <a:cs typeface="Calibri" panose="020F0502020204030204" pitchFamily="34" charset="0"/>
              </a:rPr>
              <a:t> percentile tail latency of 100ms would be faster</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than fastest human reaction times (target supported by</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industry, but will likely be a moving target); 10 frames/sec</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Power and cooling (need cooling because the computers</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will be inside the cabin);  77W cooling for every 100W</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dissipated; a 400W computer reduces MPG by 1; a</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CPU+3GPU system (~1000W) lowers driving range by 6%</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(and 11.5% once you add </a:t>
            </a:r>
            <a:r>
              <a:rPr lang="en-US" altLang="en-US" sz="2600" dirty="0" err="1">
                <a:latin typeface="Calibri" panose="020F0502020204030204" pitchFamily="34" charset="0"/>
                <a:cs typeface="Calibri" panose="020F0502020204030204" pitchFamily="34" charset="0"/>
              </a:rPr>
              <a:t>storage+cooling</a:t>
            </a:r>
            <a:r>
              <a:rPr lang="en-US" altLang="en-US" sz="2600" dirty="0">
                <a:latin typeface="Calibri" panose="020F0502020204030204" pitchFamily="34" charset="0"/>
                <a:cs typeface="Calibri" panose="020F0502020204030204" pitchFamily="34" charset="0"/>
              </a:rPr>
              <a:t>)</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Also need high storage and reliability (recall that Tesla FSD</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executes every computation twice)</a:t>
            </a:r>
          </a:p>
        </p:txBody>
      </p:sp>
      <p:sp>
        <p:nvSpPr>
          <p:cNvPr id="6" name="Text Box 4">
            <a:extLst>
              <a:ext uri="{FF2B5EF4-FFF2-40B4-BE49-F238E27FC236}">
                <a16:creationId xmlns:a16="http://schemas.microsoft.com/office/drawing/2014/main" id="{04E95C42-8635-4C0F-8231-112A914A4F8C}"/>
              </a:ext>
            </a:extLst>
          </p:cNvPr>
          <p:cNvSpPr txBox="1">
            <a:spLocks noChangeArrowheads="1"/>
          </p:cNvSpPr>
          <p:nvPr/>
        </p:nvSpPr>
        <p:spPr bwMode="auto">
          <a:xfrm>
            <a:off x="1981200" y="124083"/>
            <a:ext cx="7086600" cy="92333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The paper identifies important metrics.  Not surprisingly, predictably low response times and power are the most important.  The impact of these computers on driving range is clearly non-trivial.</a:t>
            </a:r>
          </a:p>
        </p:txBody>
      </p:sp>
    </p:spTree>
    <p:extLst>
      <p:ext uri="{BB962C8B-B14F-4D97-AF65-F5344CB8AC3E}">
        <p14:creationId xmlns:p14="http://schemas.microsoft.com/office/powerpoint/2010/main" val="60743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7</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2004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Algorithms</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4">
            <a:extLst>
              <a:ext uri="{FF2B5EF4-FFF2-40B4-BE49-F238E27FC236}">
                <a16:creationId xmlns:a16="http://schemas.microsoft.com/office/drawing/2014/main" id="{8F2073DA-1893-4C86-A26F-EF489A12EFEE}"/>
              </a:ext>
            </a:extLst>
          </p:cNvPr>
          <p:cNvSpPr txBox="1">
            <a:spLocks noChangeArrowheads="1"/>
          </p:cNvSpPr>
          <p:nvPr/>
        </p:nvSpPr>
        <p:spPr bwMode="auto">
          <a:xfrm>
            <a:off x="517525" y="1563688"/>
            <a:ext cx="815114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Object detection: YOLO; DNN based</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Object tracker: GOTURN; DNN based and a few</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book-keeping tables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Localization: ORB-Slam; lots of trigonometric calculations</a:t>
            </a: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r>
              <a:rPr lang="en-US" altLang="en-US" sz="2600" dirty="0">
                <a:latin typeface="Calibri" panose="020F0502020204030204" pitchFamily="34" charset="0"/>
                <a:cs typeface="Calibri" panose="020F0502020204030204" pitchFamily="34" charset="0"/>
              </a:rPr>
              <a:t> Motion and Mission planning: MOTPLAN and MISPLAN </a:t>
            </a:r>
          </a:p>
          <a:p>
            <a:pPr eaLnBrk="1" hangingPunct="1">
              <a:spcBef>
                <a:spcPct val="0"/>
              </a:spcBef>
              <a:buClr>
                <a:srgbClr val="CC0000"/>
              </a:buClr>
              <a:buNone/>
            </a:pPr>
            <a:r>
              <a:rPr lang="en-US" altLang="en-US" sz="2600" dirty="0">
                <a:latin typeface="Calibri" panose="020F0502020204030204" pitchFamily="34" charset="0"/>
                <a:cs typeface="Calibri" panose="020F0502020204030204" pitchFamily="34" charset="0"/>
              </a:rPr>
              <a:t>                                                          from </a:t>
            </a:r>
            <a:r>
              <a:rPr lang="en-US" altLang="en-US" sz="2600" dirty="0" err="1">
                <a:latin typeface="Calibri" panose="020F0502020204030204" pitchFamily="34" charset="0"/>
                <a:cs typeface="Calibri" panose="020F0502020204030204" pitchFamily="34" charset="0"/>
              </a:rPr>
              <a:t>Autoware</a:t>
            </a: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a:p>
            <a:pPr eaLnBrk="1" hangingPunct="1">
              <a:spcBef>
                <a:spcPct val="0"/>
              </a:spcBef>
              <a:buClr>
                <a:srgbClr val="CC0000"/>
              </a:buClr>
            </a:pPr>
            <a:endParaRPr lang="en-US" altLang="en-US" sz="2600" dirty="0">
              <a:latin typeface="Calibri" panose="020F0502020204030204" pitchFamily="34" charset="0"/>
              <a:cs typeface="Calibri" panose="020F0502020204030204" pitchFamily="34" charset="0"/>
            </a:endParaRPr>
          </a:p>
        </p:txBody>
      </p:sp>
      <p:sp>
        <p:nvSpPr>
          <p:cNvPr id="6" name="Text Box 4">
            <a:extLst>
              <a:ext uri="{FF2B5EF4-FFF2-40B4-BE49-F238E27FC236}">
                <a16:creationId xmlns:a16="http://schemas.microsoft.com/office/drawing/2014/main" id="{CAA63E07-AC14-4943-A939-87D7D018CC6F}"/>
              </a:ext>
            </a:extLst>
          </p:cNvPr>
          <p:cNvSpPr txBox="1">
            <a:spLocks noChangeArrowheads="1"/>
          </p:cNvSpPr>
          <p:nvPr/>
        </p:nvSpPr>
        <p:spPr bwMode="auto">
          <a:xfrm>
            <a:off x="2452187" y="267772"/>
            <a:ext cx="6524613" cy="1200329"/>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Of these algorithms, the localization one is new.  But they aren’t very clear about what the feature extraction algorithm does (the blog post linked at the end has more details).  The trig calculations are simplified with look-up tables. </a:t>
            </a:r>
          </a:p>
        </p:txBody>
      </p:sp>
    </p:spTree>
    <p:extLst>
      <p:ext uri="{BB962C8B-B14F-4D97-AF65-F5344CB8AC3E}">
        <p14:creationId xmlns:p14="http://schemas.microsoft.com/office/powerpoint/2010/main" val="320379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8</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3406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Bottleneck Analysis</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60745EB3-4683-4E90-8A96-BDBFE536192E}"/>
              </a:ext>
            </a:extLst>
          </p:cNvPr>
          <p:cNvPicPr>
            <a:picLocks noChangeAspect="1"/>
          </p:cNvPicPr>
          <p:nvPr/>
        </p:nvPicPr>
        <p:blipFill>
          <a:blip r:embed="rId3"/>
          <a:stretch>
            <a:fillRect/>
          </a:stretch>
        </p:blipFill>
        <p:spPr>
          <a:xfrm>
            <a:off x="1295400" y="1292424"/>
            <a:ext cx="6248400" cy="3056983"/>
          </a:xfrm>
          <a:prstGeom prst="rect">
            <a:avLst/>
          </a:prstGeom>
        </p:spPr>
      </p:pic>
      <p:pic>
        <p:nvPicPr>
          <p:cNvPr id="3" name="Picture 2">
            <a:extLst>
              <a:ext uri="{FF2B5EF4-FFF2-40B4-BE49-F238E27FC236}">
                <a16:creationId xmlns:a16="http://schemas.microsoft.com/office/drawing/2014/main" id="{3A8859D6-8514-4EE5-854F-2122D5AB8BBE}"/>
              </a:ext>
            </a:extLst>
          </p:cNvPr>
          <p:cNvPicPr>
            <a:picLocks noChangeAspect="1"/>
          </p:cNvPicPr>
          <p:nvPr/>
        </p:nvPicPr>
        <p:blipFill>
          <a:blip r:embed="rId4"/>
          <a:stretch>
            <a:fillRect/>
          </a:stretch>
        </p:blipFill>
        <p:spPr>
          <a:xfrm>
            <a:off x="2743200" y="4545492"/>
            <a:ext cx="5486400" cy="2235470"/>
          </a:xfrm>
          <a:prstGeom prst="rect">
            <a:avLst/>
          </a:prstGeom>
        </p:spPr>
      </p:pic>
      <p:sp>
        <p:nvSpPr>
          <p:cNvPr id="8" name="Text Box 4">
            <a:extLst>
              <a:ext uri="{FF2B5EF4-FFF2-40B4-BE49-F238E27FC236}">
                <a16:creationId xmlns:a16="http://schemas.microsoft.com/office/drawing/2014/main" id="{EAFCBEAE-7E42-4B8E-AFD4-5D546424FDBB}"/>
              </a:ext>
            </a:extLst>
          </p:cNvPr>
          <p:cNvSpPr txBox="1">
            <a:spLocks noChangeArrowheads="1"/>
          </p:cNvSpPr>
          <p:nvPr/>
        </p:nvSpPr>
        <p:spPr bwMode="auto">
          <a:xfrm>
            <a:off x="228600" y="4349682"/>
            <a:ext cx="266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Clr>
                <a:srgbClr val="CC0000"/>
              </a:buClr>
              <a:buNone/>
            </a:pPr>
            <a:r>
              <a:rPr lang="en-US" altLang="en-US" sz="2200" dirty="0">
                <a:latin typeface="Calibri" panose="020F0502020204030204" pitchFamily="34" charset="0"/>
                <a:cs typeface="Calibri" panose="020F0502020204030204" pitchFamily="34" charset="0"/>
              </a:rPr>
              <a:t>DNNs implemented with </a:t>
            </a:r>
            <a:r>
              <a:rPr lang="en-US" altLang="en-US" sz="2200" dirty="0" err="1">
                <a:latin typeface="Calibri" panose="020F0502020204030204" pitchFamily="34" charset="0"/>
                <a:cs typeface="Calibri" panose="020F0502020204030204" pitchFamily="34" charset="0"/>
              </a:rPr>
              <a:t>Eyeriss</a:t>
            </a:r>
            <a:r>
              <a:rPr lang="en-US" altLang="en-US" sz="2200" dirty="0">
                <a:latin typeface="Calibri" panose="020F0502020204030204" pitchFamily="34" charset="0"/>
                <a:cs typeface="Calibri" panose="020F0502020204030204" pitchFamily="34" charset="0"/>
              </a:rPr>
              <a:t> and EIE</a:t>
            </a:r>
          </a:p>
        </p:txBody>
      </p:sp>
      <p:cxnSp>
        <p:nvCxnSpPr>
          <p:cNvPr id="5" name="Straight Arrow Connector 4">
            <a:extLst>
              <a:ext uri="{FF2B5EF4-FFF2-40B4-BE49-F238E27FC236}">
                <a16:creationId xmlns:a16="http://schemas.microsoft.com/office/drawing/2014/main" id="{43BFB3AA-8486-45B9-B136-F1DC6C3D5DC8}"/>
              </a:ext>
            </a:extLst>
          </p:cNvPr>
          <p:cNvCxnSpPr/>
          <p:nvPr/>
        </p:nvCxnSpPr>
        <p:spPr>
          <a:xfrm>
            <a:off x="2743200" y="4545492"/>
            <a:ext cx="2362200" cy="33130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3D3A18-9F5C-4F2B-A02A-75FE465A10A9}"/>
              </a:ext>
            </a:extLst>
          </p:cNvPr>
          <p:cNvCxnSpPr>
            <a:cxnSpLocks/>
          </p:cNvCxnSpPr>
          <p:nvPr/>
        </p:nvCxnSpPr>
        <p:spPr>
          <a:xfrm>
            <a:off x="2688203" y="4679741"/>
            <a:ext cx="740797" cy="32184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49348066-5361-4A60-A4D8-7218F1FF9E8B}"/>
              </a:ext>
            </a:extLst>
          </p:cNvPr>
          <p:cNvSpPr txBox="1">
            <a:spLocks noChangeArrowheads="1"/>
          </p:cNvSpPr>
          <p:nvPr/>
        </p:nvSpPr>
        <p:spPr bwMode="auto">
          <a:xfrm>
            <a:off x="3805124" y="121628"/>
            <a:ext cx="5245615" cy="92333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None/>
            </a:pPr>
            <a:r>
              <a:rPr lang="en-US" altLang="en-US" sz="1800" dirty="0">
                <a:latin typeface="Calibri" panose="020F0502020204030204" pitchFamily="34" charset="0"/>
                <a:cs typeface="Calibri" panose="020F0502020204030204" pitchFamily="34" charset="0"/>
              </a:rPr>
              <a:t>The CPU solution is clearly sub-optimal.  This also shows that most of the time is in those three phases, with much of it spent in DNNs.  </a:t>
            </a:r>
          </a:p>
        </p:txBody>
      </p:sp>
    </p:spTree>
    <p:extLst>
      <p:ext uri="{BB962C8B-B14F-4D97-AF65-F5344CB8AC3E}">
        <p14:creationId xmlns:p14="http://schemas.microsoft.com/office/powerpoint/2010/main" val="21779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66DD78B2-E50E-4B59-84F6-10DE08D8F9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EC6D28-EA04-4762-8EF2-F1C3F3379D26}" type="slidenum">
              <a:rPr lang="en-US" altLang="en-US" sz="1400" smtClean="0"/>
              <a:pPr>
                <a:spcBef>
                  <a:spcPct val="0"/>
                </a:spcBef>
                <a:buFontTx/>
                <a:buNone/>
              </a:pPr>
              <a:t>9</a:t>
            </a:fld>
            <a:endParaRPr lang="en-US" altLang="en-US" sz="1400"/>
          </a:p>
        </p:txBody>
      </p:sp>
      <p:sp>
        <p:nvSpPr>
          <p:cNvPr id="6147" name="Text Box 2">
            <a:extLst>
              <a:ext uri="{FF2B5EF4-FFF2-40B4-BE49-F238E27FC236}">
                <a16:creationId xmlns:a16="http://schemas.microsoft.com/office/drawing/2014/main" id="{B5C4DEDD-E86F-4C6B-A5E5-A8AB022277DD}"/>
              </a:ext>
            </a:extLst>
          </p:cNvPr>
          <p:cNvSpPr txBox="1">
            <a:spLocks noChangeArrowheads="1"/>
          </p:cNvSpPr>
          <p:nvPr/>
        </p:nvSpPr>
        <p:spPr bwMode="auto">
          <a:xfrm>
            <a:off x="441325" y="396875"/>
            <a:ext cx="2143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CC0000"/>
                </a:solidFill>
                <a:latin typeface="Calibri" panose="020F0502020204030204" pitchFamily="34" charset="0"/>
                <a:cs typeface="Calibri" panose="020F0502020204030204" pitchFamily="34" charset="0"/>
              </a:rPr>
              <a:t>Localization</a:t>
            </a:r>
          </a:p>
        </p:txBody>
      </p:sp>
      <p:sp>
        <p:nvSpPr>
          <p:cNvPr id="6148" name="Line 3">
            <a:extLst>
              <a:ext uri="{FF2B5EF4-FFF2-40B4-BE49-F238E27FC236}">
                <a16:creationId xmlns:a16="http://schemas.microsoft.com/office/drawing/2014/main" id="{3E686184-0926-4826-94F6-A2891AD79C0A}"/>
              </a:ext>
            </a:extLst>
          </p:cNvPr>
          <p:cNvSpPr>
            <a:spLocks noChangeShapeType="1"/>
          </p:cNvSpPr>
          <p:nvPr/>
        </p:nvSpPr>
        <p:spPr bwMode="auto">
          <a:xfrm>
            <a:off x="381000" y="1143000"/>
            <a:ext cx="8305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806F672D-BF31-4A07-962B-1A2D96B0A24B}"/>
              </a:ext>
            </a:extLst>
          </p:cNvPr>
          <p:cNvPicPr>
            <a:picLocks noChangeAspect="1"/>
          </p:cNvPicPr>
          <p:nvPr/>
        </p:nvPicPr>
        <p:blipFill>
          <a:blip r:embed="rId3"/>
          <a:stretch>
            <a:fillRect/>
          </a:stretch>
        </p:blipFill>
        <p:spPr>
          <a:xfrm>
            <a:off x="381000" y="1371599"/>
            <a:ext cx="8458200" cy="4039867"/>
          </a:xfrm>
          <a:prstGeom prst="rect">
            <a:avLst/>
          </a:prstGeom>
        </p:spPr>
      </p:pic>
    </p:spTree>
    <p:extLst>
      <p:ext uri="{BB962C8B-B14F-4D97-AF65-F5344CB8AC3E}">
        <p14:creationId xmlns:p14="http://schemas.microsoft.com/office/powerpoint/2010/main" val="131085568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71212</TotalTime>
  <Words>1510</Words>
  <Application>Microsoft Office PowerPoint</Application>
  <PresentationFormat>On-screen Show (4:3)</PresentationFormat>
  <Paragraphs>191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Rajeev Balasubramonian</dc:creator>
  <cp:lastModifiedBy>Rajeev Balasubramonian</cp:lastModifiedBy>
  <cp:revision>529</cp:revision>
  <dcterms:created xsi:type="dcterms:W3CDTF">2002-09-20T18:19:18Z</dcterms:created>
  <dcterms:modified xsi:type="dcterms:W3CDTF">2019-10-17T21:48:54Z</dcterms:modified>
</cp:coreProperties>
</file>