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363" r:id="rId2"/>
    <p:sldId id="441" r:id="rId3"/>
    <p:sldId id="446" r:id="rId4"/>
    <p:sldId id="447" r:id="rId5"/>
    <p:sldId id="458" r:id="rId6"/>
    <p:sldId id="459" r:id="rId7"/>
    <p:sldId id="558" r:id="rId8"/>
    <p:sldId id="559" r:id="rId9"/>
    <p:sldId id="467" r:id="rId10"/>
    <p:sldId id="449" r:id="rId11"/>
    <p:sldId id="460" r:id="rId12"/>
    <p:sldId id="461" r:id="rId13"/>
    <p:sldId id="462" r:id="rId14"/>
    <p:sldId id="528" r:id="rId15"/>
    <p:sldId id="529" r:id="rId16"/>
    <p:sldId id="530" r:id="rId17"/>
    <p:sldId id="532" r:id="rId18"/>
    <p:sldId id="560" r:id="rId19"/>
    <p:sldId id="533" r:id="rId20"/>
    <p:sldId id="534" r:id="rId21"/>
    <p:sldId id="448" r:id="rId22"/>
    <p:sldId id="561" r:id="rId23"/>
    <p:sldId id="562" r:id="rId24"/>
    <p:sldId id="535" r:id="rId25"/>
    <p:sldId id="450" r:id="rId26"/>
    <p:sldId id="451" r:id="rId27"/>
    <p:sldId id="452" r:id="rId28"/>
    <p:sldId id="453" r:id="rId29"/>
    <p:sldId id="457" r:id="rId30"/>
    <p:sldId id="536" r:id="rId31"/>
    <p:sldId id="537" r:id="rId32"/>
    <p:sldId id="443" r:id="rId33"/>
    <p:sldId id="469" r:id="rId34"/>
    <p:sldId id="557" r:id="rId35"/>
  </p:sldIdLst>
  <p:sldSz cx="9144000" cy="6858000" type="screen4x3"/>
  <p:notesSz cx="6845300" cy="9396413"/>
  <p:defaultTextStyle>
    <a:defPPr>
      <a:defRPr lang="en-US"/>
    </a:defPPr>
    <a:lvl1pPr algn="l" rtl="0" eaLnBrk="0" fontAlgn="base" hangingPunct="0">
      <a:spcBef>
        <a:spcPct val="0"/>
      </a:spcBef>
      <a:spcAft>
        <a:spcPct val="0"/>
      </a:spcAft>
      <a:defRPr sz="36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36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36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36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3600" kern="1200">
        <a:solidFill>
          <a:schemeClr val="tx1"/>
        </a:solidFill>
        <a:latin typeface="Arial" panose="020B0604020202020204" pitchFamily="34" charset="0"/>
        <a:ea typeface="+mn-ea"/>
        <a:cs typeface="+mn-cs"/>
      </a:defRPr>
    </a:lvl5pPr>
    <a:lvl6pPr marL="2286000" algn="l" defTabSz="914400" rtl="0" eaLnBrk="1" latinLnBrk="0" hangingPunct="1">
      <a:defRPr sz="3600" kern="1200">
        <a:solidFill>
          <a:schemeClr val="tx1"/>
        </a:solidFill>
        <a:latin typeface="Arial" panose="020B0604020202020204" pitchFamily="34" charset="0"/>
        <a:ea typeface="+mn-ea"/>
        <a:cs typeface="+mn-cs"/>
      </a:defRPr>
    </a:lvl6pPr>
    <a:lvl7pPr marL="2743200" algn="l" defTabSz="914400" rtl="0" eaLnBrk="1" latinLnBrk="0" hangingPunct="1">
      <a:defRPr sz="3600" kern="1200">
        <a:solidFill>
          <a:schemeClr val="tx1"/>
        </a:solidFill>
        <a:latin typeface="Arial" panose="020B0604020202020204" pitchFamily="34" charset="0"/>
        <a:ea typeface="+mn-ea"/>
        <a:cs typeface="+mn-cs"/>
      </a:defRPr>
    </a:lvl7pPr>
    <a:lvl8pPr marL="3200400" algn="l" defTabSz="914400" rtl="0" eaLnBrk="1" latinLnBrk="0" hangingPunct="1">
      <a:defRPr sz="3600" kern="1200">
        <a:solidFill>
          <a:schemeClr val="tx1"/>
        </a:solidFill>
        <a:latin typeface="Arial" panose="020B0604020202020204" pitchFamily="34" charset="0"/>
        <a:ea typeface="+mn-ea"/>
        <a:cs typeface="+mn-cs"/>
      </a:defRPr>
    </a:lvl8pPr>
    <a:lvl9pPr marL="3657600" algn="l" defTabSz="914400" rtl="0" eaLnBrk="1" latinLnBrk="0" hangingPunct="1">
      <a:defRPr sz="36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C69F"/>
    <a:srgbClr val="FFFF00"/>
    <a:srgbClr val="800000"/>
    <a:srgbClr val="990000"/>
    <a:srgbClr val="FF9900"/>
    <a:srgbClr val="66CCFF"/>
    <a:srgbClr val="0099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8" autoAdjust="0"/>
    <p:restoredTop sz="94636" autoAdjust="0"/>
  </p:normalViewPr>
  <p:slideViewPr>
    <p:cSldViewPr>
      <p:cViewPr varScale="1">
        <p:scale>
          <a:sx n="60" d="100"/>
          <a:sy n="60" d="100"/>
        </p:scale>
        <p:origin x="1458" y="3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7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jeev Balasubramonian" userId="1894f8d5-da90-49db-a2d5-cc99062af5ba" providerId="ADAL" clId="{719B32FD-777D-4F43-A6C7-F3E70DE28969}"/>
    <pc:docChg chg="custSel addSld delSld modSld">
      <pc:chgData name="Rajeev Balasubramonian" userId="1894f8d5-da90-49db-a2d5-cc99062af5ba" providerId="ADAL" clId="{719B32FD-777D-4F43-A6C7-F3E70DE28969}" dt="2019-10-03T15:57:56.306" v="114" actId="20577"/>
      <pc:docMkLst>
        <pc:docMk/>
      </pc:docMkLst>
      <pc:sldChg chg="addSp modSp">
        <pc:chgData name="Rajeev Balasubramonian" userId="1894f8d5-da90-49db-a2d5-cc99062af5ba" providerId="ADAL" clId="{719B32FD-777D-4F43-A6C7-F3E70DE28969}" dt="2019-10-03T15:57:56.306" v="114" actId="20577"/>
        <pc:sldMkLst>
          <pc:docMk/>
          <pc:sldMk cId="0" sldId="443"/>
        </pc:sldMkLst>
        <pc:spChg chg="add mod">
          <ac:chgData name="Rajeev Balasubramonian" userId="1894f8d5-da90-49db-a2d5-cc99062af5ba" providerId="ADAL" clId="{719B32FD-777D-4F43-A6C7-F3E70DE28969}" dt="2019-10-03T15:57:56.306" v="114" actId="20577"/>
          <ac:spMkLst>
            <pc:docMk/>
            <pc:sldMk cId="0" sldId="443"/>
            <ac:spMk id="6" creationId="{F92647FD-2897-4B6A-8410-55DEC6C2CBBB}"/>
          </ac:spMkLst>
        </pc:spChg>
      </pc:sldChg>
      <pc:sldChg chg="addSp modSp">
        <pc:chgData name="Rajeev Balasubramonian" userId="1894f8d5-da90-49db-a2d5-cc99062af5ba" providerId="ADAL" clId="{719B32FD-777D-4F43-A6C7-F3E70DE28969}" dt="2019-10-03T03:14:25.851" v="27" actId="1076"/>
        <pc:sldMkLst>
          <pc:docMk/>
          <pc:sldMk cId="0" sldId="448"/>
        </pc:sldMkLst>
        <pc:spChg chg="add">
          <ac:chgData name="Rajeev Balasubramonian" userId="1894f8d5-da90-49db-a2d5-cc99062af5ba" providerId="ADAL" clId="{719B32FD-777D-4F43-A6C7-F3E70DE28969}" dt="2019-10-03T03:14:19.766" v="26"/>
          <ac:spMkLst>
            <pc:docMk/>
            <pc:sldMk cId="0" sldId="448"/>
            <ac:spMk id="7" creationId="{5D2C43E6-D783-4474-93CE-F975406F8824}"/>
          </ac:spMkLst>
        </pc:spChg>
        <pc:spChg chg="mod">
          <ac:chgData name="Rajeev Balasubramonian" userId="1894f8d5-da90-49db-a2d5-cc99062af5ba" providerId="ADAL" clId="{719B32FD-777D-4F43-A6C7-F3E70DE28969}" dt="2019-10-03T03:14:25.851" v="27" actId="1076"/>
          <ac:spMkLst>
            <pc:docMk/>
            <pc:sldMk cId="0" sldId="448"/>
            <ac:spMk id="14339" creationId="{829BC656-7E83-41E3-809D-007EACF92511}"/>
          </ac:spMkLst>
        </pc:spChg>
      </pc:sldChg>
      <pc:sldChg chg="addSp">
        <pc:chgData name="Rajeev Balasubramonian" userId="1894f8d5-da90-49db-a2d5-cc99062af5ba" providerId="ADAL" clId="{719B32FD-777D-4F43-A6C7-F3E70DE28969}" dt="2019-10-03T03:15:39.618" v="35"/>
        <pc:sldMkLst>
          <pc:docMk/>
          <pc:sldMk cId="0" sldId="450"/>
        </pc:sldMkLst>
        <pc:spChg chg="add">
          <ac:chgData name="Rajeev Balasubramonian" userId="1894f8d5-da90-49db-a2d5-cc99062af5ba" providerId="ADAL" clId="{719B32FD-777D-4F43-A6C7-F3E70DE28969}" dt="2019-10-03T03:15:39.618" v="35"/>
          <ac:spMkLst>
            <pc:docMk/>
            <pc:sldMk cId="0" sldId="450"/>
            <ac:spMk id="6" creationId="{140379FE-19E8-4038-9664-BB0E865EDA6B}"/>
          </ac:spMkLst>
        </pc:spChg>
      </pc:sldChg>
      <pc:sldChg chg="addSp modSp">
        <pc:chgData name="Rajeev Balasubramonian" userId="1894f8d5-da90-49db-a2d5-cc99062af5ba" providerId="ADAL" clId="{719B32FD-777D-4F43-A6C7-F3E70DE28969}" dt="2019-10-03T03:16:05.386" v="38" actId="1076"/>
        <pc:sldMkLst>
          <pc:docMk/>
          <pc:sldMk cId="0" sldId="451"/>
        </pc:sldMkLst>
        <pc:spChg chg="add">
          <ac:chgData name="Rajeev Balasubramonian" userId="1894f8d5-da90-49db-a2d5-cc99062af5ba" providerId="ADAL" clId="{719B32FD-777D-4F43-A6C7-F3E70DE28969}" dt="2019-10-03T03:15:50.866" v="36"/>
          <ac:spMkLst>
            <pc:docMk/>
            <pc:sldMk cId="0" sldId="451"/>
            <ac:spMk id="7" creationId="{14615333-901F-4F55-B31C-976ABC1AC8A7}"/>
          </ac:spMkLst>
        </pc:spChg>
        <pc:spChg chg="mod">
          <ac:chgData name="Rajeev Balasubramonian" userId="1894f8d5-da90-49db-a2d5-cc99062af5ba" providerId="ADAL" clId="{719B32FD-777D-4F43-A6C7-F3E70DE28969}" dt="2019-10-03T03:15:57.108" v="37" actId="1076"/>
          <ac:spMkLst>
            <pc:docMk/>
            <pc:sldMk cId="0" sldId="451"/>
            <ac:spMk id="20485" creationId="{F31E8C94-8906-4BD0-A2B7-B3A2D812C347}"/>
          </ac:spMkLst>
        </pc:spChg>
        <pc:picChg chg="mod">
          <ac:chgData name="Rajeev Balasubramonian" userId="1894f8d5-da90-49db-a2d5-cc99062af5ba" providerId="ADAL" clId="{719B32FD-777D-4F43-A6C7-F3E70DE28969}" dt="2019-10-03T03:16:05.386" v="38" actId="1076"/>
          <ac:picMkLst>
            <pc:docMk/>
            <pc:sldMk cId="0" sldId="451"/>
            <ac:picMk id="20486" creationId="{AC29CB35-5FB3-44FC-8B97-1659FE7757B4}"/>
          </ac:picMkLst>
        </pc:picChg>
      </pc:sldChg>
      <pc:sldChg chg="addSp">
        <pc:chgData name="Rajeev Balasubramonian" userId="1894f8d5-da90-49db-a2d5-cc99062af5ba" providerId="ADAL" clId="{719B32FD-777D-4F43-A6C7-F3E70DE28969}" dt="2019-10-03T03:16:17.475" v="39"/>
        <pc:sldMkLst>
          <pc:docMk/>
          <pc:sldMk cId="0" sldId="452"/>
        </pc:sldMkLst>
        <pc:spChg chg="add">
          <ac:chgData name="Rajeev Balasubramonian" userId="1894f8d5-da90-49db-a2d5-cc99062af5ba" providerId="ADAL" clId="{719B32FD-777D-4F43-A6C7-F3E70DE28969}" dt="2019-10-03T03:16:17.475" v="39"/>
          <ac:spMkLst>
            <pc:docMk/>
            <pc:sldMk cId="0" sldId="452"/>
            <ac:spMk id="6" creationId="{C9A31D11-9E22-4AED-B48A-8E337A93F9F4}"/>
          </ac:spMkLst>
        </pc:spChg>
      </pc:sldChg>
      <pc:sldChg chg="addSp modSp">
        <pc:chgData name="Rajeev Balasubramonian" userId="1894f8d5-da90-49db-a2d5-cc99062af5ba" providerId="ADAL" clId="{719B32FD-777D-4F43-A6C7-F3E70DE28969}" dt="2019-10-03T03:16:32.489" v="41" actId="1076"/>
        <pc:sldMkLst>
          <pc:docMk/>
          <pc:sldMk cId="0" sldId="453"/>
        </pc:sldMkLst>
        <pc:spChg chg="add">
          <ac:chgData name="Rajeev Balasubramonian" userId="1894f8d5-da90-49db-a2d5-cc99062af5ba" providerId="ADAL" clId="{719B32FD-777D-4F43-A6C7-F3E70DE28969}" dt="2019-10-03T03:16:26.412" v="40"/>
          <ac:spMkLst>
            <pc:docMk/>
            <pc:sldMk cId="0" sldId="453"/>
            <ac:spMk id="6" creationId="{0607C400-F19A-459D-9FBF-5AC044F5C50A}"/>
          </ac:spMkLst>
        </pc:spChg>
        <pc:picChg chg="mod">
          <ac:chgData name="Rajeev Balasubramonian" userId="1894f8d5-da90-49db-a2d5-cc99062af5ba" providerId="ADAL" clId="{719B32FD-777D-4F43-A6C7-F3E70DE28969}" dt="2019-10-03T03:16:32.489" v="41" actId="1076"/>
          <ac:picMkLst>
            <pc:docMk/>
            <pc:sldMk cId="0" sldId="453"/>
            <ac:picMk id="24581" creationId="{1304FC44-5262-406A-A655-BDAA25BEA635}"/>
          </ac:picMkLst>
        </pc:picChg>
      </pc:sldChg>
      <pc:sldChg chg="addSp">
        <pc:chgData name="Rajeev Balasubramonian" userId="1894f8d5-da90-49db-a2d5-cc99062af5ba" providerId="ADAL" clId="{719B32FD-777D-4F43-A6C7-F3E70DE28969}" dt="2019-10-03T03:16:51.931" v="42"/>
        <pc:sldMkLst>
          <pc:docMk/>
          <pc:sldMk cId="0" sldId="457"/>
        </pc:sldMkLst>
        <pc:spChg chg="add">
          <ac:chgData name="Rajeev Balasubramonian" userId="1894f8d5-da90-49db-a2d5-cc99062af5ba" providerId="ADAL" clId="{719B32FD-777D-4F43-A6C7-F3E70DE28969}" dt="2019-10-03T03:16:51.931" v="42"/>
          <ac:spMkLst>
            <pc:docMk/>
            <pc:sldMk cId="0" sldId="457"/>
            <ac:spMk id="7" creationId="{D12928BC-B903-4EAF-8B47-B871C02832DA}"/>
          </ac:spMkLst>
        </pc:spChg>
      </pc:sldChg>
      <pc:sldChg chg="addSp modSp">
        <pc:chgData name="Rajeev Balasubramonian" userId="1894f8d5-da90-49db-a2d5-cc99062af5ba" providerId="ADAL" clId="{719B32FD-777D-4F43-A6C7-F3E70DE28969}" dt="2019-10-03T15:24:38.941" v="72" actId="20577"/>
        <pc:sldMkLst>
          <pc:docMk/>
          <pc:sldMk cId="0" sldId="459"/>
        </pc:sldMkLst>
        <pc:spChg chg="add mod">
          <ac:chgData name="Rajeev Balasubramonian" userId="1894f8d5-da90-49db-a2d5-cc99062af5ba" providerId="ADAL" clId="{719B32FD-777D-4F43-A6C7-F3E70DE28969}" dt="2019-10-03T15:24:38.941" v="72" actId="20577"/>
          <ac:spMkLst>
            <pc:docMk/>
            <pc:sldMk cId="0" sldId="459"/>
            <ac:spMk id="6" creationId="{65FD26E2-AFBB-4B16-A89D-FF7D1A2A2F4B}"/>
          </ac:spMkLst>
        </pc:spChg>
        <pc:picChg chg="mod">
          <ac:chgData name="Rajeev Balasubramonian" userId="1894f8d5-da90-49db-a2d5-cc99062af5ba" providerId="ADAL" clId="{719B32FD-777D-4F43-A6C7-F3E70DE28969}" dt="2019-10-03T03:09:29.908" v="3" actId="1076"/>
          <ac:picMkLst>
            <pc:docMk/>
            <pc:sldMk cId="0" sldId="459"/>
            <ac:picMk id="14341" creationId="{47BC85B9-4F05-4814-A735-F9CC739EECA9}"/>
          </ac:picMkLst>
        </pc:picChg>
      </pc:sldChg>
      <pc:sldChg chg="addSp">
        <pc:chgData name="Rajeev Balasubramonian" userId="1894f8d5-da90-49db-a2d5-cc99062af5ba" providerId="ADAL" clId="{719B32FD-777D-4F43-A6C7-F3E70DE28969}" dt="2019-10-03T03:11:00.851" v="11"/>
        <pc:sldMkLst>
          <pc:docMk/>
          <pc:sldMk cId="0" sldId="462"/>
        </pc:sldMkLst>
        <pc:spChg chg="add">
          <ac:chgData name="Rajeev Balasubramonian" userId="1894f8d5-da90-49db-a2d5-cc99062af5ba" providerId="ADAL" clId="{719B32FD-777D-4F43-A6C7-F3E70DE28969}" dt="2019-10-03T03:11:00.851" v="11"/>
          <ac:spMkLst>
            <pc:docMk/>
            <pc:sldMk cId="0" sldId="462"/>
            <ac:spMk id="6" creationId="{8526359B-43BD-4C2C-9457-D5FA0FD80BF1}"/>
          </ac:spMkLst>
        </pc:spChg>
      </pc:sldChg>
      <pc:sldChg chg="addSp">
        <pc:chgData name="Rajeev Balasubramonian" userId="1894f8d5-da90-49db-a2d5-cc99062af5ba" providerId="ADAL" clId="{719B32FD-777D-4F43-A6C7-F3E70DE28969}" dt="2019-10-03T03:19:37.538" v="56"/>
        <pc:sldMkLst>
          <pc:docMk/>
          <pc:sldMk cId="0" sldId="469"/>
        </pc:sldMkLst>
        <pc:spChg chg="add">
          <ac:chgData name="Rajeev Balasubramonian" userId="1894f8d5-da90-49db-a2d5-cc99062af5ba" providerId="ADAL" clId="{719B32FD-777D-4F43-A6C7-F3E70DE28969}" dt="2019-10-03T03:19:37.538" v="56"/>
          <ac:spMkLst>
            <pc:docMk/>
            <pc:sldMk cId="0" sldId="469"/>
            <ac:spMk id="7" creationId="{DF97999F-9166-4D5E-B729-5F303922FAAD}"/>
          </ac:spMkLst>
        </pc:spChg>
      </pc:sldChg>
      <pc:sldChg chg="addSp modSp">
        <pc:chgData name="Rajeev Balasubramonian" userId="1894f8d5-da90-49db-a2d5-cc99062af5ba" providerId="ADAL" clId="{719B32FD-777D-4F43-A6C7-F3E70DE28969}" dt="2019-10-03T03:11:29.075" v="15" actId="1076"/>
        <pc:sldMkLst>
          <pc:docMk/>
          <pc:sldMk cId="0" sldId="529"/>
        </pc:sldMkLst>
        <pc:spChg chg="add">
          <ac:chgData name="Rajeev Balasubramonian" userId="1894f8d5-da90-49db-a2d5-cc99062af5ba" providerId="ADAL" clId="{719B32FD-777D-4F43-A6C7-F3E70DE28969}" dt="2019-10-03T03:11:15.732" v="12"/>
          <ac:spMkLst>
            <pc:docMk/>
            <pc:sldMk cId="0" sldId="529"/>
            <ac:spMk id="6" creationId="{2691B5F6-6634-4F75-B4BA-AB811B615ED1}"/>
          </ac:spMkLst>
        </pc:spChg>
        <pc:picChg chg="mod">
          <ac:chgData name="Rajeev Balasubramonian" userId="1894f8d5-da90-49db-a2d5-cc99062af5ba" providerId="ADAL" clId="{719B32FD-777D-4F43-A6C7-F3E70DE28969}" dt="2019-10-03T03:11:29.075" v="15" actId="1076"/>
          <ac:picMkLst>
            <pc:docMk/>
            <pc:sldMk cId="0" sldId="529"/>
            <ac:picMk id="28677" creationId="{4F06F701-D45C-41AB-BB9B-CB5E6246B7D2}"/>
          </ac:picMkLst>
        </pc:picChg>
      </pc:sldChg>
      <pc:sldChg chg="addSp modSp">
        <pc:chgData name="Rajeev Balasubramonian" userId="1894f8d5-da90-49db-a2d5-cc99062af5ba" providerId="ADAL" clId="{719B32FD-777D-4F43-A6C7-F3E70DE28969}" dt="2019-10-03T03:11:46.339" v="17" actId="1076"/>
        <pc:sldMkLst>
          <pc:docMk/>
          <pc:sldMk cId="0" sldId="530"/>
        </pc:sldMkLst>
        <pc:spChg chg="add">
          <ac:chgData name="Rajeev Balasubramonian" userId="1894f8d5-da90-49db-a2d5-cc99062af5ba" providerId="ADAL" clId="{719B32FD-777D-4F43-A6C7-F3E70DE28969}" dt="2019-10-03T03:11:42.553" v="16"/>
          <ac:spMkLst>
            <pc:docMk/>
            <pc:sldMk cId="0" sldId="530"/>
            <ac:spMk id="8" creationId="{54F234A1-AC39-48F3-B25A-81AF6F1235F7}"/>
          </ac:spMkLst>
        </pc:spChg>
        <pc:picChg chg="mod">
          <ac:chgData name="Rajeev Balasubramonian" userId="1894f8d5-da90-49db-a2d5-cc99062af5ba" providerId="ADAL" clId="{719B32FD-777D-4F43-A6C7-F3E70DE28969}" dt="2019-10-03T03:11:46.339" v="17" actId="1076"/>
          <ac:picMkLst>
            <pc:docMk/>
            <pc:sldMk cId="0" sldId="530"/>
            <ac:picMk id="30725" creationId="{9997832A-B938-4FA8-B4EB-B422C885AC71}"/>
          </ac:picMkLst>
        </pc:picChg>
      </pc:sldChg>
      <pc:sldChg chg="addSp delSp modSp">
        <pc:chgData name="Rajeev Balasubramonian" userId="1894f8d5-da90-49db-a2d5-cc99062af5ba" providerId="ADAL" clId="{719B32FD-777D-4F43-A6C7-F3E70DE28969}" dt="2019-10-03T15:40:10.850" v="86" actId="20577"/>
        <pc:sldMkLst>
          <pc:docMk/>
          <pc:sldMk cId="0" sldId="532"/>
        </pc:sldMkLst>
        <pc:spChg chg="add mod">
          <ac:chgData name="Rajeev Balasubramonian" userId="1894f8d5-da90-49db-a2d5-cc99062af5ba" providerId="ADAL" clId="{719B32FD-777D-4F43-A6C7-F3E70DE28969}" dt="2019-10-03T15:40:10.850" v="86" actId="20577"/>
          <ac:spMkLst>
            <pc:docMk/>
            <pc:sldMk cId="0" sldId="532"/>
            <ac:spMk id="6" creationId="{BE0563A7-E1FB-4B28-BF36-B94EFAA2596D}"/>
          </ac:spMkLst>
        </pc:spChg>
        <pc:spChg chg="del">
          <ac:chgData name="Rajeev Balasubramonian" userId="1894f8d5-da90-49db-a2d5-cc99062af5ba" providerId="ADAL" clId="{719B32FD-777D-4F43-A6C7-F3E70DE28969}" dt="2019-10-03T03:13:08.455" v="21" actId="478"/>
          <ac:spMkLst>
            <pc:docMk/>
            <pc:sldMk cId="0" sldId="532"/>
            <ac:spMk id="8197" creationId="{922889E2-9455-4545-BB96-B195EB666310}"/>
          </ac:spMkLst>
        </pc:spChg>
      </pc:sldChg>
      <pc:sldChg chg="addSp">
        <pc:chgData name="Rajeev Balasubramonian" userId="1894f8d5-da90-49db-a2d5-cc99062af5ba" providerId="ADAL" clId="{719B32FD-777D-4F43-A6C7-F3E70DE28969}" dt="2019-10-03T03:13:48.799" v="23"/>
        <pc:sldMkLst>
          <pc:docMk/>
          <pc:sldMk cId="0" sldId="533"/>
        </pc:sldMkLst>
        <pc:spChg chg="add">
          <ac:chgData name="Rajeev Balasubramonian" userId="1894f8d5-da90-49db-a2d5-cc99062af5ba" providerId="ADAL" clId="{719B32FD-777D-4F43-A6C7-F3E70DE28969}" dt="2019-10-03T03:13:48.799" v="23"/>
          <ac:spMkLst>
            <pc:docMk/>
            <pc:sldMk cId="0" sldId="533"/>
            <ac:spMk id="7" creationId="{6DB9D11B-01B7-46A7-89F0-B831FE8F2884}"/>
          </ac:spMkLst>
        </pc:spChg>
      </pc:sldChg>
      <pc:sldChg chg="addSp modSp">
        <pc:chgData name="Rajeev Balasubramonian" userId="1894f8d5-da90-49db-a2d5-cc99062af5ba" providerId="ADAL" clId="{719B32FD-777D-4F43-A6C7-F3E70DE28969}" dt="2019-10-03T03:14:08.179" v="25" actId="1076"/>
        <pc:sldMkLst>
          <pc:docMk/>
          <pc:sldMk cId="0" sldId="534"/>
        </pc:sldMkLst>
        <pc:spChg chg="add">
          <ac:chgData name="Rajeev Balasubramonian" userId="1894f8d5-da90-49db-a2d5-cc99062af5ba" providerId="ADAL" clId="{719B32FD-777D-4F43-A6C7-F3E70DE28969}" dt="2019-10-03T03:14:02.127" v="24"/>
          <ac:spMkLst>
            <pc:docMk/>
            <pc:sldMk cId="0" sldId="534"/>
            <ac:spMk id="6" creationId="{5419C19A-767F-434A-8CB8-6D416B93B99F}"/>
          </ac:spMkLst>
        </pc:spChg>
        <pc:spChg chg="mod">
          <ac:chgData name="Rajeev Balasubramonian" userId="1894f8d5-da90-49db-a2d5-cc99062af5ba" providerId="ADAL" clId="{719B32FD-777D-4F43-A6C7-F3E70DE28969}" dt="2019-10-03T03:14:08.179" v="25" actId="1076"/>
          <ac:spMkLst>
            <pc:docMk/>
            <pc:sldMk cId="0" sldId="534"/>
            <ac:spMk id="12293" creationId="{394192CE-9457-493E-8027-62B747F1465A}"/>
          </ac:spMkLst>
        </pc:spChg>
      </pc:sldChg>
      <pc:sldChg chg="addSp modSp">
        <pc:chgData name="Rajeev Balasubramonian" userId="1894f8d5-da90-49db-a2d5-cc99062af5ba" providerId="ADAL" clId="{719B32FD-777D-4F43-A6C7-F3E70DE28969}" dt="2019-10-03T03:15:30.217" v="34" actId="1076"/>
        <pc:sldMkLst>
          <pc:docMk/>
          <pc:sldMk cId="0" sldId="535"/>
        </pc:sldMkLst>
        <pc:spChg chg="add">
          <ac:chgData name="Rajeev Balasubramonian" userId="1894f8d5-da90-49db-a2d5-cc99062af5ba" providerId="ADAL" clId="{719B32FD-777D-4F43-A6C7-F3E70DE28969}" dt="2019-10-03T03:15:24.227" v="33"/>
          <ac:spMkLst>
            <pc:docMk/>
            <pc:sldMk cId="0" sldId="535"/>
            <ac:spMk id="7" creationId="{A3A5436A-044D-4888-A48B-73E0ACAD2FF9}"/>
          </ac:spMkLst>
        </pc:spChg>
        <pc:picChg chg="mod">
          <ac:chgData name="Rajeev Balasubramonian" userId="1894f8d5-da90-49db-a2d5-cc99062af5ba" providerId="ADAL" clId="{719B32FD-777D-4F43-A6C7-F3E70DE28969}" dt="2019-10-03T03:15:30.217" v="34" actId="1076"/>
          <ac:picMkLst>
            <pc:docMk/>
            <pc:sldMk cId="0" sldId="535"/>
            <ac:picMk id="16390" creationId="{FFB3AFD3-22AD-4BFC-B17B-CEEDD491F4AD}"/>
          </ac:picMkLst>
        </pc:picChg>
      </pc:sldChg>
      <pc:sldChg chg="addSp modSp">
        <pc:chgData name="Rajeev Balasubramonian" userId="1894f8d5-da90-49db-a2d5-cc99062af5ba" providerId="ADAL" clId="{719B32FD-777D-4F43-A6C7-F3E70DE28969}" dt="2019-10-03T15:55:33.719" v="110" actId="20577"/>
        <pc:sldMkLst>
          <pc:docMk/>
          <pc:sldMk cId="0" sldId="536"/>
        </pc:sldMkLst>
        <pc:spChg chg="add mod">
          <ac:chgData name="Rajeev Balasubramonian" userId="1894f8d5-da90-49db-a2d5-cc99062af5ba" providerId="ADAL" clId="{719B32FD-777D-4F43-A6C7-F3E70DE28969}" dt="2019-10-03T15:55:33.719" v="110" actId="20577"/>
          <ac:spMkLst>
            <pc:docMk/>
            <pc:sldMk cId="0" sldId="536"/>
            <ac:spMk id="6" creationId="{117926A6-8D35-4009-891D-29D1695B1EBB}"/>
          </ac:spMkLst>
        </pc:spChg>
        <pc:spChg chg="mod">
          <ac:chgData name="Rajeev Balasubramonian" userId="1894f8d5-da90-49db-a2d5-cc99062af5ba" providerId="ADAL" clId="{719B32FD-777D-4F43-A6C7-F3E70DE28969}" dt="2019-10-03T03:18:11.907" v="47" actId="1076"/>
          <ac:spMkLst>
            <pc:docMk/>
            <pc:sldMk cId="0" sldId="536"/>
            <ac:spMk id="45061" creationId="{6A839B2D-67CD-44F5-82A2-8F0D2451B32E}"/>
          </ac:spMkLst>
        </pc:spChg>
      </pc:sldChg>
      <pc:sldChg chg="addSp modSp">
        <pc:chgData name="Rajeev Balasubramonian" userId="1894f8d5-da90-49db-a2d5-cc99062af5ba" providerId="ADAL" clId="{719B32FD-777D-4F43-A6C7-F3E70DE28969}" dt="2019-10-03T03:18:54.400" v="54" actId="1076"/>
        <pc:sldMkLst>
          <pc:docMk/>
          <pc:sldMk cId="0" sldId="537"/>
        </pc:sldMkLst>
        <pc:spChg chg="add">
          <ac:chgData name="Rajeev Balasubramonian" userId="1894f8d5-da90-49db-a2d5-cc99062af5ba" providerId="ADAL" clId="{719B32FD-777D-4F43-A6C7-F3E70DE28969}" dt="2019-10-03T03:18:26.537" v="48"/>
          <ac:spMkLst>
            <pc:docMk/>
            <pc:sldMk cId="0" sldId="537"/>
            <ac:spMk id="6" creationId="{91520B1F-94A3-49E4-8A78-5C2476373421}"/>
          </ac:spMkLst>
        </pc:spChg>
        <pc:spChg chg="add">
          <ac:chgData name="Rajeev Balasubramonian" userId="1894f8d5-da90-49db-a2d5-cc99062af5ba" providerId="ADAL" clId="{719B32FD-777D-4F43-A6C7-F3E70DE28969}" dt="2019-10-03T03:18:47.643" v="53"/>
          <ac:spMkLst>
            <pc:docMk/>
            <pc:sldMk cId="0" sldId="537"/>
            <ac:spMk id="7" creationId="{E3651A04-A565-40D1-A628-5EFCE18F542B}"/>
          </ac:spMkLst>
        </pc:spChg>
        <pc:spChg chg="mod">
          <ac:chgData name="Rajeev Balasubramonian" userId="1894f8d5-da90-49db-a2d5-cc99062af5ba" providerId="ADAL" clId="{719B32FD-777D-4F43-A6C7-F3E70DE28969}" dt="2019-10-03T03:18:54.400" v="54" actId="1076"/>
          <ac:spMkLst>
            <pc:docMk/>
            <pc:sldMk cId="0" sldId="537"/>
            <ac:spMk id="30725" creationId="{52352230-22E3-4078-9F30-681281075992}"/>
          </ac:spMkLst>
        </pc:spChg>
      </pc:sldChg>
      <pc:sldChg chg="add del">
        <pc:chgData name="Rajeev Balasubramonian" userId="1894f8d5-da90-49db-a2d5-cc99062af5ba" providerId="ADAL" clId="{719B32FD-777D-4F43-A6C7-F3E70DE28969}" dt="2019-10-03T03:09:35.037" v="4" actId="2696"/>
        <pc:sldMkLst>
          <pc:docMk/>
          <pc:sldMk cId="338105498" sldId="558"/>
        </pc:sldMkLst>
      </pc:sldChg>
      <pc:sldChg chg="addSp delSp add">
        <pc:chgData name="Rajeev Balasubramonian" userId="1894f8d5-da90-49db-a2d5-cc99062af5ba" providerId="ADAL" clId="{719B32FD-777D-4F43-A6C7-F3E70DE28969}" dt="2019-10-03T03:09:56.022" v="9"/>
        <pc:sldMkLst>
          <pc:docMk/>
          <pc:sldMk cId="2741336928" sldId="558"/>
        </pc:sldMkLst>
        <pc:spChg chg="del">
          <ac:chgData name="Rajeev Balasubramonian" userId="1894f8d5-da90-49db-a2d5-cc99062af5ba" providerId="ADAL" clId="{719B32FD-777D-4F43-A6C7-F3E70DE28969}" dt="2019-10-03T03:09:42.044" v="7" actId="478"/>
          <ac:spMkLst>
            <pc:docMk/>
            <pc:sldMk cId="2741336928" sldId="558"/>
            <ac:spMk id="6" creationId="{65FD26E2-AFBB-4B16-A89D-FF7D1A2A2F4B}"/>
          </ac:spMkLst>
        </pc:spChg>
        <pc:spChg chg="add">
          <ac:chgData name="Rajeev Balasubramonian" userId="1894f8d5-da90-49db-a2d5-cc99062af5ba" providerId="ADAL" clId="{719B32FD-777D-4F43-A6C7-F3E70DE28969}" dt="2019-10-03T03:09:56.022" v="9"/>
          <ac:spMkLst>
            <pc:docMk/>
            <pc:sldMk cId="2741336928" sldId="558"/>
            <ac:spMk id="7" creationId="{4205EC43-3B17-4EFD-8BAE-DB71275CF155}"/>
          </ac:spMkLst>
        </pc:spChg>
      </pc:sldChg>
      <pc:sldChg chg="add del">
        <pc:chgData name="Rajeev Balasubramonian" userId="1894f8d5-da90-49db-a2d5-cc99062af5ba" providerId="ADAL" clId="{719B32FD-777D-4F43-A6C7-F3E70DE28969}" dt="2019-10-03T03:09:36.088" v="5" actId="2696"/>
        <pc:sldMkLst>
          <pc:docMk/>
          <pc:sldMk cId="2294691613" sldId="559"/>
        </pc:sldMkLst>
      </pc:sldChg>
      <pc:sldChg chg="addSp add">
        <pc:chgData name="Rajeev Balasubramonian" userId="1894f8d5-da90-49db-a2d5-cc99062af5ba" providerId="ADAL" clId="{719B32FD-777D-4F43-A6C7-F3E70DE28969}" dt="2019-10-03T03:10:06.089" v="10"/>
        <pc:sldMkLst>
          <pc:docMk/>
          <pc:sldMk cId="3683641157" sldId="559"/>
        </pc:sldMkLst>
        <pc:spChg chg="add">
          <ac:chgData name="Rajeev Balasubramonian" userId="1894f8d5-da90-49db-a2d5-cc99062af5ba" providerId="ADAL" clId="{719B32FD-777D-4F43-A6C7-F3E70DE28969}" dt="2019-10-03T03:10:06.089" v="10"/>
          <ac:spMkLst>
            <pc:docMk/>
            <pc:sldMk cId="3683641157" sldId="559"/>
            <ac:spMk id="6" creationId="{D4FC7A9E-91CA-4C18-AC4D-CD676490255A}"/>
          </ac:spMkLst>
        </pc:spChg>
      </pc:sldChg>
      <pc:sldChg chg="delSp add">
        <pc:chgData name="Rajeev Balasubramonian" userId="1894f8d5-da90-49db-a2d5-cc99062af5ba" providerId="ADAL" clId="{719B32FD-777D-4F43-A6C7-F3E70DE28969}" dt="2019-10-03T03:13:03.828" v="20" actId="478"/>
        <pc:sldMkLst>
          <pc:docMk/>
          <pc:sldMk cId="2268673707" sldId="560"/>
        </pc:sldMkLst>
        <pc:spChg chg="del">
          <ac:chgData name="Rajeev Balasubramonian" userId="1894f8d5-da90-49db-a2d5-cc99062af5ba" providerId="ADAL" clId="{719B32FD-777D-4F43-A6C7-F3E70DE28969}" dt="2019-10-03T03:13:03.828" v="20" actId="478"/>
          <ac:spMkLst>
            <pc:docMk/>
            <pc:sldMk cId="2268673707" sldId="560"/>
            <ac:spMk id="6" creationId="{BE0563A7-E1FB-4B28-BF36-B94EFAA2596D}"/>
          </ac:spMkLst>
        </pc:spChg>
      </pc:sldChg>
      <pc:sldChg chg="addSp delSp add">
        <pc:chgData name="Rajeev Balasubramonian" userId="1894f8d5-da90-49db-a2d5-cc99062af5ba" providerId="ADAL" clId="{719B32FD-777D-4F43-A6C7-F3E70DE28969}" dt="2019-10-03T03:15:02.525" v="31"/>
        <pc:sldMkLst>
          <pc:docMk/>
          <pc:sldMk cId="1653298901" sldId="561"/>
        </pc:sldMkLst>
        <pc:spChg chg="del">
          <ac:chgData name="Rajeev Balasubramonian" userId="1894f8d5-da90-49db-a2d5-cc99062af5ba" providerId="ADAL" clId="{719B32FD-777D-4F43-A6C7-F3E70DE28969}" dt="2019-10-03T03:14:46.579" v="29" actId="478"/>
          <ac:spMkLst>
            <pc:docMk/>
            <pc:sldMk cId="1653298901" sldId="561"/>
            <ac:spMk id="7" creationId="{5D2C43E6-D783-4474-93CE-F975406F8824}"/>
          </ac:spMkLst>
        </pc:spChg>
        <pc:spChg chg="add">
          <ac:chgData name="Rajeev Balasubramonian" userId="1894f8d5-da90-49db-a2d5-cc99062af5ba" providerId="ADAL" clId="{719B32FD-777D-4F43-A6C7-F3E70DE28969}" dt="2019-10-03T03:15:02.525" v="31"/>
          <ac:spMkLst>
            <pc:docMk/>
            <pc:sldMk cId="1653298901" sldId="561"/>
            <ac:spMk id="8" creationId="{98F2CDD4-F32B-4966-83F6-C3C7E217FF80}"/>
          </ac:spMkLst>
        </pc:spChg>
      </pc:sldChg>
      <pc:sldChg chg="addSp add">
        <pc:chgData name="Rajeev Balasubramonian" userId="1894f8d5-da90-49db-a2d5-cc99062af5ba" providerId="ADAL" clId="{719B32FD-777D-4F43-A6C7-F3E70DE28969}" dt="2019-10-03T03:15:12.075" v="32"/>
        <pc:sldMkLst>
          <pc:docMk/>
          <pc:sldMk cId="743499220" sldId="562"/>
        </pc:sldMkLst>
        <pc:spChg chg="add">
          <ac:chgData name="Rajeev Balasubramonian" userId="1894f8d5-da90-49db-a2d5-cc99062af5ba" providerId="ADAL" clId="{719B32FD-777D-4F43-A6C7-F3E70DE28969}" dt="2019-10-03T03:15:12.075" v="32"/>
          <ac:spMkLst>
            <pc:docMk/>
            <pc:sldMk cId="743499220" sldId="562"/>
            <ac:spMk id="7" creationId="{AFAFC112-7157-4D83-8C0D-F82740BD372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52994" name="Rectangle 2">
            <a:extLst>
              <a:ext uri="{FF2B5EF4-FFF2-40B4-BE49-F238E27FC236}">
                <a16:creationId xmlns:a16="http://schemas.microsoft.com/office/drawing/2014/main" id="{A3ECADEA-B305-4E5B-A1B5-A226798B675C}"/>
              </a:ext>
            </a:extLst>
          </p:cNvPr>
          <p:cNvSpPr>
            <a:spLocks noGrp="1" noChangeArrowheads="1"/>
          </p:cNvSpPr>
          <p:nvPr>
            <p:ph type="hdr" sz="quarter"/>
          </p:nvPr>
        </p:nvSpPr>
        <p:spPr bwMode="auto">
          <a:xfrm>
            <a:off x="0" y="0"/>
            <a:ext cx="2967038" cy="469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852995" name="Rectangle 3">
            <a:extLst>
              <a:ext uri="{FF2B5EF4-FFF2-40B4-BE49-F238E27FC236}">
                <a16:creationId xmlns:a16="http://schemas.microsoft.com/office/drawing/2014/main" id="{1116E7F0-624B-42B8-AA2A-0FE19131449F}"/>
              </a:ext>
            </a:extLst>
          </p:cNvPr>
          <p:cNvSpPr>
            <a:spLocks noGrp="1" noChangeArrowheads="1"/>
          </p:cNvSpPr>
          <p:nvPr>
            <p:ph type="dt" sz="quarter" idx="1"/>
          </p:nvPr>
        </p:nvSpPr>
        <p:spPr bwMode="auto">
          <a:xfrm>
            <a:off x="3878263" y="0"/>
            <a:ext cx="2967037" cy="469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852996" name="Rectangle 4">
            <a:extLst>
              <a:ext uri="{FF2B5EF4-FFF2-40B4-BE49-F238E27FC236}">
                <a16:creationId xmlns:a16="http://schemas.microsoft.com/office/drawing/2014/main" id="{B067EC8C-A598-48F0-AA05-2E17C6758C3D}"/>
              </a:ext>
            </a:extLst>
          </p:cNvPr>
          <p:cNvSpPr>
            <a:spLocks noGrp="1" noChangeArrowheads="1"/>
          </p:cNvSpPr>
          <p:nvPr>
            <p:ph type="ftr" sz="quarter" idx="2"/>
          </p:nvPr>
        </p:nvSpPr>
        <p:spPr bwMode="auto">
          <a:xfrm>
            <a:off x="0" y="8926513"/>
            <a:ext cx="2967038" cy="469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852997" name="Rectangle 5">
            <a:extLst>
              <a:ext uri="{FF2B5EF4-FFF2-40B4-BE49-F238E27FC236}">
                <a16:creationId xmlns:a16="http://schemas.microsoft.com/office/drawing/2014/main" id="{B1B83C7B-DA15-4328-977F-9AF44C1B8E78}"/>
              </a:ext>
            </a:extLst>
          </p:cNvPr>
          <p:cNvSpPr>
            <a:spLocks noGrp="1" noChangeArrowheads="1"/>
          </p:cNvSpPr>
          <p:nvPr>
            <p:ph type="sldNum" sz="quarter" idx="3"/>
          </p:nvPr>
        </p:nvSpPr>
        <p:spPr bwMode="auto">
          <a:xfrm>
            <a:off x="3878263" y="8926513"/>
            <a:ext cx="2967037" cy="469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4254081-A3F3-4547-8C06-50C266A8270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0194" name="Rectangle 2">
            <a:extLst>
              <a:ext uri="{FF2B5EF4-FFF2-40B4-BE49-F238E27FC236}">
                <a16:creationId xmlns:a16="http://schemas.microsoft.com/office/drawing/2014/main" id="{D625C040-0BD7-431D-8658-64B0270ACF82}"/>
              </a:ext>
            </a:extLst>
          </p:cNvPr>
          <p:cNvSpPr>
            <a:spLocks noGrp="1" noChangeArrowheads="1"/>
          </p:cNvSpPr>
          <p:nvPr>
            <p:ph type="hdr" sz="quarter"/>
          </p:nvPr>
        </p:nvSpPr>
        <p:spPr bwMode="auto">
          <a:xfrm>
            <a:off x="0" y="0"/>
            <a:ext cx="2967038" cy="469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520195" name="Rectangle 3">
            <a:extLst>
              <a:ext uri="{FF2B5EF4-FFF2-40B4-BE49-F238E27FC236}">
                <a16:creationId xmlns:a16="http://schemas.microsoft.com/office/drawing/2014/main" id="{5954482B-62CA-4FF0-BE85-4AE7156BD90A}"/>
              </a:ext>
            </a:extLst>
          </p:cNvPr>
          <p:cNvSpPr>
            <a:spLocks noGrp="1" noChangeArrowheads="1"/>
          </p:cNvSpPr>
          <p:nvPr>
            <p:ph type="dt" idx="1"/>
          </p:nvPr>
        </p:nvSpPr>
        <p:spPr bwMode="auto">
          <a:xfrm>
            <a:off x="3878263" y="0"/>
            <a:ext cx="2967037" cy="469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052" name="Rectangle 4">
            <a:extLst>
              <a:ext uri="{FF2B5EF4-FFF2-40B4-BE49-F238E27FC236}">
                <a16:creationId xmlns:a16="http://schemas.microsoft.com/office/drawing/2014/main" id="{B093C7BC-511D-4F67-8240-B83365E46CA4}"/>
              </a:ext>
            </a:extLst>
          </p:cNvPr>
          <p:cNvSpPr>
            <a:spLocks noGrp="1" noRot="1" noChangeAspect="1" noChangeArrowheads="1" noTextEdit="1"/>
          </p:cNvSpPr>
          <p:nvPr>
            <p:ph type="sldImg" idx="2"/>
          </p:nvPr>
        </p:nvSpPr>
        <p:spPr bwMode="auto">
          <a:xfrm>
            <a:off x="1073150" y="704850"/>
            <a:ext cx="4699000" cy="35242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0197" name="Rectangle 5">
            <a:extLst>
              <a:ext uri="{FF2B5EF4-FFF2-40B4-BE49-F238E27FC236}">
                <a16:creationId xmlns:a16="http://schemas.microsoft.com/office/drawing/2014/main" id="{A26D84E9-FC2B-4B1D-A58F-91D69E2F4DAD}"/>
              </a:ext>
            </a:extLst>
          </p:cNvPr>
          <p:cNvSpPr>
            <a:spLocks noGrp="1" noChangeArrowheads="1"/>
          </p:cNvSpPr>
          <p:nvPr>
            <p:ph type="body" sz="quarter" idx="3"/>
          </p:nvPr>
        </p:nvSpPr>
        <p:spPr bwMode="auto">
          <a:xfrm>
            <a:off x="912813" y="4464050"/>
            <a:ext cx="5019675" cy="42275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20198" name="Rectangle 6">
            <a:extLst>
              <a:ext uri="{FF2B5EF4-FFF2-40B4-BE49-F238E27FC236}">
                <a16:creationId xmlns:a16="http://schemas.microsoft.com/office/drawing/2014/main" id="{EF775998-7045-4E21-9FA7-C5C7304E4871}"/>
              </a:ext>
            </a:extLst>
          </p:cNvPr>
          <p:cNvSpPr>
            <a:spLocks noGrp="1" noChangeArrowheads="1"/>
          </p:cNvSpPr>
          <p:nvPr>
            <p:ph type="ftr" sz="quarter" idx="4"/>
          </p:nvPr>
        </p:nvSpPr>
        <p:spPr bwMode="auto">
          <a:xfrm>
            <a:off x="0" y="8926513"/>
            <a:ext cx="2967038" cy="469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520199" name="Rectangle 7">
            <a:extLst>
              <a:ext uri="{FF2B5EF4-FFF2-40B4-BE49-F238E27FC236}">
                <a16:creationId xmlns:a16="http://schemas.microsoft.com/office/drawing/2014/main" id="{6542A14C-E007-4641-8BDD-80AC17F548D1}"/>
              </a:ext>
            </a:extLst>
          </p:cNvPr>
          <p:cNvSpPr>
            <a:spLocks noGrp="1" noChangeArrowheads="1"/>
          </p:cNvSpPr>
          <p:nvPr>
            <p:ph type="sldNum" sz="quarter" idx="5"/>
          </p:nvPr>
        </p:nvSpPr>
        <p:spPr bwMode="auto">
          <a:xfrm>
            <a:off x="3878263" y="8926513"/>
            <a:ext cx="2967037" cy="469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2D18CB4-C509-46CE-B2CB-44C96C4C7DC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21E5A5D0-98BA-4703-B636-AD4B6F2715E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6AEE4DF-7486-4434-BCFE-763ED5E09602}" type="slidenum">
              <a:rPr lang="en-US" altLang="en-US" smtClean="0">
                <a:latin typeface="Arial" panose="020B0604020202020204" pitchFamily="34" charset="0"/>
              </a:rPr>
              <a:pPr>
                <a:spcBef>
                  <a:spcPct val="0"/>
                </a:spcBef>
              </a:pPr>
              <a:t>1</a:t>
            </a:fld>
            <a:endParaRPr lang="en-US" altLang="en-US">
              <a:latin typeface="Arial" panose="020B0604020202020204" pitchFamily="34" charset="0"/>
            </a:endParaRPr>
          </a:p>
        </p:txBody>
      </p:sp>
      <p:sp>
        <p:nvSpPr>
          <p:cNvPr id="5123" name="Rectangle 2">
            <a:extLst>
              <a:ext uri="{FF2B5EF4-FFF2-40B4-BE49-F238E27FC236}">
                <a16:creationId xmlns:a16="http://schemas.microsoft.com/office/drawing/2014/main" id="{1BE83827-B117-41F4-AA3C-756FB60FE458}"/>
              </a:ext>
            </a:extLst>
          </p:cNvPr>
          <p:cNvSpPr>
            <a:spLocks noGrp="1" noRot="1" noChangeAspect="1" noChangeArrowheads="1" noTextEdit="1"/>
          </p:cNvSpPr>
          <p:nvPr>
            <p:ph type="sldImg"/>
          </p:nvPr>
        </p:nvSpPr>
        <p:spPr>
          <a:solidFill>
            <a:srgbClr val="FFFFFF"/>
          </a:solidFill>
          <a:ln/>
        </p:spPr>
      </p:sp>
      <p:sp>
        <p:nvSpPr>
          <p:cNvPr id="5124" name="Rectangle 3">
            <a:extLst>
              <a:ext uri="{FF2B5EF4-FFF2-40B4-BE49-F238E27FC236}">
                <a16:creationId xmlns:a16="http://schemas.microsoft.com/office/drawing/2014/main" id="{5EBBCA6B-6B95-4D93-B750-8D48C34EFF06}"/>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794EBDDB-EB48-470C-938E-677D2F0233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E7F7B4D-26C4-4E7B-8F04-8609D18CF610}" type="slidenum">
              <a:rPr lang="en-US" altLang="en-US" smtClean="0">
                <a:latin typeface="Arial" panose="020B0604020202020204" pitchFamily="34" charset="0"/>
              </a:rPr>
              <a:pPr>
                <a:spcBef>
                  <a:spcPct val="0"/>
                </a:spcBef>
              </a:pPr>
              <a:t>10</a:t>
            </a:fld>
            <a:endParaRPr lang="en-US" altLang="en-US">
              <a:latin typeface="Arial" panose="020B0604020202020204" pitchFamily="34" charset="0"/>
            </a:endParaRPr>
          </a:p>
        </p:txBody>
      </p:sp>
      <p:sp>
        <p:nvSpPr>
          <p:cNvPr id="19459" name="Rectangle 2">
            <a:extLst>
              <a:ext uri="{FF2B5EF4-FFF2-40B4-BE49-F238E27FC236}">
                <a16:creationId xmlns:a16="http://schemas.microsoft.com/office/drawing/2014/main" id="{59EFB532-72C2-47D3-9A0F-704BA7A1745F}"/>
              </a:ext>
            </a:extLst>
          </p:cNvPr>
          <p:cNvSpPr>
            <a:spLocks noGrp="1" noRot="1" noChangeAspect="1" noChangeArrowheads="1" noTextEdit="1"/>
          </p:cNvSpPr>
          <p:nvPr>
            <p:ph type="sldImg"/>
          </p:nvPr>
        </p:nvSpPr>
        <p:spPr>
          <a:solidFill>
            <a:srgbClr val="FFFFFF"/>
          </a:solidFill>
          <a:ln/>
        </p:spPr>
      </p:sp>
      <p:sp>
        <p:nvSpPr>
          <p:cNvPr id="19460" name="Rectangle 3">
            <a:extLst>
              <a:ext uri="{FF2B5EF4-FFF2-40B4-BE49-F238E27FC236}">
                <a16:creationId xmlns:a16="http://schemas.microsoft.com/office/drawing/2014/main" id="{BC50015E-BF9E-4375-9F41-871F724EE9C0}"/>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8E99D6C8-5D29-4E04-B904-9BADFD4347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49399F7-AA00-4781-B8F5-99C30F506392}" type="slidenum">
              <a:rPr lang="en-US" altLang="en-US" smtClean="0">
                <a:latin typeface="Arial" panose="020B0604020202020204" pitchFamily="34" charset="0"/>
              </a:rPr>
              <a:pPr>
                <a:spcBef>
                  <a:spcPct val="0"/>
                </a:spcBef>
              </a:pPr>
              <a:t>11</a:t>
            </a:fld>
            <a:endParaRPr lang="en-US" altLang="en-US">
              <a:latin typeface="Arial" panose="020B0604020202020204" pitchFamily="34" charset="0"/>
            </a:endParaRPr>
          </a:p>
        </p:txBody>
      </p:sp>
      <p:sp>
        <p:nvSpPr>
          <p:cNvPr id="21507" name="Rectangle 2">
            <a:extLst>
              <a:ext uri="{FF2B5EF4-FFF2-40B4-BE49-F238E27FC236}">
                <a16:creationId xmlns:a16="http://schemas.microsoft.com/office/drawing/2014/main" id="{043FBE18-7F41-418D-94EB-861FE26219C0}"/>
              </a:ext>
            </a:extLst>
          </p:cNvPr>
          <p:cNvSpPr>
            <a:spLocks noGrp="1" noRot="1" noChangeAspect="1" noChangeArrowheads="1" noTextEdit="1"/>
          </p:cNvSpPr>
          <p:nvPr>
            <p:ph type="sldImg"/>
          </p:nvPr>
        </p:nvSpPr>
        <p:spPr>
          <a:solidFill>
            <a:srgbClr val="FFFFFF"/>
          </a:solidFill>
          <a:ln/>
        </p:spPr>
      </p:sp>
      <p:sp>
        <p:nvSpPr>
          <p:cNvPr id="21508" name="Rectangle 3">
            <a:extLst>
              <a:ext uri="{FF2B5EF4-FFF2-40B4-BE49-F238E27FC236}">
                <a16:creationId xmlns:a16="http://schemas.microsoft.com/office/drawing/2014/main" id="{B086AD32-67CE-482B-AAF4-6C30B2BA8EDA}"/>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1C6E7771-9248-4DC5-935B-B58897BE2E3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E514F9B-550B-433D-83D3-298EA8907A9A}" type="slidenum">
              <a:rPr lang="en-US" altLang="en-US" smtClean="0">
                <a:latin typeface="Arial" panose="020B0604020202020204" pitchFamily="34" charset="0"/>
              </a:rPr>
              <a:pPr>
                <a:spcBef>
                  <a:spcPct val="0"/>
                </a:spcBef>
              </a:pPr>
              <a:t>12</a:t>
            </a:fld>
            <a:endParaRPr lang="en-US" altLang="en-US">
              <a:latin typeface="Arial" panose="020B0604020202020204" pitchFamily="34" charset="0"/>
            </a:endParaRPr>
          </a:p>
        </p:txBody>
      </p:sp>
      <p:sp>
        <p:nvSpPr>
          <p:cNvPr id="23555" name="Rectangle 2">
            <a:extLst>
              <a:ext uri="{FF2B5EF4-FFF2-40B4-BE49-F238E27FC236}">
                <a16:creationId xmlns:a16="http://schemas.microsoft.com/office/drawing/2014/main" id="{A1855057-3D2B-40EB-BE28-79E6C46AAD77}"/>
              </a:ext>
            </a:extLst>
          </p:cNvPr>
          <p:cNvSpPr>
            <a:spLocks noGrp="1" noRot="1" noChangeAspect="1" noChangeArrowheads="1" noTextEdit="1"/>
          </p:cNvSpPr>
          <p:nvPr>
            <p:ph type="sldImg"/>
          </p:nvPr>
        </p:nvSpPr>
        <p:spPr>
          <a:solidFill>
            <a:srgbClr val="FFFFFF"/>
          </a:solidFill>
          <a:ln/>
        </p:spPr>
      </p:sp>
      <p:sp>
        <p:nvSpPr>
          <p:cNvPr id="23556" name="Rectangle 3">
            <a:extLst>
              <a:ext uri="{FF2B5EF4-FFF2-40B4-BE49-F238E27FC236}">
                <a16:creationId xmlns:a16="http://schemas.microsoft.com/office/drawing/2014/main" id="{A0D60415-0F53-4722-8BBE-AB02A76E1F42}"/>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E24D5A41-9073-4D93-9000-4CD04AD74AC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2546782-6A44-4D0D-B5DA-F348B0CF0F50}" type="slidenum">
              <a:rPr lang="en-US" altLang="en-US" smtClean="0">
                <a:latin typeface="Arial" panose="020B0604020202020204" pitchFamily="34" charset="0"/>
              </a:rPr>
              <a:pPr>
                <a:spcBef>
                  <a:spcPct val="0"/>
                </a:spcBef>
              </a:pPr>
              <a:t>13</a:t>
            </a:fld>
            <a:endParaRPr lang="en-US" altLang="en-US">
              <a:latin typeface="Arial" panose="020B0604020202020204" pitchFamily="34" charset="0"/>
            </a:endParaRPr>
          </a:p>
        </p:txBody>
      </p:sp>
      <p:sp>
        <p:nvSpPr>
          <p:cNvPr id="25603" name="Rectangle 2">
            <a:extLst>
              <a:ext uri="{FF2B5EF4-FFF2-40B4-BE49-F238E27FC236}">
                <a16:creationId xmlns:a16="http://schemas.microsoft.com/office/drawing/2014/main" id="{9CC6CADA-64FB-4AB0-8E73-B3B93E26CA48}"/>
              </a:ext>
            </a:extLst>
          </p:cNvPr>
          <p:cNvSpPr>
            <a:spLocks noGrp="1" noRot="1" noChangeAspect="1" noChangeArrowheads="1" noTextEdit="1"/>
          </p:cNvSpPr>
          <p:nvPr>
            <p:ph type="sldImg"/>
          </p:nvPr>
        </p:nvSpPr>
        <p:spPr>
          <a:solidFill>
            <a:srgbClr val="FFFFFF"/>
          </a:solidFill>
          <a:ln/>
        </p:spPr>
      </p:sp>
      <p:sp>
        <p:nvSpPr>
          <p:cNvPr id="25604" name="Rectangle 3">
            <a:extLst>
              <a:ext uri="{FF2B5EF4-FFF2-40B4-BE49-F238E27FC236}">
                <a16:creationId xmlns:a16="http://schemas.microsoft.com/office/drawing/2014/main" id="{D3568181-D1E7-4261-9515-88EDD69EE2AA}"/>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51A05E04-863B-41CF-94FE-B4216168866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58B60C0-DC2C-4A2D-B059-CD7E85240844}" type="slidenum">
              <a:rPr lang="en-US" altLang="en-US" smtClean="0">
                <a:latin typeface="Arial" panose="020B0604020202020204" pitchFamily="34" charset="0"/>
              </a:rPr>
              <a:pPr>
                <a:spcBef>
                  <a:spcPct val="0"/>
                </a:spcBef>
              </a:pPr>
              <a:t>14</a:t>
            </a:fld>
            <a:endParaRPr lang="en-US" altLang="en-US">
              <a:latin typeface="Arial" panose="020B0604020202020204" pitchFamily="34" charset="0"/>
            </a:endParaRPr>
          </a:p>
        </p:txBody>
      </p:sp>
      <p:sp>
        <p:nvSpPr>
          <p:cNvPr id="27651" name="Rectangle 2">
            <a:extLst>
              <a:ext uri="{FF2B5EF4-FFF2-40B4-BE49-F238E27FC236}">
                <a16:creationId xmlns:a16="http://schemas.microsoft.com/office/drawing/2014/main" id="{CDDECE4E-E208-4241-82FB-52A3BB80432A}"/>
              </a:ext>
            </a:extLst>
          </p:cNvPr>
          <p:cNvSpPr>
            <a:spLocks noGrp="1" noRot="1" noChangeAspect="1" noChangeArrowheads="1" noTextEdit="1"/>
          </p:cNvSpPr>
          <p:nvPr>
            <p:ph type="sldImg"/>
          </p:nvPr>
        </p:nvSpPr>
        <p:spPr>
          <a:solidFill>
            <a:srgbClr val="FFFFFF"/>
          </a:solidFill>
          <a:ln/>
        </p:spPr>
      </p:sp>
      <p:sp>
        <p:nvSpPr>
          <p:cNvPr id="27652" name="Rectangle 3">
            <a:extLst>
              <a:ext uri="{FF2B5EF4-FFF2-40B4-BE49-F238E27FC236}">
                <a16:creationId xmlns:a16="http://schemas.microsoft.com/office/drawing/2014/main" id="{0BC791D9-A56B-414D-BC05-2D7B8C4AB1DD}"/>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F4B52EA4-7C35-436F-BE37-3364D86AFC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292702E-569E-471A-B208-D57F367EEAC7}" type="slidenum">
              <a:rPr lang="en-US" altLang="en-US" smtClean="0">
                <a:latin typeface="Arial" panose="020B0604020202020204" pitchFamily="34" charset="0"/>
              </a:rPr>
              <a:pPr>
                <a:spcBef>
                  <a:spcPct val="0"/>
                </a:spcBef>
              </a:pPr>
              <a:t>15</a:t>
            </a:fld>
            <a:endParaRPr lang="en-US" altLang="en-US">
              <a:latin typeface="Arial" panose="020B0604020202020204" pitchFamily="34" charset="0"/>
            </a:endParaRPr>
          </a:p>
        </p:txBody>
      </p:sp>
      <p:sp>
        <p:nvSpPr>
          <p:cNvPr id="29699" name="Rectangle 2">
            <a:extLst>
              <a:ext uri="{FF2B5EF4-FFF2-40B4-BE49-F238E27FC236}">
                <a16:creationId xmlns:a16="http://schemas.microsoft.com/office/drawing/2014/main" id="{13D27FD0-3399-4B0A-B27B-124447B13C00}"/>
              </a:ext>
            </a:extLst>
          </p:cNvPr>
          <p:cNvSpPr>
            <a:spLocks noGrp="1" noRot="1" noChangeAspect="1" noChangeArrowheads="1" noTextEdit="1"/>
          </p:cNvSpPr>
          <p:nvPr>
            <p:ph type="sldImg"/>
          </p:nvPr>
        </p:nvSpPr>
        <p:spPr>
          <a:solidFill>
            <a:srgbClr val="FFFFFF"/>
          </a:solidFill>
          <a:ln/>
        </p:spPr>
      </p:sp>
      <p:sp>
        <p:nvSpPr>
          <p:cNvPr id="29700" name="Rectangle 3">
            <a:extLst>
              <a:ext uri="{FF2B5EF4-FFF2-40B4-BE49-F238E27FC236}">
                <a16:creationId xmlns:a16="http://schemas.microsoft.com/office/drawing/2014/main" id="{451FBB84-C7C0-488B-931A-1FD2C3493121}"/>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ED5B478C-6283-4CA8-B3C0-D11F123F711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D62D419-3AFA-4266-97A1-11A95246BB92}" type="slidenum">
              <a:rPr lang="en-US" altLang="en-US" smtClean="0">
                <a:latin typeface="Arial" panose="020B0604020202020204" pitchFamily="34" charset="0"/>
              </a:rPr>
              <a:pPr>
                <a:spcBef>
                  <a:spcPct val="0"/>
                </a:spcBef>
              </a:pPr>
              <a:t>16</a:t>
            </a:fld>
            <a:endParaRPr lang="en-US" altLang="en-US">
              <a:latin typeface="Arial" panose="020B0604020202020204" pitchFamily="34" charset="0"/>
            </a:endParaRPr>
          </a:p>
        </p:txBody>
      </p:sp>
      <p:sp>
        <p:nvSpPr>
          <p:cNvPr id="31747" name="Rectangle 2">
            <a:extLst>
              <a:ext uri="{FF2B5EF4-FFF2-40B4-BE49-F238E27FC236}">
                <a16:creationId xmlns:a16="http://schemas.microsoft.com/office/drawing/2014/main" id="{592A6A05-EBDC-4051-A842-EBAE120C8364}"/>
              </a:ext>
            </a:extLst>
          </p:cNvPr>
          <p:cNvSpPr>
            <a:spLocks noGrp="1" noRot="1" noChangeAspect="1" noChangeArrowheads="1" noTextEdit="1"/>
          </p:cNvSpPr>
          <p:nvPr>
            <p:ph type="sldImg"/>
          </p:nvPr>
        </p:nvSpPr>
        <p:spPr>
          <a:solidFill>
            <a:srgbClr val="FFFFFF"/>
          </a:solidFill>
          <a:ln/>
        </p:spPr>
      </p:sp>
      <p:sp>
        <p:nvSpPr>
          <p:cNvPr id="31748" name="Rectangle 3">
            <a:extLst>
              <a:ext uri="{FF2B5EF4-FFF2-40B4-BE49-F238E27FC236}">
                <a16:creationId xmlns:a16="http://schemas.microsoft.com/office/drawing/2014/main" id="{348D318F-51EE-40A2-BDD5-C305DFA66152}"/>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3FCC0627-E29F-4A16-963E-57BCACCBA5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4936F39-420C-4C05-9547-43123E8C2C1F}" type="slidenum">
              <a:rPr lang="en-US" altLang="en-US" smtClean="0">
                <a:latin typeface="Arial" panose="020B0604020202020204" pitchFamily="34" charset="0"/>
              </a:rPr>
              <a:pPr>
                <a:spcBef>
                  <a:spcPct val="0"/>
                </a:spcBef>
              </a:pPr>
              <a:t>17</a:t>
            </a:fld>
            <a:endParaRPr lang="en-US" altLang="en-US">
              <a:latin typeface="Arial" panose="020B0604020202020204" pitchFamily="34" charset="0"/>
            </a:endParaRPr>
          </a:p>
        </p:txBody>
      </p:sp>
      <p:sp>
        <p:nvSpPr>
          <p:cNvPr id="9219" name="Rectangle 2">
            <a:extLst>
              <a:ext uri="{FF2B5EF4-FFF2-40B4-BE49-F238E27FC236}">
                <a16:creationId xmlns:a16="http://schemas.microsoft.com/office/drawing/2014/main" id="{2BAA3857-C5C8-4780-B228-D73C4B56474C}"/>
              </a:ext>
            </a:extLst>
          </p:cNvPr>
          <p:cNvSpPr>
            <a:spLocks noGrp="1" noRot="1" noChangeAspect="1" noChangeArrowheads="1" noTextEdit="1"/>
          </p:cNvSpPr>
          <p:nvPr>
            <p:ph type="sldImg"/>
          </p:nvPr>
        </p:nvSpPr>
        <p:spPr>
          <a:solidFill>
            <a:srgbClr val="FFFFFF"/>
          </a:solidFill>
          <a:ln/>
        </p:spPr>
      </p:sp>
      <p:sp>
        <p:nvSpPr>
          <p:cNvPr id="9220" name="Rectangle 3">
            <a:extLst>
              <a:ext uri="{FF2B5EF4-FFF2-40B4-BE49-F238E27FC236}">
                <a16:creationId xmlns:a16="http://schemas.microsoft.com/office/drawing/2014/main" id="{04633289-413C-4874-AB53-7B9FFD254F9F}"/>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3FCC0627-E29F-4A16-963E-57BCACCBA5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4936F39-420C-4C05-9547-43123E8C2C1F}" type="slidenum">
              <a:rPr lang="en-US" altLang="en-US" smtClean="0">
                <a:latin typeface="Arial" panose="020B0604020202020204" pitchFamily="34" charset="0"/>
              </a:rPr>
              <a:pPr>
                <a:spcBef>
                  <a:spcPct val="0"/>
                </a:spcBef>
              </a:pPr>
              <a:t>18</a:t>
            </a:fld>
            <a:endParaRPr lang="en-US" altLang="en-US">
              <a:latin typeface="Arial" panose="020B0604020202020204" pitchFamily="34" charset="0"/>
            </a:endParaRPr>
          </a:p>
        </p:txBody>
      </p:sp>
      <p:sp>
        <p:nvSpPr>
          <p:cNvPr id="9219" name="Rectangle 2">
            <a:extLst>
              <a:ext uri="{FF2B5EF4-FFF2-40B4-BE49-F238E27FC236}">
                <a16:creationId xmlns:a16="http://schemas.microsoft.com/office/drawing/2014/main" id="{2BAA3857-C5C8-4780-B228-D73C4B56474C}"/>
              </a:ext>
            </a:extLst>
          </p:cNvPr>
          <p:cNvSpPr>
            <a:spLocks noGrp="1" noRot="1" noChangeAspect="1" noChangeArrowheads="1" noTextEdit="1"/>
          </p:cNvSpPr>
          <p:nvPr>
            <p:ph type="sldImg"/>
          </p:nvPr>
        </p:nvSpPr>
        <p:spPr>
          <a:solidFill>
            <a:srgbClr val="FFFFFF"/>
          </a:solidFill>
          <a:ln/>
        </p:spPr>
      </p:sp>
      <p:sp>
        <p:nvSpPr>
          <p:cNvPr id="9220" name="Rectangle 3">
            <a:extLst>
              <a:ext uri="{FF2B5EF4-FFF2-40B4-BE49-F238E27FC236}">
                <a16:creationId xmlns:a16="http://schemas.microsoft.com/office/drawing/2014/main" id="{04633289-413C-4874-AB53-7B9FFD254F9F}"/>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12547474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3A49C62C-C5FF-41EB-B150-62E3A32718C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5E7222E-F6B8-4D6A-8466-2CFB5D8EC02F}" type="slidenum">
              <a:rPr lang="en-US" altLang="en-US" smtClean="0">
                <a:latin typeface="Arial" panose="020B0604020202020204" pitchFamily="34" charset="0"/>
              </a:rPr>
              <a:pPr>
                <a:spcBef>
                  <a:spcPct val="0"/>
                </a:spcBef>
              </a:pPr>
              <a:t>19</a:t>
            </a:fld>
            <a:endParaRPr lang="en-US" altLang="en-US">
              <a:latin typeface="Arial" panose="020B0604020202020204" pitchFamily="34" charset="0"/>
            </a:endParaRPr>
          </a:p>
        </p:txBody>
      </p:sp>
      <p:sp>
        <p:nvSpPr>
          <p:cNvPr id="11267" name="Rectangle 2">
            <a:extLst>
              <a:ext uri="{FF2B5EF4-FFF2-40B4-BE49-F238E27FC236}">
                <a16:creationId xmlns:a16="http://schemas.microsoft.com/office/drawing/2014/main" id="{9574C988-0E04-4AC5-A1ED-3C83BF72E2CE}"/>
              </a:ext>
            </a:extLst>
          </p:cNvPr>
          <p:cNvSpPr>
            <a:spLocks noGrp="1" noRot="1" noChangeAspect="1" noChangeArrowheads="1" noTextEdit="1"/>
          </p:cNvSpPr>
          <p:nvPr>
            <p:ph type="sldImg"/>
          </p:nvPr>
        </p:nvSpPr>
        <p:spPr>
          <a:solidFill>
            <a:srgbClr val="FFFFFF"/>
          </a:solidFill>
          <a:ln/>
        </p:spPr>
      </p:sp>
      <p:sp>
        <p:nvSpPr>
          <p:cNvPr id="11268" name="Rectangle 3">
            <a:extLst>
              <a:ext uri="{FF2B5EF4-FFF2-40B4-BE49-F238E27FC236}">
                <a16:creationId xmlns:a16="http://schemas.microsoft.com/office/drawing/2014/main" id="{2E96A126-E797-4434-BAC0-A9EF3786F77A}"/>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09F91D7-7633-42FB-8F8F-A9EECBB089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9D44DEB-B5FE-4CA7-A290-4B7E3B9304CD}" type="slidenum">
              <a:rPr lang="en-US" altLang="en-US" smtClean="0">
                <a:latin typeface="Arial" panose="020B0604020202020204" pitchFamily="34" charset="0"/>
              </a:rPr>
              <a:pPr>
                <a:spcBef>
                  <a:spcPct val="0"/>
                </a:spcBef>
              </a:pPr>
              <a:t>2</a:t>
            </a:fld>
            <a:endParaRPr lang="en-US" altLang="en-US">
              <a:latin typeface="Arial" panose="020B0604020202020204" pitchFamily="34" charset="0"/>
            </a:endParaRPr>
          </a:p>
        </p:txBody>
      </p:sp>
      <p:sp>
        <p:nvSpPr>
          <p:cNvPr id="23555" name="Rectangle 2">
            <a:extLst>
              <a:ext uri="{FF2B5EF4-FFF2-40B4-BE49-F238E27FC236}">
                <a16:creationId xmlns:a16="http://schemas.microsoft.com/office/drawing/2014/main" id="{5787FD1D-D958-4754-AA81-340D56B3E80C}"/>
              </a:ext>
            </a:extLst>
          </p:cNvPr>
          <p:cNvSpPr>
            <a:spLocks noGrp="1" noRot="1" noChangeAspect="1" noChangeArrowheads="1" noTextEdit="1"/>
          </p:cNvSpPr>
          <p:nvPr>
            <p:ph type="sldImg"/>
          </p:nvPr>
        </p:nvSpPr>
        <p:spPr>
          <a:solidFill>
            <a:srgbClr val="FFFFFF"/>
          </a:solidFill>
          <a:ln/>
        </p:spPr>
      </p:sp>
      <p:sp>
        <p:nvSpPr>
          <p:cNvPr id="23556" name="Rectangle 3">
            <a:extLst>
              <a:ext uri="{FF2B5EF4-FFF2-40B4-BE49-F238E27FC236}">
                <a16:creationId xmlns:a16="http://schemas.microsoft.com/office/drawing/2014/main" id="{374C886F-647F-4F26-A94F-9C38FCE7C74A}"/>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28B9CA0E-6E32-4FB7-8BFB-5A9B88A1F5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07E20E5-CB5F-4AB1-9155-0CA6D82C5952}" type="slidenum">
              <a:rPr lang="en-US" altLang="en-US" smtClean="0">
                <a:latin typeface="Arial" panose="020B0604020202020204" pitchFamily="34" charset="0"/>
              </a:rPr>
              <a:pPr>
                <a:spcBef>
                  <a:spcPct val="0"/>
                </a:spcBef>
              </a:pPr>
              <a:t>20</a:t>
            </a:fld>
            <a:endParaRPr lang="en-US" altLang="en-US">
              <a:latin typeface="Arial" panose="020B0604020202020204" pitchFamily="34" charset="0"/>
            </a:endParaRPr>
          </a:p>
        </p:txBody>
      </p:sp>
      <p:sp>
        <p:nvSpPr>
          <p:cNvPr id="13315" name="Rectangle 2">
            <a:extLst>
              <a:ext uri="{FF2B5EF4-FFF2-40B4-BE49-F238E27FC236}">
                <a16:creationId xmlns:a16="http://schemas.microsoft.com/office/drawing/2014/main" id="{51056C3C-6F19-467C-8FF2-CD264B10274A}"/>
              </a:ext>
            </a:extLst>
          </p:cNvPr>
          <p:cNvSpPr>
            <a:spLocks noGrp="1" noRot="1" noChangeAspect="1" noChangeArrowheads="1" noTextEdit="1"/>
          </p:cNvSpPr>
          <p:nvPr>
            <p:ph type="sldImg"/>
          </p:nvPr>
        </p:nvSpPr>
        <p:spPr>
          <a:solidFill>
            <a:srgbClr val="FFFFFF"/>
          </a:solidFill>
          <a:ln/>
        </p:spPr>
      </p:sp>
      <p:sp>
        <p:nvSpPr>
          <p:cNvPr id="13316" name="Rectangle 3">
            <a:extLst>
              <a:ext uri="{FF2B5EF4-FFF2-40B4-BE49-F238E27FC236}">
                <a16:creationId xmlns:a16="http://schemas.microsoft.com/office/drawing/2014/main" id="{BE16919D-EB9B-4A1F-ADF1-6CD877E52C7F}"/>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1ABFDF84-2115-4084-9D1A-B8756EDCA3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F29A8BD-CE91-461D-BF51-A4C0B96B51A2}" type="slidenum">
              <a:rPr lang="en-US" altLang="en-US" smtClean="0">
                <a:latin typeface="Arial" panose="020B0604020202020204" pitchFamily="34" charset="0"/>
              </a:rPr>
              <a:pPr>
                <a:spcBef>
                  <a:spcPct val="0"/>
                </a:spcBef>
              </a:pPr>
              <a:t>21</a:t>
            </a:fld>
            <a:endParaRPr lang="en-US" altLang="en-US">
              <a:latin typeface="Arial" panose="020B0604020202020204" pitchFamily="34" charset="0"/>
            </a:endParaRPr>
          </a:p>
        </p:txBody>
      </p:sp>
      <p:sp>
        <p:nvSpPr>
          <p:cNvPr id="15363" name="Rectangle 2">
            <a:extLst>
              <a:ext uri="{FF2B5EF4-FFF2-40B4-BE49-F238E27FC236}">
                <a16:creationId xmlns:a16="http://schemas.microsoft.com/office/drawing/2014/main" id="{AA628AE3-CC66-4E5D-AB6F-A3775C9E932F}"/>
              </a:ext>
            </a:extLst>
          </p:cNvPr>
          <p:cNvSpPr>
            <a:spLocks noGrp="1" noRot="1" noChangeAspect="1" noChangeArrowheads="1" noTextEdit="1"/>
          </p:cNvSpPr>
          <p:nvPr>
            <p:ph type="sldImg"/>
          </p:nvPr>
        </p:nvSpPr>
        <p:spPr>
          <a:solidFill>
            <a:srgbClr val="FFFFFF"/>
          </a:solidFill>
          <a:ln/>
        </p:spPr>
      </p:sp>
      <p:sp>
        <p:nvSpPr>
          <p:cNvPr id="15364" name="Rectangle 3">
            <a:extLst>
              <a:ext uri="{FF2B5EF4-FFF2-40B4-BE49-F238E27FC236}">
                <a16:creationId xmlns:a16="http://schemas.microsoft.com/office/drawing/2014/main" id="{3BF343FD-5FE1-4926-80F4-464D60CE13D5}"/>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1ABFDF84-2115-4084-9D1A-B8756EDCA3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F29A8BD-CE91-461D-BF51-A4C0B96B51A2}" type="slidenum">
              <a:rPr lang="en-US" altLang="en-US" smtClean="0">
                <a:latin typeface="Arial" panose="020B0604020202020204" pitchFamily="34" charset="0"/>
              </a:rPr>
              <a:pPr>
                <a:spcBef>
                  <a:spcPct val="0"/>
                </a:spcBef>
              </a:pPr>
              <a:t>22</a:t>
            </a:fld>
            <a:endParaRPr lang="en-US" altLang="en-US">
              <a:latin typeface="Arial" panose="020B0604020202020204" pitchFamily="34" charset="0"/>
            </a:endParaRPr>
          </a:p>
        </p:txBody>
      </p:sp>
      <p:sp>
        <p:nvSpPr>
          <p:cNvPr id="15363" name="Rectangle 2">
            <a:extLst>
              <a:ext uri="{FF2B5EF4-FFF2-40B4-BE49-F238E27FC236}">
                <a16:creationId xmlns:a16="http://schemas.microsoft.com/office/drawing/2014/main" id="{AA628AE3-CC66-4E5D-AB6F-A3775C9E932F}"/>
              </a:ext>
            </a:extLst>
          </p:cNvPr>
          <p:cNvSpPr>
            <a:spLocks noGrp="1" noRot="1" noChangeAspect="1" noChangeArrowheads="1" noTextEdit="1"/>
          </p:cNvSpPr>
          <p:nvPr>
            <p:ph type="sldImg"/>
          </p:nvPr>
        </p:nvSpPr>
        <p:spPr>
          <a:solidFill>
            <a:srgbClr val="FFFFFF"/>
          </a:solidFill>
          <a:ln/>
        </p:spPr>
      </p:sp>
      <p:sp>
        <p:nvSpPr>
          <p:cNvPr id="15364" name="Rectangle 3">
            <a:extLst>
              <a:ext uri="{FF2B5EF4-FFF2-40B4-BE49-F238E27FC236}">
                <a16:creationId xmlns:a16="http://schemas.microsoft.com/office/drawing/2014/main" id="{3BF343FD-5FE1-4926-80F4-464D60CE13D5}"/>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26643124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1ABFDF84-2115-4084-9D1A-B8756EDCA3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F29A8BD-CE91-461D-BF51-A4C0B96B51A2}" type="slidenum">
              <a:rPr lang="en-US" altLang="en-US" smtClean="0">
                <a:latin typeface="Arial" panose="020B0604020202020204" pitchFamily="34" charset="0"/>
              </a:rPr>
              <a:pPr>
                <a:spcBef>
                  <a:spcPct val="0"/>
                </a:spcBef>
              </a:pPr>
              <a:t>23</a:t>
            </a:fld>
            <a:endParaRPr lang="en-US" altLang="en-US">
              <a:latin typeface="Arial" panose="020B0604020202020204" pitchFamily="34" charset="0"/>
            </a:endParaRPr>
          </a:p>
        </p:txBody>
      </p:sp>
      <p:sp>
        <p:nvSpPr>
          <p:cNvPr id="15363" name="Rectangle 2">
            <a:extLst>
              <a:ext uri="{FF2B5EF4-FFF2-40B4-BE49-F238E27FC236}">
                <a16:creationId xmlns:a16="http://schemas.microsoft.com/office/drawing/2014/main" id="{AA628AE3-CC66-4E5D-AB6F-A3775C9E932F}"/>
              </a:ext>
            </a:extLst>
          </p:cNvPr>
          <p:cNvSpPr>
            <a:spLocks noGrp="1" noRot="1" noChangeAspect="1" noChangeArrowheads="1" noTextEdit="1"/>
          </p:cNvSpPr>
          <p:nvPr>
            <p:ph type="sldImg"/>
          </p:nvPr>
        </p:nvSpPr>
        <p:spPr>
          <a:solidFill>
            <a:srgbClr val="FFFFFF"/>
          </a:solidFill>
          <a:ln/>
        </p:spPr>
      </p:sp>
      <p:sp>
        <p:nvSpPr>
          <p:cNvPr id="15364" name="Rectangle 3">
            <a:extLst>
              <a:ext uri="{FF2B5EF4-FFF2-40B4-BE49-F238E27FC236}">
                <a16:creationId xmlns:a16="http://schemas.microsoft.com/office/drawing/2014/main" id="{3BF343FD-5FE1-4926-80F4-464D60CE13D5}"/>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2200209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47E90BC5-4CBE-4D08-ACC5-0393BAA49D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9D14266-B9D8-4BCE-A680-DA29EBD8C3D5}" type="slidenum">
              <a:rPr lang="en-US" altLang="en-US" smtClean="0">
                <a:latin typeface="Arial" panose="020B0604020202020204" pitchFamily="34" charset="0"/>
              </a:rPr>
              <a:pPr>
                <a:spcBef>
                  <a:spcPct val="0"/>
                </a:spcBef>
              </a:pPr>
              <a:t>24</a:t>
            </a:fld>
            <a:endParaRPr lang="en-US" altLang="en-US">
              <a:latin typeface="Arial" panose="020B0604020202020204" pitchFamily="34" charset="0"/>
            </a:endParaRPr>
          </a:p>
        </p:txBody>
      </p:sp>
      <p:sp>
        <p:nvSpPr>
          <p:cNvPr id="17411" name="Rectangle 2">
            <a:extLst>
              <a:ext uri="{FF2B5EF4-FFF2-40B4-BE49-F238E27FC236}">
                <a16:creationId xmlns:a16="http://schemas.microsoft.com/office/drawing/2014/main" id="{67366711-389B-4531-8953-9F3A71888A86}"/>
              </a:ext>
            </a:extLst>
          </p:cNvPr>
          <p:cNvSpPr>
            <a:spLocks noGrp="1" noRot="1" noChangeAspect="1" noChangeArrowheads="1" noTextEdit="1"/>
          </p:cNvSpPr>
          <p:nvPr>
            <p:ph type="sldImg"/>
          </p:nvPr>
        </p:nvSpPr>
        <p:spPr>
          <a:solidFill>
            <a:srgbClr val="FFFFFF"/>
          </a:solidFill>
          <a:ln/>
        </p:spPr>
      </p:sp>
      <p:sp>
        <p:nvSpPr>
          <p:cNvPr id="17412" name="Rectangle 3">
            <a:extLst>
              <a:ext uri="{FF2B5EF4-FFF2-40B4-BE49-F238E27FC236}">
                <a16:creationId xmlns:a16="http://schemas.microsoft.com/office/drawing/2014/main" id="{BAEA623B-0991-4DB5-AE7F-82C290E289A8}"/>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41448ACE-0E79-4DBD-9197-A78FD9405D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2890ADD-E4CF-4F96-BF3A-1F6DD5A89F33}" type="slidenum">
              <a:rPr lang="en-US" altLang="en-US" smtClean="0">
                <a:latin typeface="Arial" panose="020B0604020202020204" pitchFamily="34" charset="0"/>
              </a:rPr>
              <a:pPr>
                <a:spcBef>
                  <a:spcPct val="0"/>
                </a:spcBef>
              </a:pPr>
              <a:t>25</a:t>
            </a:fld>
            <a:endParaRPr lang="en-US" altLang="en-US">
              <a:latin typeface="Arial" panose="020B0604020202020204" pitchFamily="34" charset="0"/>
            </a:endParaRPr>
          </a:p>
        </p:txBody>
      </p:sp>
      <p:sp>
        <p:nvSpPr>
          <p:cNvPr id="19459" name="Rectangle 2">
            <a:extLst>
              <a:ext uri="{FF2B5EF4-FFF2-40B4-BE49-F238E27FC236}">
                <a16:creationId xmlns:a16="http://schemas.microsoft.com/office/drawing/2014/main" id="{3C8CB17D-E12A-4D33-9B34-F70F119B0F96}"/>
              </a:ext>
            </a:extLst>
          </p:cNvPr>
          <p:cNvSpPr>
            <a:spLocks noGrp="1" noRot="1" noChangeAspect="1" noChangeArrowheads="1" noTextEdit="1"/>
          </p:cNvSpPr>
          <p:nvPr>
            <p:ph type="sldImg"/>
          </p:nvPr>
        </p:nvSpPr>
        <p:spPr>
          <a:solidFill>
            <a:srgbClr val="FFFFFF"/>
          </a:solidFill>
          <a:ln/>
        </p:spPr>
      </p:sp>
      <p:sp>
        <p:nvSpPr>
          <p:cNvPr id="19460" name="Rectangle 3">
            <a:extLst>
              <a:ext uri="{FF2B5EF4-FFF2-40B4-BE49-F238E27FC236}">
                <a16:creationId xmlns:a16="http://schemas.microsoft.com/office/drawing/2014/main" id="{554DDF5D-3346-4B33-A5A8-495FD2937D40}"/>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9DD6D5B5-F996-44EC-9354-18BD7CB236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30E2448-45BC-4C87-BE1B-EE454E784C16}" type="slidenum">
              <a:rPr lang="en-US" altLang="en-US" smtClean="0">
                <a:latin typeface="Arial" panose="020B0604020202020204" pitchFamily="34" charset="0"/>
              </a:rPr>
              <a:pPr>
                <a:spcBef>
                  <a:spcPct val="0"/>
                </a:spcBef>
              </a:pPr>
              <a:t>26</a:t>
            </a:fld>
            <a:endParaRPr lang="en-US" altLang="en-US">
              <a:latin typeface="Arial" panose="020B0604020202020204" pitchFamily="34" charset="0"/>
            </a:endParaRPr>
          </a:p>
        </p:txBody>
      </p:sp>
      <p:sp>
        <p:nvSpPr>
          <p:cNvPr id="21507" name="Rectangle 2">
            <a:extLst>
              <a:ext uri="{FF2B5EF4-FFF2-40B4-BE49-F238E27FC236}">
                <a16:creationId xmlns:a16="http://schemas.microsoft.com/office/drawing/2014/main" id="{35DAB643-0BA0-4121-AE67-F1E8CFC4C425}"/>
              </a:ext>
            </a:extLst>
          </p:cNvPr>
          <p:cNvSpPr>
            <a:spLocks noGrp="1" noRot="1" noChangeAspect="1" noChangeArrowheads="1" noTextEdit="1"/>
          </p:cNvSpPr>
          <p:nvPr>
            <p:ph type="sldImg"/>
          </p:nvPr>
        </p:nvSpPr>
        <p:spPr>
          <a:solidFill>
            <a:srgbClr val="FFFFFF"/>
          </a:solidFill>
          <a:ln/>
        </p:spPr>
      </p:sp>
      <p:sp>
        <p:nvSpPr>
          <p:cNvPr id="21508" name="Rectangle 3">
            <a:extLst>
              <a:ext uri="{FF2B5EF4-FFF2-40B4-BE49-F238E27FC236}">
                <a16:creationId xmlns:a16="http://schemas.microsoft.com/office/drawing/2014/main" id="{F77F928C-76EF-4D1A-8E9F-091A033B049A}"/>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E4D78550-092E-4F7A-9998-27B8DCCBA3D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1549B9E-9396-4792-915A-B1FA0FEBFA1C}" type="slidenum">
              <a:rPr lang="en-US" altLang="en-US" smtClean="0">
                <a:latin typeface="Arial" panose="020B0604020202020204" pitchFamily="34" charset="0"/>
              </a:rPr>
              <a:pPr>
                <a:spcBef>
                  <a:spcPct val="0"/>
                </a:spcBef>
              </a:pPr>
              <a:t>27</a:t>
            </a:fld>
            <a:endParaRPr lang="en-US" altLang="en-US">
              <a:latin typeface="Arial" panose="020B0604020202020204" pitchFamily="34" charset="0"/>
            </a:endParaRPr>
          </a:p>
        </p:txBody>
      </p:sp>
      <p:sp>
        <p:nvSpPr>
          <p:cNvPr id="23555" name="Rectangle 2">
            <a:extLst>
              <a:ext uri="{FF2B5EF4-FFF2-40B4-BE49-F238E27FC236}">
                <a16:creationId xmlns:a16="http://schemas.microsoft.com/office/drawing/2014/main" id="{BCAE9D58-0EF5-4494-8D41-613FE2602144}"/>
              </a:ext>
            </a:extLst>
          </p:cNvPr>
          <p:cNvSpPr>
            <a:spLocks noGrp="1" noRot="1" noChangeAspect="1" noChangeArrowheads="1" noTextEdit="1"/>
          </p:cNvSpPr>
          <p:nvPr>
            <p:ph type="sldImg"/>
          </p:nvPr>
        </p:nvSpPr>
        <p:spPr>
          <a:solidFill>
            <a:srgbClr val="FFFFFF"/>
          </a:solidFill>
          <a:ln/>
        </p:spPr>
      </p:sp>
      <p:sp>
        <p:nvSpPr>
          <p:cNvPr id="23556" name="Rectangle 3">
            <a:extLst>
              <a:ext uri="{FF2B5EF4-FFF2-40B4-BE49-F238E27FC236}">
                <a16:creationId xmlns:a16="http://schemas.microsoft.com/office/drawing/2014/main" id="{55292A9D-722D-4D7F-A9E8-44D6AB597FF2}"/>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379DF6C6-808E-49E7-885C-390C2E8969A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2B12AED-D42F-4D2D-9D90-FAD945473F65}" type="slidenum">
              <a:rPr lang="en-US" altLang="en-US" smtClean="0">
                <a:latin typeface="Arial" panose="020B0604020202020204" pitchFamily="34" charset="0"/>
              </a:rPr>
              <a:pPr>
                <a:spcBef>
                  <a:spcPct val="0"/>
                </a:spcBef>
              </a:pPr>
              <a:t>28</a:t>
            </a:fld>
            <a:endParaRPr lang="en-US" altLang="en-US">
              <a:latin typeface="Arial" panose="020B0604020202020204" pitchFamily="34" charset="0"/>
            </a:endParaRPr>
          </a:p>
        </p:txBody>
      </p:sp>
      <p:sp>
        <p:nvSpPr>
          <p:cNvPr id="25603" name="Rectangle 2">
            <a:extLst>
              <a:ext uri="{FF2B5EF4-FFF2-40B4-BE49-F238E27FC236}">
                <a16:creationId xmlns:a16="http://schemas.microsoft.com/office/drawing/2014/main" id="{C3987C52-2995-4599-B187-D5FEB0CA4C84}"/>
              </a:ext>
            </a:extLst>
          </p:cNvPr>
          <p:cNvSpPr>
            <a:spLocks noGrp="1" noRot="1" noChangeAspect="1" noChangeArrowheads="1" noTextEdit="1"/>
          </p:cNvSpPr>
          <p:nvPr>
            <p:ph type="sldImg"/>
          </p:nvPr>
        </p:nvSpPr>
        <p:spPr>
          <a:solidFill>
            <a:srgbClr val="FFFFFF"/>
          </a:solidFill>
          <a:ln/>
        </p:spPr>
      </p:sp>
      <p:sp>
        <p:nvSpPr>
          <p:cNvPr id="25604" name="Rectangle 3">
            <a:extLst>
              <a:ext uri="{FF2B5EF4-FFF2-40B4-BE49-F238E27FC236}">
                <a16:creationId xmlns:a16="http://schemas.microsoft.com/office/drawing/2014/main" id="{DDD2211A-504F-44DD-B139-0DA6C3E4BF28}"/>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DB8068E0-BD9F-4A4B-8553-6D119B9E6A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7A31943-94FE-4D2D-9B23-76829FEB5F72}" type="slidenum">
              <a:rPr lang="en-US" altLang="en-US" smtClean="0">
                <a:latin typeface="Arial" panose="020B0604020202020204" pitchFamily="34" charset="0"/>
              </a:rPr>
              <a:pPr>
                <a:spcBef>
                  <a:spcPct val="0"/>
                </a:spcBef>
              </a:pPr>
              <a:t>29</a:t>
            </a:fld>
            <a:endParaRPr lang="en-US" altLang="en-US">
              <a:latin typeface="Arial" panose="020B0604020202020204" pitchFamily="34" charset="0"/>
            </a:endParaRPr>
          </a:p>
        </p:txBody>
      </p:sp>
      <p:sp>
        <p:nvSpPr>
          <p:cNvPr id="27651" name="Rectangle 2">
            <a:extLst>
              <a:ext uri="{FF2B5EF4-FFF2-40B4-BE49-F238E27FC236}">
                <a16:creationId xmlns:a16="http://schemas.microsoft.com/office/drawing/2014/main" id="{7456AC38-F7D8-49C5-B915-03EF773F18F2}"/>
              </a:ext>
            </a:extLst>
          </p:cNvPr>
          <p:cNvSpPr>
            <a:spLocks noGrp="1" noRot="1" noChangeAspect="1" noChangeArrowheads="1" noTextEdit="1"/>
          </p:cNvSpPr>
          <p:nvPr>
            <p:ph type="sldImg"/>
          </p:nvPr>
        </p:nvSpPr>
        <p:spPr>
          <a:solidFill>
            <a:srgbClr val="FFFFFF"/>
          </a:solidFill>
          <a:ln/>
        </p:spPr>
      </p:sp>
      <p:sp>
        <p:nvSpPr>
          <p:cNvPr id="27652" name="Rectangle 3">
            <a:extLst>
              <a:ext uri="{FF2B5EF4-FFF2-40B4-BE49-F238E27FC236}">
                <a16:creationId xmlns:a16="http://schemas.microsoft.com/office/drawing/2014/main" id="{494C5A27-4BCA-4918-87DD-E3E4AA56CE91}"/>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2A33BCF9-1821-4151-B95A-9817E69CF12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E46F813-47D6-48D4-A852-FF5539C59210}" type="slidenum">
              <a:rPr lang="en-US" altLang="en-US" smtClean="0">
                <a:latin typeface="Arial" panose="020B0604020202020204" pitchFamily="34" charset="0"/>
              </a:rPr>
              <a:pPr>
                <a:spcBef>
                  <a:spcPct val="0"/>
                </a:spcBef>
              </a:pPr>
              <a:t>3</a:t>
            </a:fld>
            <a:endParaRPr lang="en-US" altLang="en-US">
              <a:latin typeface="Arial" panose="020B0604020202020204" pitchFamily="34" charset="0"/>
            </a:endParaRPr>
          </a:p>
        </p:txBody>
      </p:sp>
      <p:sp>
        <p:nvSpPr>
          <p:cNvPr id="9219" name="Rectangle 2">
            <a:extLst>
              <a:ext uri="{FF2B5EF4-FFF2-40B4-BE49-F238E27FC236}">
                <a16:creationId xmlns:a16="http://schemas.microsoft.com/office/drawing/2014/main" id="{D8D5411A-75A0-4B11-BE4E-16A16996107C}"/>
              </a:ext>
            </a:extLst>
          </p:cNvPr>
          <p:cNvSpPr>
            <a:spLocks noGrp="1" noRot="1" noChangeAspect="1" noChangeArrowheads="1" noTextEdit="1"/>
          </p:cNvSpPr>
          <p:nvPr>
            <p:ph type="sldImg"/>
          </p:nvPr>
        </p:nvSpPr>
        <p:spPr>
          <a:solidFill>
            <a:srgbClr val="FFFFFF"/>
          </a:solidFill>
          <a:ln/>
        </p:spPr>
      </p:sp>
      <p:sp>
        <p:nvSpPr>
          <p:cNvPr id="9220" name="Rectangle 3">
            <a:extLst>
              <a:ext uri="{FF2B5EF4-FFF2-40B4-BE49-F238E27FC236}">
                <a16:creationId xmlns:a16="http://schemas.microsoft.com/office/drawing/2014/main" id="{2E7D0E09-8FEE-4C46-B293-5D76877BA700}"/>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251DDC75-5A6D-4889-A169-F53046227E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67F5761-7F30-47D4-B2EB-8B079BDEB6CD}" type="slidenum">
              <a:rPr lang="en-US" altLang="en-US" smtClean="0">
                <a:latin typeface="Arial" panose="020B0604020202020204" pitchFamily="34" charset="0"/>
              </a:rPr>
              <a:pPr>
                <a:spcBef>
                  <a:spcPct val="0"/>
                </a:spcBef>
              </a:pPr>
              <a:t>30</a:t>
            </a:fld>
            <a:endParaRPr lang="en-US" altLang="en-US">
              <a:latin typeface="Arial" panose="020B0604020202020204" pitchFamily="34" charset="0"/>
            </a:endParaRPr>
          </a:p>
        </p:txBody>
      </p:sp>
      <p:sp>
        <p:nvSpPr>
          <p:cNvPr id="29699" name="Rectangle 2">
            <a:extLst>
              <a:ext uri="{FF2B5EF4-FFF2-40B4-BE49-F238E27FC236}">
                <a16:creationId xmlns:a16="http://schemas.microsoft.com/office/drawing/2014/main" id="{8FD18040-BA2A-4C02-9A55-3E654587E731}"/>
              </a:ext>
            </a:extLst>
          </p:cNvPr>
          <p:cNvSpPr>
            <a:spLocks noGrp="1" noRot="1" noChangeAspect="1" noChangeArrowheads="1" noTextEdit="1"/>
          </p:cNvSpPr>
          <p:nvPr>
            <p:ph type="sldImg"/>
          </p:nvPr>
        </p:nvSpPr>
        <p:spPr>
          <a:solidFill>
            <a:srgbClr val="FFFFFF"/>
          </a:solidFill>
          <a:ln/>
        </p:spPr>
      </p:sp>
      <p:sp>
        <p:nvSpPr>
          <p:cNvPr id="29700" name="Rectangle 3">
            <a:extLst>
              <a:ext uri="{FF2B5EF4-FFF2-40B4-BE49-F238E27FC236}">
                <a16:creationId xmlns:a16="http://schemas.microsoft.com/office/drawing/2014/main" id="{63201AFC-7544-4F21-8C0C-250492A1D1D8}"/>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6BD508C4-F44F-45CD-AB7C-515B2E4D61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0CEFEE6-054D-4FC6-9CE8-F049682A96BB}" type="slidenum">
              <a:rPr lang="en-US" altLang="en-US" smtClean="0">
                <a:latin typeface="Arial" panose="020B0604020202020204" pitchFamily="34" charset="0"/>
              </a:rPr>
              <a:pPr>
                <a:spcBef>
                  <a:spcPct val="0"/>
                </a:spcBef>
              </a:pPr>
              <a:t>31</a:t>
            </a:fld>
            <a:endParaRPr lang="en-US" altLang="en-US">
              <a:latin typeface="Arial" panose="020B0604020202020204" pitchFamily="34" charset="0"/>
            </a:endParaRPr>
          </a:p>
        </p:txBody>
      </p:sp>
      <p:sp>
        <p:nvSpPr>
          <p:cNvPr id="31747" name="Rectangle 2">
            <a:extLst>
              <a:ext uri="{FF2B5EF4-FFF2-40B4-BE49-F238E27FC236}">
                <a16:creationId xmlns:a16="http://schemas.microsoft.com/office/drawing/2014/main" id="{73565505-32E2-429E-B598-AC5D7DF9BECF}"/>
              </a:ext>
            </a:extLst>
          </p:cNvPr>
          <p:cNvSpPr>
            <a:spLocks noGrp="1" noRot="1" noChangeAspect="1" noChangeArrowheads="1" noTextEdit="1"/>
          </p:cNvSpPr>
          <p:nvPr>
            <p:ph type="sldImg"/>
          </p:nvPr>
        </p:nvSpPr>
        <p:spPr>
          <a:solidFill>
            <a:srgbClr val="FFFFFF"/>
          </a:solidFill>
          <a:ln/>
        </p:spPr>
      </p:sp>
      <p:sp>
        <p:nvSpPr>
          <p:cNvPr id="31748" name="Rectangle 3">
            <a:extLst>
              <a:ext uri="{FF2B5EF4-FFF2-40B4-BE49-F238E27FC236}">
                <a16:creationId xmlns:a16="http://schemas.microsoft.com/office/drawing/2014/main" id="{8DB06F77-8B9D-4BE2-BAB3-D3C066AFF9F3}"/>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3C1B55F3-20B1-44D2-AFCC-2903DC025E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3C4632B-6B3D-495E-B2A5-A8DD406784E7}" type="slidenum">
              <a:rPr lang="en-US" altLang="en-US" smtClean="0">
                <a:latin typeface="Arial" panose="020B0604020202020204" pitchFamily="34" charset="0"/>
              </a:rPr>
              <a:pPr>
                <a:spcBef>
                  <a:spcPct val="0"/>
                </a:spcBef>
              </a:pPr>
              <a:t>32</a:t>
            </a:fld>
            <a:endParaRPr lang="en-US" altLang="en-US">
              <a:latin typeface="Arial" panose="020B0604020202020204" pitchFamily="34" charset="0"/>
            </a:endParaRPr>
          </a:p>
        </p:txBody>
      </p:sp>
      <p:sp>
        <p:nvSpPr>
          <p:cNvPr id="33795" name="Rectangle 2">
            <a:extLst>
              <a:ext uri="{FF2B5EF4-FFF2-40B4-BE49-F238E27FC236}">
                <a16:creationId xmlns:a16="http://schemas.microsoft.com/office/drawing/2014/main" id="{3F4236BF-2B83-4F65-B780-151D882B386D}"/>
              </a:ext>
            </a:extLst>
          </p:cNvPr>
          <p:cNvSpPr>
            <a:spLocks noGrp="1" noRot="1" noChangeAspect="1" noChangeArrowheads="1" noTextEdit="1"/>
          </p:cNvSpPr>
          <p:nvPr>
            <p:ph type="sldImg"/>
          </p:nvPr>
        </p:nvSpPr>
        <p:spPr>
          <a:solidFill>
            <a:srgbClr val="FFFFFF"/>
          </a:solidFill>
          <a:ln/>
        </p:spPr>
      </p:sp>
      <p:sp>
        <p:nvSpPr>
          <p:cNvPr id="33796" name="Rectangle 3">
            <a:extLst>
              <a:ext uri="{FF2B5EF4-FFF2-40B4-BE49-F238E27FC236}">
                <a16:creationId xmlns:a16="http://schemas.microsoft.com/office/drawing/2014/main" id="{38A3C50A-53A3-4E71-B56D-FCF78D698624}"/>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9CA0FD4C-CFB3-4398-82AF-E19A59B9B8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51F78D2-CE25-4BC8-8C4D-F5DE67312830}" type="slidenum">
              <a:rPr lang="en-US" altLang="en-US" smtClean="0">
                <a:latin typeface="Arial" panose="020B0604020202020204" pitchFamily="34" charset="0"/>
              </a:rPr>
              <a:pPr>
                <a:spcBef>
                  <a:spcPct val="0"/>
                </a:spcBef>
              </a:pPr>
              <a:t>33</a:t>
            </a:fld>
            <a:endParaRPr lang="en-US" altLang="en-US">
              <a:latin typeface="Arial" panose="020B0604020202020204" pitchFamily="34" charset="0"/>
            </a:endParaRPr>
          </a:p>
        </p:txBody>
      </p:sp>
      <p:sp>
        <p:nvSpPr>
          <p:cNvPr id="35843" name="Rectangle 2">
            <a:extLst>
              <a:ext uri="{FF2B5EF4-FFF2-40B4-BE49-F238E27FC236}">
                <a16:creationId xmlns:a16="http://schemas.microsoft.com/office/drawing/2014/main" id="{9DD1B02F-CAF2-4B03-B673-ADDBB33EFA37}"/>
              </a:ext>
            </a:extLst>
          </p:cNvPr>
          <p:cNvSpPr>
            <a:spLocks noGrp="1" noRot="1" noChangeAspect="1" noChangeArrowheads="1" noTextEdit="1"/>
          </p:cNvSpPr>
          <p:nvPr>
            <p:ph type="sldImg"/>
          </p:nvPr>
        </p:nvSpPr>
        <p:spPr>
          <a:solidFill>
            <a:srgbClr val="FFFFFF"/>
          </a:solidFill>
          <a:ln/>
        </p:spPr>
      </p:sp>
      <p:sp>
        <p:nvSpPr>
          <p:cNvPr id="35844" name="Rectangle 3">
            <a:extLst>
              <a:ext uri="{FF2B5EF4-FFF2-40B4-BE49-F238E27FC236}">
                <a16:creationId xmlns:a16="http://schemas.microsoft.com/office/drawing/2014/main" id="{2DB4D052-E225-4017-99F0-7C4D1EDD82BE}"/>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BA25926A-9B37-40DB-9A67-6FB6D3B9E9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4CADFD4-DD09-417C-941F-44DA377BE5A0}" type="slidenum">
              <a:rPr lang="en-US" altLang="en-US" smtClean="0">
                <a:latin typeface="Arial" panose="020B0604020202020204" pitchFamily="34" charset="0"/>
              </a:rPr>
              <a:pPr>
                <a:spcBef>
                  <a:spcPct val="0"/>
                </a:spcBef>
              </a:pPr>
              <a:t>34</a:t>
            </a:fld>
            <a:endParaRPr lang="en-US" altLang="en-US">
              <a:latin typeface="Arial" panose="020B0604020202020204" pitchFamily="34" charset="0"/>
            </a:endParaRPr>
          </a:p>
        </p:txBody>
      </p:sp>
      <p:sp>
        <p:nvSpPr>
          <p:cNvPr id="44035" name="Rectangle 2">
            <a:extLst>
              <a:ext uri="{FF2B5EF4-FFF2-40B4-BE49-F238E27FC236}">
                <a16:creationId xmlns:a16="http://schemas.microsoft.com/office/drawing/2014/main" id="{2EDD54A9-5F2E-4B85-9D10-EAFA0B287C97}"/>
              </a:ext>
            </a:extLst>
          </p:cNvPr>
          <p:cNvSpPr>
            <a:spLocks noGrp="1" noRot="1" noChangeAspect="1" noChangeArrowheads="1" noTextEdit="1"/>
          </p:cNvSpPr>
          <p:nvPr>
            <p:ph type="sldImg"/>
          </p:nvPr>
        </p:nvSpPr>
        <p:spPr>
          <a:solidFill>
            <a:srgbClr val="FFFFFF"/>
          </a:solidFill>
          <a:ln/>
        </p:spPr>
      </p:sp>
      <p:sp>
        <p:nvSpPr>
          <p:cNvPr id="44036" name="Rectangle 3">
            <a:extLst>
              <a:ext uri="{FF2B5EF4-FFF2-40B4-BE49-F238E27FC236}">
                <a16:creationId xmlns:a16="http://schemas.microsoft.com/office/drawing/2014/main" id="{CCF5B175-6720-40E4-8AE9-D479ACD3BE98}"/>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74BA48A8-A4ED-490B-A5DE-DDC91F5ABC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639061C-F3E7-47F5-968F-BB0053B0528E}" type="slidenum">
              <a:rPr lang="en-US" altLang="en-US" smtClean="0">
                <a:latin typeface="Arial" panose="020B0604020202020204" pitchFamily="34" charset="0"/>
              </a:rPr>
              <a:pPr>
                <a:spcBef>
                  <a:spcPct val="0"/>
                </a:spcBef>
              </a:pPr>
              <a:t>4</a:t>
            </a:fld>
            <a:endParaRPr lang="en-US" altLang="en-US">
              <a:latin typeface="Arial" panose="020B0604020202020204" pitchFamily="34" charset="0"/>
            </a:endParaRPr>
          </a:p>
        </p:txBody>
      </p:sp>
      <p:sp>
        <p:nvSpPr>
          <p:cNvPr id="11267" name="Rectangle 2">
            <a:extLst>
              <a:ext uri="{FF2B5EF4-FFF2-40B4-BE49-F238E27FC236}">
                <a16:creationId xmlns:a16="http://schemas.microsoft.com/office/drawing/2014/main" id="{B9604A16-E860-48CD-A818-8C18006599BE}"/>
              </a:ext>
            </a:extLst>
          </p:cNvPr>
          <p:cNvSpPr>
            <a:spLocks noGrp="1" noRot="1" noChangeAspect="1" noChangeArrowheads="1" noTextEdit="1"/>
          </p:cNvSpPr>
          <p:nvPr>
            <p:ph type="sldImg"/>
          </p:nvPr>
        </p:nvSpPr>
        <p:spPr>
          <a:solidFill>
            <a:srgbClr val="FFFFFF"/>
          </a:solidFill>
          <a:ln/>
        </p:spPr>
      </p:sp>
      <p:sp>
        <p:nvSpPr>
          <p:cNvPr id="11268" name="Rectangle 3">
            <a:extLst>
              <a:ext uri="{FF2B5EF4-FFF2-40B4-BE49-F238E27FC236}">
                <a16:creationId xmlns:a16="http://schemas.microsoft.com/office/drawing/2014/main" id="{5FF0393E-2511-469B-BFA6-977E0061AAD9}"/>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08648C2D-510A-40C7-A9C1-7BD1B23D72E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F53C07F-B0BD-4334-AEDA-3036AA7FA728}" type="slidenum">
              <a:rPr lang="en-US" altLang="en-US" smtClean="0">
                <a:latin typeface="Arial" panose="020B0604020202020204" pitchFamily="34" charset="0"/>
              </a:rPr>
              <a:pPr>
                <a:spcBef>
                  <a:spcPct val="0"/>
                </a:spcBef>
              </a:pPr>
              <a:t>5</a:t>
            </a:fld>
            <a:endParaRPr lang="en-US" altLang="en-US">
              <a:latin typeface="Arial" panose="020B0604020202020204" pitchFamily="34" charset="0"/>
            </a:endParaRPr>
          </a:p>
        </p:txBody>
      </p:sp>
      <p:sp>
        <p:nvSpPr>
          <p:cNvPr id="13315" name="Rectangle 2">
            <a:extLst>
              <a:ext uri="{FF2B5EF4-FFF2-40B4-BE49-F238E27FC236}">
                <a16:creationId xmlns:a16="http://schemas.microsoft.com/office/drawing/2014/main" id="{745D9B3E-A780-4AB3-82DC-72EC7A639AD4}"/>
              </a:ext>
            </a:extLst>
          </p:cNvPr>
          <p:cNvSpPr>
            <a:spLocks noGrp="1" noRot="1" noChangeAspect="1" noChangeArrowheads="1" noTextEdit="1"/>
          </p:cNvSpPr>
          <p:nvPr>
            <p:ph type="sldImg"/>
          </p:nvPr>
        </p:nvSpPr>
        <p:spPr>
          <a:solidFill>
            <a:srgbClr val="FFFFFF"/>
          </a:solidFill>
          <a:ln/>
        </p:spPr>
      </p:sp>
      <p:sp>
        <p:nvSpPr>
          <p:cNvPr id="13316" name="Rectangle 3">
            <a:extLst>
              <a:ext uri="{FF2B5EF4-FFF2-40B4-BE49-F238E27FC236}">
                <a16:creationId xmlns:a16="http://schemas.microsoft.com/office/drawing/2014/main" id="{4D16CECD-B599-4606-9446-3958112D7207}"/>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D3F71F3C-5C3B-42FC-9138-3C5FE6C132B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D50DD58-1D13-4988-913A-AB25E88F576D}" type="slidenum">
              <a:rPr lang="en-US" altLang="en-US" smtClean="0">
                <a:latin typeface="Arial" panose="020B0604020202020204" pitchFamily="34" charset="0"/>
              </a:rPr>
              <a:pPr>
                <a:spcBef>
                  <a:spcPct val="0"/>
                </a:spcBef>
              </a:pPr>
              <a:t>6</a:t>
            </a:fld>
            <a:endParaRPr lang="en-US" altLang="en-US">
              <a:latin typeface="Arial" panose="020B0604020202020204" pitchFamily="34" charset="0"/>
            </a:endParaRPr>
          </a:p>
        </p:txBody>
      </p:sp>
      <p:sp>
        <p:nvSpPr>
          <p:cNvPr id="15363" name="Rectangle 2">
            <a:extLst>
              <a:ext uri="{FF2B5EF4-FFF2-40B4-BE49-F238E27FC236}">
                <a16:creationId xmlns:a16="http://schemas.microsoft.com/office/drawing/2014/main" id="{15F29A1C-2510-41FE-9B81-FAF8E7BEB58F}"/>
              </a:ext>
            </a:extLst>
          </p:cNvPr>
          <p:cNvSpPr>
            <a:spLocks noGrp="1" noRot="1" noChangeAspect="1" noChangeArrowheads="1" noTextEdit="1"/>
          </p:cNvSpPr>
          <p:nvPr>
            <p:ph type="sldImg"/>
          </p:nvPr>
        </p:nvSpPr>
        <p:spPr>
          <a:solidFill>
            <a:srgbClr val="FFFFFF"/>
          </a:solidFill>
          <a:ln/>
        </p:spPr>
      </p:sp>
      <p:sp>
        <p:nvSpPr>
          <p:cNvPr id="15364" name="Rectangle 3">
            <a:extLst>
              <a:ext uri="{FF2B5EF4-FFF2-40B4-BE49-F238E27FC236}">
                <a16:creationId xmlns:a16="http://schemas.microsoft.com/office/drawing/2014/main" id="{25B21F21-923C-4EC0-9844-0C416A3827F5}"/>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D3F71F3C-5C3B-42FC-9138-3C5FE6C132B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D50DD58-1D13-4988-913A-AB25E88F576D}" type="slidenum">
              <a:rPr lang="en-US" altLang="en-US" smtClean="0">
                <a:latin typeface="Arial" panose="020B0604020202020204" pitchFamily="34" charset="0"/>
              </a:rPr>
              <a:pPr>
                <a:spcBef>
                  <a:spcPct val="0"/>
                </a:spcBef>
              </a:pPr>
              <a:t>7</a:t>
            </a:fld>
            <a:endParaRPr lang="en-US" altLang="en-US">
              <a:latin typeface="Arial" panose="020B0604020202020204" pitchFamily="34" charset="0"/>
            </a:endParaRPr>
          </a:p>
        </p:txBody>
      </p:sp>
      <p:sp>
        <p:nvSpPr>
          <p:cNvPr id="15363" name="Rectangle 2">
            <a:extLst>
              <a:ext uri="{FF2B5EF4-FFF2-40B4-BE49-F238E27FC236}">
                <a16:creationId xmlns:a16="http://schemas.microsoft.com/office/drawing/2014/main" id="{15F29A1C-2510-41FE-9B81-FAF8E7BEB58F}"/>
              </a:ext>
            </a:extLst>
          </p:cNvPr>
          <p:cNvSpPr>
            <a:spLocks noGrp="1" noRot="1" noChangeAspect="1" noChangeArrowheads="1" noTextEdit="1"/>
          </p:cNvSpPr>
          <p:nvPr>
            <p:ph type="sldImg"/>
          </p:nvPr>
        </p:nvSpPr>
        <p:spPr>
          <a:solidFill>
            <a:srgbClr val="FFFFFF"/>
          </a:solidFill>
          <a:ln/>
        </p:spPr>
      </p:sp>
      <p:sp>
        <p:nvSpPr>
          <p:cNvPr id="15364" name="Rectangle 3">
            <a:extLst>
              <a:ext uri="{FF2B5EF4-FFF2-40B4-BE49-F238E27FC236}">
                <a16:creationId xmlns:a16="http://schemas.microsoft.com/office/drawing/2014/main" id="{25B21F21-923C-4EC0-9844-0C416A3827F5}"/>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1573726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D3F71F3C-5C3B-42FC-9138-3C5FE6C132B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D50DD58-1D13-4988-913A-AB25E88F576D}" type="slidenum">
              <a:rPr lang="en-US" altLang="en-US" smtClean="0">
                <a:latin typeface="Arial" panose="020B0604020202020204" pitchFamily="34" charset="0"/>
              </a:rPr>
              <a:pPr>
                <a:spcBef>
                  <a:spcPct val="0"/>
                </a:spcBef>
              </a:pPr>
              <a:t>8</a:t>
            </a:fld>
            <a:endParaRPr lang="en-US" altLang="en-US">
              <a:latin typeface="Arial" panose="020B0604020202020204" pitchFamily="34" charset="0"/>
            </a:endParaRPr>
          </a:p>
        </p:txBody>
      </p:sp>
      <p:sp>
        <p:nvSpPr>
          <p:cNvPr id="15363" name="Rectangle 2">
            <a:extLst>
              <a:ext uri="{FF2B5EF4-FFF2-40B4-BE49-F238E27FC236}">
                <a16:creationId xmlns:a16="http://schemas.microsoft.com/office/drawing/2014/main" id="{15F29A1C-2510-41FE-9B81-FAF8E7BEB58F}"/>
              </a:ext>
            </a:extLst>
          </p:cNvPr>
          <p:cNvSpPr>
            <a:spLocks noGrp="1" noRot="1" noChangeAspect="1" noChangeArrowheads="1" noTextEdit="1"/>
          </p:cNvSpPr>
          <p:nvPr>
            <p:ph type="sldImg"/>
          </p:nvPr>
        </p:nvSpPr>
        <p:spPr>
          <a:solidFill>
            <a:srgbClr val="FFFFFF"/>
          </a:solidFill>
          <a:ln/>
        </p:spPr>
      </p:sp>
      <p:sp>
        <p:nvSpPr>
          <p:cNvPr id="15364" name="Rectangle 3">
            <a:extLst>
              <a:ext uri="{FF2B5EF4-FFF2-40B4-BE49-F238E27FC236}">
                <a16:creationId xmlns:a16="http://schemas.microsoft.com/office/drawing/2014/main" id="{25B21F21-923C-4EC0-9844-0C416A3827F5}"/>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841575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EAA0D56B-C4A8-41EE-9BF1-A27762B891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CEA903E-C36A-4D64-AE3F-A793A14A1F7F}" type="slidenum">
              <a:rPr lang="en-US" altLang="en-US" smtClean="0">
                <a:latin typeface="Arial" panose="020B0604020202020204" pitchFamily="34" charset="0"/>
              </a:rPr>
              <a:pPr>
                <a:spcBef>
                  <a:spcPct val="0"/>
                </a:spcBef>
              </a:pPr>
              <a:t>9</a:t>
            </a:fld>
            <a:endParaRPr lang="en-US" altLang="en-US">
              <a:latin typeface="Arial" panose="020B0604020202020204" pitchFamily="34" charset="0"/>
            </a:endParaRPr>
          </a:p>
        </p:txBody>
      </p:sp>
      <p:sp>
        <p:nvSpPr>
          <p:cNvPr id="17411" name="Rectangle 2">
            <a:extLst>
              <a:ext uri="{FF2B5EF4-FFF2-40B4-BE49-F238E27FC236}">
                <a16:creationId xmlns:a16="http://schemas.microsoft.com/office/drawing/2014/main" id="{AD71B785-A937-4573-9789-DA43D81837A4}"/>
              </a:ext>
            </a:extLst>
          </p:cNvPr>
          <p:cNvSpPr>
            <a:spLocks noGrp="1" noRot="1" noChangeAspect="1" noChangeArrowheads="1" noTextEdit="1"/>
          </p:cNvSpPr>
          <p:nvPr>
            <p:ph type="sldImg"/>
          </p:nvPr>
        </p:nvSpPr>
        <p:spPr>
          <a:solidFill>
            <a:srgbClr val="FFFFFF"/>
          </a:solidFill>
          <a:ln/>
        </p:spPr>
      </p:sp>
      <p:sp>
        <p:nvSpPr>
          <p:cNvPr id="17412" name="Rectangle 3">
            <a:extLst>
              <a:ext uri="{FF2B5EF4-FFF2-40B4-BE49-F238E27FC236}">
                <a16:creationId xmlns:a16="http://schemas.microsoft.com/office/drawing/2014/main" id="{F5F54E3D-A22B-47E8-A50F-2CE832BD7E32}"/>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C2EB0411-0054-4663-BF5B-BDCB5787924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D988489-5387-4A07-AB2E-FC6521560A7D}"/>
              </a:ext>
            </a:extLst>
          </p:cNvPr>
          <p:cNvSpPr>
            <a:spLocks noGrp="1" noChangeArrowheads="1"/>
          </p:cNvSpPr>
          <p:nvPr>
            <p:ph type="ftr" sz="quarter" idx="11"/>
          </p:nvPr>
        </p:nvSpPr>
        <p:spPr>
          <a:ln/>
        </p:spPr>
        <p:txBody>
          <a:bodyPr/>
          <a:lstStyle>
            <a:lvl1pPr>
              <a:defRPr/>
            </a:lvl1pPr>
          </a:lstStyle>
          <a:p>
            <a:pPr>
              <a:defRPr/>
            </a:pPr>
            <a:r>
              <a:rPr lang="en-US"/>
              <a:t>University of Utah</a:t>
            </a:r>
          </a:p>
        </p:txBody>
      </p:sp>
      <p:sp>
        <p:nvSpPr>
          <p:cNvPr id="6" name="Rectangle 6">
            <a:extLst>
              <a:ext uri="{FF2B5EF4-FFF2-40B4-BE49-F238E27FC236}">
                <a16:creationId xmlns:a16="http://schemas.microsoft.com/office/drawing/2014/main" id="{B6A111D8-EE3C-4BC2-9F45-A5867F0759D3}"/>
              </a:ext>
            </a:extLst>
          </p:cNvPr>
          <p:cNvSpPr>
            <a:spLocks noGrp="1" noChangeArrowheads="1"/>
          </p:cNvSpPr>
          <p:nvPr>
            <p:ph type="sldNum" sz="quarter" idx="12"/>
          </p:nvPr>
        </p:nvSpPr>
        <p:spPr>
          <a:ln/>
        </p:spPr>
        <p:txBody>
          <a:bodyPr/>
          <a:lstStyle>
            <a:lvl1pPr>
              <a:defRPr/>
            </a:lvl1pPr>
          </a:lstStyle>
          <a:p>
            <a:pPr>
              <a:defRPr/>
            </a:pPr>
            <a:fld id="{B6CD1CD2-DD4F-4632-9736-5DBE3FF3CBA6}" type="slidenum">
              <a:rPr lang="en-US"/>
              <a:pPr>
                <a:defRPr/>
              </a:pPr>
              <a:t>‹#›</a:t>
            </a:fld>
            <a:endParaRPr lang="en-US"/>
          </a:p>
        </p:txBody>
      </p:sp>
    </p:spTree>
    <p:extLst>
      <p:ext uri="{BB962C8B-B14F-4D97-AF65-F5344CB8AC3E}">
        <p14:creationId xmlns:p14="http://schemas.microsoft.com/office/powerpoint/2010/main" val="3515019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E155610-B47D-4C7C-A3DC-36F5B2A1C11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69AB8F9-51BB-4E04-BCCF-8A2DC842E9C8}"/>
              </a:ext>
            </a:extLst>
          </p:cNvPr>
          <p:cNvSpPr>
            <a:spLocks noGrp="1" noChangeArrowheads="1"/>
          </p:cNvSpPr>
          <p:nvPr>
            <p:ph type="ftr" sz="quarter" idx="11"/>
          </p:nvPr>
        </p:nvSpPr>
        <p:spPr>
          <a:ln/>
        </p:spPr>
        <p:txBody>
          <a:bodyPr/>
          <a:lstStyle>
            <a:lvl1pPr>
              <a:defRPr/>
            </a:lvl1pPr>
          </a:lstStyle>
          <a:p>
            <a:pPr>
              <a:defRPr/>
            </a:pPr>
            <a:r>
              <a:rPr lang="en-US"/>
              <a:t>University of Utah</a:t>
            </a:r>
          </a:p>
        </p:txBody>
      </p:sp>
      <p:sp>
        <p:nvSpPr>
          <p:cNvPr id="6" name="Rectangle 6">
            <a:extLst>
              <a:ext uri="{FF2B5EF4-FFF2-40B4-BE49-F238E27FC236}">
                <a16:creationId xmlns:a16="http://schemas.microsoft.com/office/drawing/2014/main" id="{B4158F19-ED25-420E-AD42-B473F06725C0}"/>
              </a:ext>
            </a:extLst>
          </p:cNvPr>
          <p:cNvSpPr>
            <a:spLocks noGrp="1" noChangeArrowheads="1"/>
          </p:cNvSpPr>
          <p:nvPr>
            <p:ph type="sldNum" sz="quarter" idx="12"/>
          </p:nvPr>
        </p:nvSpPr>
        <p:spPr>
          <a:ln/>
        </p:spPr>
        <p:txBody>
          <a:bodyPr/>
          <a:lstStyle>
            <a:lvl1pPr>
              <a:defRPr/>
            </a:lvl1pPr>
          </a:lstStyle>
          <a:p>
            <a:pPr>
              <a:defRPr/>
            </a:pPr>
            <a:fld id="{91DB3D36-D0EB-4E76-9446-9BEF6093A623}" type="slidenum">
              <a:rPr lang="en-US"/>
              <a:pPr>
                <a:defRPr/>
              </a:pPr>
              <a:t>‹#›</a:t>
            </a:fld>
            <a:endParaRPr lang="en-US"/>
          </a:p>
        </p:txBody>
      </p:sp>
    </p:spTree>
    <p:extLst>
      <p:ext uri="{BB962C8B-B14F-4D97-AF65-F5344CB8AC3E}">
        <p14:creationId xmlns:p14="http://schemas.microsoft.com/office/powerpoint/2010/main" val="3672862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CBE233C-3D3D-4AFC-818A-4E407A7999B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40597F7-AAB9-4718-A980-11B0A0156CDD}"/>
              </a:ext>
            </a:extLst>
          </p:cNvPr>
          <p:cNvSpPr>
            <a:spLocks noGrp="1" noChangeArrowheads="1"/>
          </p:cNvSpPr>
          <p:nvPr>
            <p:ph type="ftr" sz="quarter" idx="11"/>
          </p:nvPr>
        </p:nvSpPr>
        <p:spPr>
          <a:ln/>
        </p:spPr>
        <p:txBody>
          <a:bodyPr/>
          <a:lstStyle>
            <a:lvl1pPr>
              <a:defRPr/>
            </a:lvl1pPr>
          </a:lstStyle>
          <a:p>
            <a:pPr>
              <a:defRPr/>
            </a:pPr>
            <a:r>
              <a:rPr lang="en-US"/>
              <a:t>University of Utah</a:t>
            </a:r>
          </a:p>
        </p:txBody>
      </p:sp>
      <p:sp>
        <p:nvSpPr>
          <p:cNvPr id="6" name="Rectangle 6">
            <a:extLst>
              <a:ext uri="{FF2B5EF4-FFF2-40B4-BE49-F238E27FC236}">
                <a16:creationId xmlns:a16="http://schemas.microsoft.com/office/drawing/2014/main" id="{C50816FD-5BF7-4A34-B859-CDEDD70CF914}"/>
              </a:ext>
            </a:extLst>
          </p:cNvPr>
          <p:cNvSpPr>
            <a:spLocks noGrp="1" noChangeArrowheads="1"/>
          </p:cNvSpPr>
          <p:nvPr>
            <p:ph type="sldNum" sz="quarter" idx="12"/>
          </p:nvPr>
        </p:nvSpPr>
        <p:spPr>
          <a:ln/>
        </p:spPr>
        <p:txBody>
          <a:bodyPr/>
          <a:lstStyle>
            <a:lvl1pPr>
              <a:defRPr/>
            </a:lvl1pPr>
          </a:lstStyle>
          <a:p>
            <a:pPr>
              <a:defRPr/>
            </a:pPr>
            <a:fld id="{A5AA0DEF-92E6-4320-BE13-D0A2F4FCBB56}" type="slidenum">
              <a:rPr lang="en-US"/>
              <a:pPr>
                <a:defRPr/>
              </a:pPr>
              <a:t>‹#›</a:t>
            </a:fld>
            <a:endParaRPr lang="en-US"/>
          </a:p>
        </p:txBody>
      </p:sp>
    </p:spTree>
    <p:extLst>
      <p:ext uri="{BB962C8B-B14F-4D97-AF65-F5344CB8AC3E}">
        <p14:creationId xmlns:p14="http://schemas.microsoft.com/office/powerpoint/2010/main" val="331057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29B5736-6AE4-4FE3-8281-EBCB86D37A1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C5AD3A8-EBD7-4283-85B4-3F10BAB7584B}"/>
              </a:ext>
            </a:extLst>
          </p:cNvPr>
          <p:cNvSpPr>
            <a:spLocks noGrp="1" noChangeArrowheads="1"/>
          </p:cNvSpPr>
          <p:nvPr>
            <p:ph type="ftr" sz="quarter" idx="11"/>
          </p:nvPr>
        </p:nvSpPr>
        <p:spPr>
          <a:ln/>
        </p:spPr>
        <p:txBody>
          <a:bodyPr/>
          <a:lstStyle>
            <a:lvl1pPr>
              <a:defRPr/>
            </a:lvl1pPr>
          </a:lstStyle>
          <a:p>
            <a:pPr>
              <a:defRPr/>
            </a:pPr>
            <a:r>
              <a:rPr lang="en-US"/>
              <a:t>University of Utah</a:t>
            </a:r>
          </a:p>
        </p:txBody>
      </p:sp>
      <p:sp>
        <p:nvSpPr>
          <p:cNvPr id="6" name="Rectangle 6">
            <a:extLst>
              <a:ext uri="{FF2B5EF4-FFF2-40B4-BE49-F238E27FC236}">
                <a16:creationId xmlns:a16="http://schemas.microsoft.com/office/drawing/2014/main" id="{316F2FE0-FAB3-4EA6-9441-7F23153F120C}"/>
              </a:ext>
            </a:extLst>
          </p:cNvPr>
          <p:cNvSpPr>
            <a:spLocks noGrp="1" noChangeArrowheads="1"/>
          </p:cNvSpPr>
          <p:nvPr>
            <p:ph type="sldNum" sz="quarter" idx="12"/>
          </p:nvPr>
        </p:nvSpPr>
        <p:spPr>
          <a:ln/>
        </p:spPr>
        <p:txBody>
          <a:bodyPr/>
          <a:lstStyle>
            <a:lvl1pPr>
              <a:defRPr/>
            </a:lvl1pPr>
          </a:lstStyle>
          <a:p>
            <a:pPr>
              <a:defRPr/>
            </a:pPr>
            <a:fld id="{B2883AA5-8BAE-4AD7-9144-31DACFA28951}" type="slidenum">
              <a:rPr lang="en-US"/>
              <a:pPr>
                <a:defRPr/>
              </a:pPr>
              <a:t>‹#›</a:t>
            </a:fld>
            <a:endParaRPr lang="en-US"/>
          </a:p>
        </p:txBody>
      </p:sp>
    </p:spTree>
    <p:extLst>
      <p:ext uri="{BB962C8B-B14F-4D97-AF65-F5344CB8AC3E}">
        <p14:creationId xmlns:p14="http://schemas.microsoft.com/office/powerpoint/2010/main" val="3413508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64ADFF8-90A0-4523-99C0-8E5816EBB1B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D7AE38C-28A1-42BC-800F-69EFDA229756}"/>
              </a:ext>
            </a:extLst>
          </p:cNvPr>
          <p:cNvSpPr>
            <a:spLocks noGrp="1" noChangeArrowheads="1"/>
          </p:cNvSpPr>
          <p:nvPr>
            <p:ph type="ftr" sz="quarter" idx="11"/>
          </p:nvPr>
        </p:nvSpPr>
        <p:spPr>
          <a:ln/>
        </p:spPr>
        <p:txBody>
          <a:bodyPr/>
          <a:lstStyle>
            <a:lvl1pPr>
              <a:defRPr/>
            </a:lvl1pPr>
          </a:lstStyle>
          <a:p>
            <a:pPr>
              <a:defRPr/>
            </a:pPr>
            <a:r>
              <a:rPr lang="en-US"/>
              <a:t>University of Utah</a:t>
            </a:r>
          </a:p>
        </p:txBody>
      </p:sp>
      <p:sp>
        <p:nvSpPr>
          <p:cNvPr id="6" name="Rectangle 6">
            <a:extLst>
              <a:ext uri="{FF2B5EF4-FFF2-40B4-BE49-F238E27FC236}">
                <a16:creationId xmlns:a16="http://schemas.microsoft.com/office/drawing/2014/main" id="{96567303-8E76-4665-97F1-63DBD3786C31}"/>
              </a:ext>
            </a:extLst>
          </p:cNvPr>
          <p:cNvSpPr>
            <a:spLocks noGrp="1" noChangeArrowheads="1"/>
          </p:cNvSpPr>
          <p:nvPr>
            <p:ph type="sldNum" sz="quarter" idx="12"/>
          </p:nvPr>
        </p:nvSpPr>
        <p:spPr>
          <a:ln/>
        </p:spPr>
        <p:txBody>
          <a:bodyPr/>
          <a:lstStyle>
            <a:lvl1pPr>
              <a:defRPr/>
            </a:lvl1pPr>
          </a:lstStyle>
          <a:p>
            <a:pPr>
              <a:defRPr/>
            </a:pPr>
            <a:fld id="{620E8E13-7F78-4C0D-9C00-4C4416B6019C}" type="slidenum">
              <a:rPr lang="en-US"/>
              <a:pPr>
                <a:defRPr/>
              </a:pPr>
              <a:t>‹#›</a:t>
            </a:fld>
            <a:endParaRPr lang="en-US"/>
          </a:p>
        </p:txBody>
      </p:sp>
    </p:spTree>
    <p:extLst>
      <p:ext uri="{BB962C8B-B14F-4D97-AF65-F5344CB8AC3E}">
        <p14:creationId xmlns:p14="http://schemas.microsoft.com/office/powerpoint/2010/main" val="324277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9854473-39C5-4C67-A07F-5B4238F00DE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9381C09-8DE4-4097-809D-CB74C2037CBF}"/>
              </a:ext>
            </a:extLst>
          </p:cNvPr>
          <p:cNvSpPr>
            <a:spLocks noGrp="1" noChangeArrowheads="1"/>
          </p:cNvSpPr>
          <p:nvPr>
            <p:ph type="ftr" sz="quarter" idx="11"/>
          </p:nvPr>
        </p:nvSpPr>
        <p:spPr>
          <a:ln/>
        </p:spPr>
        <p:txBody>
          <a:bodyPr/>
          <a:lstStyle>
            <a:lvl1pPr>
              <a:defRPr/>
            </a:lvl1pPr>
          </a:lstStyle>
          <a:p>
            <a:pPr>
              <a:defRPr/>
            </a:pPr>
            <a:r>
              <a:rPr lang="en-US"/>
              <a:t>University of Utah</a:t>
            </a:r>
          </a:p>
        </p:txBody>
      </p:sp>
      <p:sp>
        <p:nvSpPr>
          <p:cNvPr id="7" name="Rectangle 6">
            <a:extLst>
              <a:ext uri="{FF2B5EF4-FFF2-40B4-BE49-F238E27FC236}">
                <a16:creationId xmlns:a16="http://schemas.microsoft.com/office/drawing/2014/main" id="{9F156199-4533-43D9-8AA2-83CD087B47A9}"/>
              </a:ext>
            </a:extLst>
          </p:cNvPr>
          <p:cNvSpPr>
            <a:spLocks noGrp="1" noChangeArrowheads="1"/>
          </p:cNvSpPr>
          <p:nvPr>
            <p:ph type="sldNum" sz="quarter" idx="12"/>
          </p:nvPr>
        </p:nvSpPr>
        <p:spPr>
          <a:ln/>
        </p:spPr>
        <p:txBody>
          <a:bodyPr/>
          <a:lstStyle>
            <a:lvl1pPr>
              <a:defRPr/>
            </a:lvl1pPr>
          </a:lstStyle>
          <a:p>
            <a:pPr>
              <a:defRPr/>
            </a:pPr>
            <a:fld id="{9605CCA0-F1B8-485F-B5D0-8799D72428A0}" type="slidenum">
              <a:rPr lang="en-US"/>
              <a:pPr>
                <a:defRPr/>
              </a:pPr>
              <a:t>‹#›</a:t>
            </a:fld>
            <a:endParaRPr lang="en-US"/>
          </a:p>
        </p:txBody>
      </p:sp>
    </p:spTree>
    <p:extLst>
      <p:ext uri="{BB962C8B-B14F-4D97-AF65-F5344CB8AC3E}">
        <p14:creationId xmlns:p14="http://schemas.microsoft.com/office/powerpoint/2010/main" val="1237390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562D495-B5BB-4602-AB6B-A349784E28F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0091EA71-AA45-49C4-AB4B-7E816F132730}"/>
              </a:ext>
            </a:extLst>
          </p:cNvPr>
          <p:cNvSpPr>
            <a:spLocks noGrp="1" noChangeArrowheads="1"/>
          </p:cNvSpPr>
          <p:nvPr>
            <p:ph type="ftr" sz="quarter" idx="11"/>
          </p:nvPr>
        </p:nvSpPr>
        <p:spPr>
          <a:ln/>
        </p:spPr>
        <p:txBody>
          <a:bodyPr/>
          <a:lstStyle>
            <a:lvl1pPr>
              <a:defRPr/>
            </a:lvl1pPr>
          </a:lstStyle>
          <a:p>
            <a:pPr>
              <a:defRPr/>
            </a:pPr>
            <a:r>
              <a:rPr lang="en-US"/>
              <a:t>University of Utah</a:t>
            </a:r>
          </a:p>
        </p:txBody>
      </p:sp>
      <p:sp>
        <p:nvSpPr>
          <p:cNvPr id="9" name="Rectangle 6">
            <a:extLst>
              <a:ext uri="{FF2B5EF4-FFF2-40B4-BE49-F238E27FC236}">
                <a16:creationId xmlns:a16="http://schemas.microsoft.com/office/drawing/2014/main" id="{A9019C10-1E67-4988-A2A9-9CFCB5B3BC7C}"/>
              </a:ext>
            </a:extLst>
          </p:cNvPr>
          <p:cNvSpPr>
            <a:spLocks noGrp="1" noChangeArrowheads="1"/>
          </p:cNvSpPr>
          <p:nvPr>
            <p:ph type="sldNum" sz="quarter" idx="12"/>
          </p:nvPr>
        </p:nvSpPr>
        <p:spPr>
          <a:ln/>
        </p:spPr>
        <p:txBody>
          <a:bodyPr/>
          <a:lstStyle>
            <a:lvl1pPr>
              <a:defRPr/>
            </a:lvl1pPr>
          </a:lstStyle>
          <a:p>
            <a:pPr>
              <a:defRPr/>
            </a:pPr>
            <a:fld id="{41CC0BF1-03DA-457E-A7D4-C7B9352463EB}" type="slidenum">
              <a:rPr lang="en-US"/>
              <a:pPr>
                <a:defRPr/>
              </a:pPr>
              <a:t>‹#›</a:t>
            </a:fld>
            <a:endParaRPr lang="en-US"/>
          </a:p>
        </p:txBody>
      </p:sp>
    </p:spTree>
    <p:extLst>
      <p:ext uri="{BB962C8B-B14F-4D97-AF65-F5344CB8AC3E}">
        <p14:creationId xmlns:p14="http://schemas.microsoft.com/office/powerpoint/2010/main" val="1780535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F025A3C-84AA-4079-A903-41D603584FF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4D713B97-F87E-4F7F-B658-9B613AD1705C}"/>
              </a:ext>
            </a:extLst>
          </p:cNvPr>
          <p:cNvSpPr>
            <a:spLocks noGrp="1" noChangeArrowheads="1"/>
          </p:cNvSpPr>
          <p:nvPr>
            <p:ph type="ftr" sz="quarter" idx="11"/>
          </p:nvPr>
        </p:nvSpPr>
        <p:spPr>
          <a:ln/>
        </p:spPr>
        <p:txBody>
          <a:bodyPr/>
          <a:lstStyle>
            <a:lvl1pPr>
              <a:defRPr/>
            </a:lvl1pPr>
          </a:lstStyle>
          <a:p>
            <a:pPr>
              <a:defRPr/>
            </a:pPr>
            <a:r>
              <a:rPr lang="en-US"/>
              <a:t>University of Utah</a:t>
            </a:r>
          </a:p>
        </p:txBody>
      </p:sp>
      <p:sp>
        <p:nvSpPr>
          <p:cNvPr id="5" name="Rectangle 6">
            <a:extLst>
              <a:ext uri="{FF2B5EF4-FFF2-40B4-BE49-F238E27FC236}">
                <a16:creationId xmlns:a16="http://schemas.microsoft.com/office/drawing/2014/main" id="{01FD767B-4371-4872-BAA4-4E42EFDA3592}"/>
              </a:ext>
            </a:extLst>
          </p:cNvPr>
          <p:cNvSpPr>
            <a:spLocks noGrp="1" noChangeArrowheads="1"/>
          </p:cNvSpPr>
          <p:nvPr>
            <p:ph type="sldNum" sz="quarter" idx="12"/>
          </p:nvPr>
        </p:nvSpPr>
        <p:spPr>
          <a:ln/>
        </p:spPr>
        <p:txBody>
          <a:bodyPr/>
          <a:lstStyle>
            <a:lvl1pPr>
              <a:defRPr/>
            </a:lvl1pPr>
          </a:lstStyle>
          <a:p>
            <a:pPr>
              <a:defRPr/>
            </a:pPr>
            <a:fld id="{F95CEA8C-93FB-44E2-800C-0D639CECE1A2}" type="slidenum">
              <a:rPr lang="en-US"/>
              <a:pPr>
                <a:defRPr/>
              </a:pPr>
              <a:t>‹#›</a:t>
            </a:fld>
            <a:endParaRPr lang="en-US"/>
          </a:p>
        </p:txBody>
      </p:sp>
    </p:spTree>
    <p:extLst>
      <p:ext uri="{BB962C8B-B14F-4D97-AF65-F5344CB8AC3E}">
        <p14:creationId xmlns:p14="http://schemas.microsoft.com/office/powerpoint/2010/main" val="663977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E00C121-0EC2-42B1-898D-20AE0559BB5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6ABAC855-6DD0-4B66-B8EB-701ABBD757D2}"/>
              </a:ext>
            </a:extLst>
          </p:cNvPr>
          <p:cNvSpPr>
            <a:spLocks noGrp="1" noChangeArrowheads="1"/>
          </p:cNvSpPr>
          <p:nvPr>
            <p:ph type="ftr" sz="quarter" idx="11"/>
          </p:nvPr>
        </p:nvSpPr>
        <p:spPr>
          <a:ln/>
        </p:spPr>
        <p:txBody>
          <a:bodyPr/>
          <a:lstStyle>
            <a:lvl1pPr>
              <a:defRPr/>
            </a:lvl1pPr>
          </a:lstStyle>
          <a:p>
            <a:pPr>
              <a:defRPr/>
            </a:pPr>
            <a:r>
              <a:rPr lang="en-US"/>
              <a:t>University of Utah</a:t>
            </a:r>
          </a:p>
        </p:txBody>
      </p:sp>
      <p:sp>
        <p:nvSpPr>
          <p:cNvPr id="4" name="Rectangle 6">
            <a:extLst>
              <a:ext uri="{FF2B5EF4-FFF2-40B4-BE49-F238E27FC236}">
                <a16:creationId xmlns:a16="http://schemas.microsoft.com/office/drawing/2014/main" id="{FEFD9B52-5EF2-4A94-9A62-61966771EDD2}"/>
              </a:ext>
            </a:extLst>
          </p:cNvPr>
          <p:cNvSpPr>
            <a:spLocks noGrp="1" noChangeArrowheads="1"/>
          </p:cNvSpPr>
          <p:nvPr>
            <p:ph type="sldNum" sz="quarter" idx="12"/>
          </p:nvPr>
        </p:nvSpPr>
        <p:spPr>
          <a:ln/>
        </p:spPr>
        <p:txBody>
          <a:bodyPr/>
          <a:lstStyle>
            <a:lvl1pPr>
              <a:defRPr/>
            </a:lvl1pPr>
          </a:lstStyle>
          <a:p>
            <a:pPr>
              <a:defRPr/>
            </a:pPr>
            <a:fld id="{513FFBA6-AAA2-4954-B94B-88CD5B7EDDB7}" type="slidenum">
              <a:rPr lang="en-US"/>
              <a:pPr>
                <a:defRPr/>
              </a:pPr>
              <a:t>‹#›</a:t>
            </a:fld>
            <a:endParaRPr lang="en-US"/>
          </a:p>
        </p:txBody>
      </p:sp>
    </p:spTree>
    <p:extLst>
      <p:ext uri="{BB962C8B-B14F-4D97-AF65-F5344CB8AC3E}">
        <p14:creationId xmlns:p14="http://schemas.microsoft.com/office/powerpoint/2010/main" val="977663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DF3AFCA-CE6A-4E4E-A30A-F53FDC234CA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8856714-4DA4-4530-8235-090A71098438}"/>
              </a:ext>
            </a:extLst>
          </p:cNvPr>
          <p:cNvSpPr>
            <a:spLocks noGrp="1" noChangeArrowheads="1"/>
          </p:cNvSpPr>
          <p:nvPr>
            <p:ph type="ftr" sz="quarter" idx="11"/>
          </p:nvPr>
        </p:nvSpPr>
        <p:spPr>
          <a:ln/>
        </p:spPr>
        <p:txBody>
          <a:bodyPr/>
          <a:lstStyle>
            <a:lvl1pPr>
              <a:defRPr/>
            </a:lvl1pPr>
          </a:lstStyle>
          <a:p>
            <a:pPr>
              <a:defRPr/>
            </a:pPr>
            <a:r>
              <a:rPr lang="en-US"/>
              <a:t>University of Utah</a:t>
            </a:r>
          </a:p>
        </p:txBody>
      </p:sp>
      <p:sp>
        <p:nvSpPr>
          <p:cNvPr id="7" name="Rectangle 6">
            <a:extLst>
              <a:ext uri="{FF2B5EF4-FFF2-40B4-BE49-F238E27FC236}">
                <a16:creationId xmlns:a16="http://schemas.microsoft.com/office/drawing/2014/main" id="{26940739-5A85-4EFF-9CC1-BA3C574D6FF6}"/>
              </a:ext>
            </a:extLst>
          </p:cNvPr>
          <p:cNvSpPr>
            <a:spLocks noGrp="1" noChangeArrowheads="1"/>
          </p:cNvSpPr>
          <p:nvPr>
            <p:ph type="sldNum" sz="quarter" idx="12"/>
          </p:nvPr>
        </p:nvSpPr>
        <p:spPr>
          <a:ln/>
        </p:spPr>
        <p:txBody>
          <a:bodyPr/>
          <a:lstStyle>
            <a:lvl1pPr>
              <a:defRPr/>
            </a:lvl1pPr>
          </a:lstStyle>
          <a:p>
            <a:pPr>
              <a:defRPr/>
            </a:pPr>
            <a:fld id="{CC82DCC5-864B-4147-A642-35F27FDFD0B6}" type="slidenum">
              <a:rPr lang="en-US"/>
              <a:pPr>
                <a:defRPr/>
              </a:pPr>
              <a:t>‹#›</a:t>
            </a:fld>
            <a:endParaRPr lang="en-US"/>
          </a:p>
        </p:txBody>
      </p:sp>
    </p:spTree>
    <p:extLst>
      <p:ext uri="{BB962C8B-B14F-4D97-AF65-F5344CB8AC3E}">
        <p14:creationId xmlns:p14="http://schemas.microsoft.com/office/powerpoint/2010/main" val="4074596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31D037F-382C-4010-94CF-32D083DBE12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80F9922-600E-406B-A9D2-B47DFF4C84E3}"/>
              </a:ext>
            </a:extLst>
          </p:cNvPr>
          <p:cNvSpPr>
            <a:spLocks noGrp="1" noChangeArrowheads="1"/>
          </p:cNvSpPr>
          <p:nvPr>
            <p:ph type="ftr" sz="quarter" idx="11"/>
          </p:nvPr>
        </p:nvSpPr>
        <p:spPr>
          <a:ln/>
        </p:spPr>
        <p:txBody>
          <a:bodyPr/>
          <a:lstStyle>
            <a:lvl1pPr>
              <a:defRPr/>
            </a:lvl1pPr>
          </a:lstStyle>
          <a:p>
            <a:pPr>
              <a:defRPr/>
            </a:pPr>
            <a:r>
              <a:rPr lang="en-US"/>
              <a:t>University of Utah</a:t>
            </a:r>
          </a:p>
        </p:txBody>
      </p:sp>
      <p:sp>
        <p:nvSpPr>
          <p:cNvPr id="7" name="Rectangle 6">
            <a:extLst>
              <a:ext uri="{FF2B5EF4-FFF2-40B4-BE49-F238E27FC236}">
                <a16:creationId xmlns:a16="http://schemas.microsoft.com/office/drawing/2014/main" id="{EC52BB44-3B9B-4D20-8DD3-E039FA2CD0BC}"/>
              </a:ext>
            </a:extLst>
          </p:cNvPr>
          <p:cNvSpPr>
            <a:spLocks noGrp="1" noChangeArrowheads="1"/>
          </p:cNvSpPr>
          <p:nvPr>
            <p:ph type="sldNum" sz="quarter" idx="12"/>
          </p:nvPr>
        </p:nvSpPr>
        <p:spPr>
          <a:ln/>
        </p:spPr>
        <p:txBody>
          <a:bodyPr/>
          <a:lstStyle>
            <a:lvl1pPr>
              <a:defRPr/>
            </a:lvl1pPr>
          </a:lstStyle>
          <a:p>
            <a:pPr>
              <a:defRPr/>
            </a:pPr>
            <a:fld id="{42FAF6A1-AE48-4B4B-A08B-442F8D6AE37E}" type="slidenum">
              <a:rPr lang="en-US"/>
              <a:pPr>
                <a:defRPr/>
              </a:pPr>
              <a:t>‹#›</a:t>
            </a:fld>
            <a:endParaRPr lang="en-US"/>
          </a:p>
        </p:txBody>
      </p:sp>
    </p:spTree>
    <p:extLst>
      <p:ext uri="{BB962C8B-B14F-4D97-AF65-F5344CB8AC3E}">
        <p14:creationId xmlns:p14="http://schemas.microsoft.com/office/powerpoint/2010/main" val="1434171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7B3AEAD-7DA5-459B-BD59-0004159C272C}"/>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1AE7E2A-48E7-4E43-B149-F1958AAA13E5}"/>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7E2B6BE4-282A-48B1-886A-991F1D0B205D}"/>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1029" name="Rectangle 5">
            <a:extLst>
              <a:ext uri="{FF2B5EF4-FFF2-40B4-BE49-F238E27FC236}">
                <a16:creationId xmlns:a16="http://schemas.microsoft.com/office/drawing/2014/main" id="{A3FB15C2-7CDA-4D93-B9B2-5DA05A4D8CEA}"/>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r>
              <a:rPr lang="en-US"/>
              <a:t>University of Utah</a:t>
            </a:r>
          </a:p>
        </p:txBody>
      </p:sp>
      <p:sp>
        <p:nvSpPr>
          <p:cNvPr id="1030" name="Rectangle 6">
            <a:extLst>
              <a:ext uri="{FF2B5EF4-FFF2-40B4-BE49-F238E27FC236}">
                <a16:creationId xmlns:a16="http://schemas.microsoft.com/office/drawing/2014/main" id="{E5BF2E67-373F-4B3E-AA0C-839DFF433229}"/>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anose="02020603050405020304" pitchFamily="18" charset="0"/>
              </a:defRPr>
            </a:lvl1pPr>
          </a:lstStyle>
          <a:p>
            <a:pPr>
              <a:defRPr/>
            </a:pPr>
            <a:fld id="{2D49B76E-CFED-4D5F-8117-0B8FADAAA42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a:extLst>
              <a:ext uri="{FF2B5EF4-FFF2-40B4-BE49-F238E27FC236}">
                <a16:creationId xmlns:a16="http://schemas.microsoft.com/office/drawing/2014/main" id="{9C766926-2667-4652-80B3-4929106BA23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543AFB4-8CA5-4232-8D3B-C0393970F096}" type="slidenum">
              <a:rPr lang="en-US" altLang="en-US" sz="1400" smtClean="0"/>
              <a:pPr>
                <a:spcBef>
                  <a:spcPct val="0"/>
                </a:spcBef>
                <a:buFontTx/>
                <a:buNone/>
              </a:pPr>
              <a:t>1</a:t>
            </a:fld>
            <a:endParaRPr lang="en-US" altLang="en-US" sz="1400"/>
          </a:p>
        </p:txBody>
      </p:sp>
      <p:sp>
        <p:nvSpPr>
          <p:cNvPr id="4099" name="Text Box 2">
            <a:extLst>
              <a:ext uri="{FF2B5EF4-FFF2-40B4-BE49-F238E27FC236}">
                <a16:creationId xmlns:a16="http://schemas.microsoft.com/office/drawing/2014/main" id="{14524199-D2AC-4C9B-BDE4-032B6951317F}"/>
              </a:ext>
            </a:extLst>
          </p:cNvPr>
          <p:cNvSpPr txBox="1">
            <a:spLocks noChangeArrowheads="1"/>
          </p:cNvSpPr>
          <p:nvPr/>
        </p:nvSpPr>
        <p:spPr bwMode="auto">
          <a:xfrm>
            <a:off x="441325" y="396875"/>
            <a:ext cx="66683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dirty="0">
                <a:solidFill>
                  <a:srgbClr val="CC0000"/>
                </a:solidFill>
                <a:latin typeface="Calibri" panose="020F0502020204030204" pitchFamily="34" charset="0"/>
                <a:cs typeface="Calibri" panose="020F0502020204030204" pitchFamily="34" charset="0"/>
              </a:rPr>
              <a:t>Lecture: Spiking Networks Architecture</a:t>
            </a:r>
            <a:endParaRPr lang="en-US" altLang="en-US" sz="2400" dirty="0">
              <a:solidFill>
                <a:srgbClr val="CC0000"/>
              </a:solidFill>
              <a:latin typeface="Calibri" panose="020F0502020204030204" pitchFamily="34" charset="0"/>
              <a:cs typeface="Calibri" panose="020F0502020204030204" pitchFamily="34" charset="0"/>
            </a:endParaRPr>
          </a:p>
        </p:txBody>
      </p:sp>
      <p:sp>
        <p:nvSpPr>
          <p:cNvPr id="4100" name="Line 3">
            <a:extLst>
              <a:ext uri="{FF2B5EF4-FFF2-40B4-BE49-F238E27FC236}">
                <a16:creationId xmlns:a16="http://schemas.microsoft.com/office/drawing/2014/main" id="{7AD322B9-BC5D-4577-B83F-821020103659}"/>
              </a:ext>
            </a:extLst>
          </p:cNvPr>
          <p:cNvSpPr>
            <a:spLocks noChangeShapeType="1"/>
          </p:cNvSpPr>
          <p:nvPr/>
        </p:nvSpPr>
        <p:spPr bwMode="auto">
          <a:xfrm>
            <a:off x="381000" y="1143000"/>
            <a:ext cx="83058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1" name="Text Box 4">
            <a:extLst>
              <a:ext uri="{FF2B5EF4-FFF2-40B4-BE49-F238E27FC236}">
                <a16:creationId xmlns:a16="http://schemas.microsoft.com/office/drawing/2014/main" id="{334BD140-C163-4C39-BFCE-CA1BEC1B57D4}"/>
              </a:ext>
            </a:extLst>
          </p:cNvPr>
          <p:cNvSpPr txBox="1">
            <a:spLocks noChangeArrowheads="1"/>
          </p:cNvSpPr>
          <p:nvPr/>
        </p:nvSpPr>
        <p:spPr bwMode="auto">
          <a:xfrm>
            <a:off x="533400" y="1524000"/>
            <a:ext cx="59954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
                <a:srgbClr val="CC0000"/>
              </a:buClr>
            </a:pPr>
            <a:r>
              <a:rPr lang="en-US" altLang="en-US" sz="2400" dirty="0">
                <a:latin typeface="Calibri" panose="020F0502020204030204" pitchFamily="34" charset="0"/>
                <a:cs typeface="Calibri" panose="020F0502020204030204" pitchFamily="34" charset="0"/>
              </a:rPr>
              <a:t> Topics: </a:t>
            </a:r>
            <a:r>
              <a:rPr lang="en-US" altLang="en-US" sz="2400" dirty="0" err="1">
                <a:latin typeface="Calibri" panose="020F0502020204030204" pitchFamily="34" charset="0"/>
                <a:cs typeface="Calibri" panose="020F0502020204030204" pitchFamily="34" charset="0"/>
              </a:rPr>
              <a:t>TrueNorth</a:t>
            </a:r>
            <a:r>
              <a:rPr lang="en-US" altLang="en-US" sz="2400" dirty="0">
                <a:latin typeface="Calibri" panose="020F0502020204030204" pitchFamily="34" charset="0"/>
                <a:cs typeface="Calibri" panose="020F0502020204030204" pitchFamily="34" charset="0"/>
              </a:rPr>
              <a:t> design, projects discussion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a:extLst>
              <a:ext uri="{FF2B5EF4-FFF2-40B4-BE49-F238E27FC236}">
                <a16:creationId xmlns:a16="http://schemas.microsoft.com/office/drawing/2014/main" id="{35CE0C14-DBC6-4EE3-9AF1-6A5269273BA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7F038D4-DED8-4E22-B4E0-0E69435B817E}" type="slidenum">
              <a:rPr lang="en-US" altLang="en-US" sz="1400" smtClean="0"/>
              <a:pPr>
                <a:spcBef>
                  <a:spcPct val="0"/>
                </a:spcBef>
                <a:buFontTx/>
                <a:buNone/>
              </a:pPr>
              <a:t>10</a:t>
            </a:fld>
            <a:endParaRPr lang="en-US" altLang="en-US" sz="1400"/>
          </a:p>
        </p:txBody>
      </p:sp>
      <p:sp>
        <p:nvSpPr>
          <p:cNvPr id="18435" name="Text Box 2">
            <a:extLst>
              <a:ext uri="{FF2B5EF4-FFF2-40B4-BE49-F238E27FC236}">
                <a16:creationId xmlns:a16="http://schemas.microsoft.com/office/drawing/2014/main" id="{32D46E7C-710A-4D9B-9DCD-37FD54B578B7}"/>
              </a:ext>
            </a:extLst>
          </p:cNvPr>
          <p:cNvSpPr txBox="1">
            <a:spLocks noChangeArrowheads="1"/>
          </p:cNvSpPr>
          <p:nvPr/>
        </p:nvSpPr>
        <p:spPr bwMode="auto">
          <a:xfrm>
            <a:off x="441325" y="396875"/>
            <a:ext cx="289572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solidFill>
                  <a:srgbClr val="CC0000"/>
                </a:solidFill>
                <a:latin typeface="Calibri" panose="020F0502020204030204" pitchFamily="34" charset="0"/>
                <a:cs typeface="Calibri" panose="020F0502020204030204" pitchFamily="34" charset="0"/>
              </a:rPr>
              <a:t>Receiving Spikes</a:t>
            </a:r>
          </a:p>
        </p:txBody>
      </p:sp>
      <p:sp>
        <p:nvSpPr>
          <p:cNvPr id="18436" name="Line 3">
            <a:extLst>
              <a:ext uri="{FF2B5EF4-FFF2-40B4-BE49-F238E27FC236}">
                <a16:creationId xmlns:a16="http://schemas.microsoft.com/office/drawing/2014/main" id="{C3EE43FB-672F-4780-B3BA-2158E9D203A9}"/>
              </a:ext>
            </a:extLst>
          </p:cNvPr>
          <p:cNvSpPr>
            <a:spLocks noChangeShapeType="1"/>
          </p:cNvSpPr>
          <p:nvPr/>
        </p:nvSpPr>
        <p:spPr bwMode="auto">
          <a:xfrm>
            <a:off x="381000" y="1143000"/>
            <a:ext cx="83058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7" name="Text Box 4">
            <a:extLst>
              <a:ext uri="{FF2B5EF4-FFF2-40B4-BE49-F238E27FC236}">
                <a16:creationId xmlns:a16="http://schemas.microsoft.com/office/drawing/2014/main" id="{B4274DB8-3FE4-413F-A663-F7D38FA28CD4}"/>
              </a:ext>
            </a:extLst>
          </p:cNvPr>
          <p:cNvSpPr txBox="1">
            <a:spLocks noChangeArrowheads="1"/>
          </p:cNvSpPr>
          <p:nvPr/>
        </p:nvSpPr>
        <p:spPr bwMode="auto">
          <a:xfrm>
            <a:off x="452438" y="1414463"/>
            <a:ext cx="7465442"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
                <a:srgbClr val="CC0000"/>
              </a:buClr>
            </a:pPr>
            <a:r>
              <a:rPr lang="en-US" altLang="en-US" sz="2400" dirty="0">
                <a:latin typeface="Calibri" panose="020F0502020204030204" pitchFamily="34" charset="0"/>
                <a:cs typeface="Calibri" panose="020F0502020204030204" pitchFamily="34" charset="0"/>
              </a:rPr>
              <a:t> Spikes arrive at the </a:t>
            </a:r>
            <a:r>
              <a:rPr lang="en-US" altLang="en-US" sz="2400" i="1" dirty="0">
                <a:latin typeface="Calibri" panose="020F0502020204030204" pitchFamily="34" charset="0"/>
                <a:cs typeface="Calibri" panose="020F0502020204030204" pitchFamily="34" charset="0"/>
              </a:rPr>
              <a:t>Scheduler</a:t>
            </a:r>
            <a:r>
              <a:rPr lang="en-US" altLang="en-US" sz="2400" dirty="0">
                <a:latin typeface="Calibri" panose="020F0502020204030204" pitchFamily="34" charset="0"/>
                <a:cs typeface="Calibri" panose="020F0502020204030204" pitchFamily="34" charset="0"/>
              </a:rPr>
              <a:t>; stored in a 256x16 SRAM</a:t>
            </a:r>
          </a:p>
          <a:p>
            <a:pPr eaLnBrk="1" hangingPunct="1">
              <a:spcBef>
                <a:spcPct val="0"/>
              </a:spcBef>
              <a:buClr>
                <a:srgbClr val="CC0000"/>
              </a:buClr>
              <a:buFontTx/>
              <a:buNone/>
            </a:pPr>
            <a:r>
              <a:rPr lang="en-US" altLang="en-US" sz="2400" dirty="0">
                <a:latin typeface="Calibri" panose="020F0502020204030204" pitchFamily="34" charset="0"/>
                <a:cs typeface="Calibri" panose="020F0502020204030204" pitchFamily="34" charset="0"/>
              </a:rPr>
              <a:t>   grid to indicate axon and time of the spike</a:t>
            </a:r>
          </a:p>
          <a:p>
            <a:pPr eaLnBrk="1" hangingPunct="1">
              <a:spcBef>
                <a:spcPct val="0"/>
              </a:spcBef>
              <a:buClr>
                <a:srgbClr val="CC0000"/>
              </a:buClr>
            </a:pPr>
            <a:endParaRPr lang="en-US" altLang="en-US" sz="2400" dirty="0">
              <a:latin typeface="Calibri" panose="020F0502020204030204" pitchFamily="34" charset="0"/>
              <a:cs typeface="Calibri" panose="020F0502020204030204" pitchFamily="34" charset="0"/>
            </a:endParaRPr>
          </a:p>
          <a:p>
            <a:pPr eaLnBrk="1" hangingPunct="1">
              <a:spcBef>
                <a:spcPct val="0"/>
              </a:spcBef>
              <a:buClr>
                <a:srgbClr val="CC0000"/>
              </a:buClr>
            </a:pPr>
            <a:r>
              <a:rPr lang="en-US" altLang="en-US" sz="2400" dirty="0">
                <a:latin typeface="Calibri" panose="020F0502020204030204" pitchFamily="34" charset="0"/>
                <a:cs typeface="Calibri" panose="020F0502020204030204" pitchFamily="34" charset="0"/>
              </a:rPr>
              <a:t> The </a:t>
            </a:r>
            <a:r>
              <a:rPr lang="en-US" altLang="en-US" sz="2400" i="1" dirty="0">
                <a:latin typeface="Calibri" panose="020F0502020204030204" pitchFamily="34" charset="0"/>
                <a:cs typeface="Calibri" panose="020F0502020204030204" pitchFamily="34" charset="0"/>
              </a:rPr>
              <a:t>Token Controller </a:t>
            </a:r>
            <a:r>
              <a:rPr lang="en-US" altLang="en-US" sz="2400" dirty="0">
                <a:latin typeface="Calibri" panose="020F0502020204030204" pitchFamily="34" charset="0"/>
                <a:cs typeface="Calibri" panose="020F0502020204030204" pitchFamily="34" charset="0"/>
              </a:rPr>
              <a:t>receives spikes in a “</a:t>
            </a:r>
            <a:r>
              <a:rPr lang="en-US" altLang="en-US" sz="2400" i="1" dirty="0">
                <a:latin typeface="Calibri" panose="020F0502020204030204" pitchFamily="34" charset="0"/>
                <a:cs typeface="Calibri" panose="020F0502020204030204" pitchFamily="34" charset="0"/>
              </a:rPr>
              <a:t>tick</a:t>
            </a:r>
            <a:r>
              <a:rPr lang="en-US" altLang="en-US" sz="2400" dirty="0">
                <a:latin typeface="Calibri" panose="020F0502020204030204" pitchFamily="34" charset="0"/>
                <a:cs typeface="Calibri" panose="020F0502020204030204" pitchFamily="34" charset="0"/>
              </a:rPr>
              <a:t>” (and their</a:t>
            </a:r>
          </a:p>
          <a:p>
            <a:pPr eaLnBrk="1" hangingPunct="1">
              <a:spcBef>
                <a:spcPct val="0"/>
              </a:spcBef>
              <a:buClr>
                <a:srgbClr val="CC0000"/>
              </a:buClr>
              <a:buFontTx/>
              <a:buNone/>
            </a:pPr>
            <a:r>
              <a:rPr lang="en-US" altLang="en-US" sz="2400" dirty="0">
                <a:latin typeface="Calibri" panose="020F0502020204030204" pitchFamily="34" charset="0"/>
                <a:cs typeface="Calibri" panose="020F0502020204030204" pitchFamily="34" charset="0"/>
              </a:rPr>
              <a:t>   types – </a:t>
            </a:r>
            <a:r>
              <a:rPr lang="en-US" altLang="en-US" sz="2400" dirty="0" err="1">
                <a:latin typeface="Calibri" panose="020F0502020204030204" pitchFamily="34" charset="0"/>
                <a:cs typeface="Calibri" panose="020F0502020204030204" pitchFamily="34" charset="0"/>
              </a:rPr>
              <a:t>exc</a:t>
            </a:r>
            <a:r>
              <a:rPr lang="en-US" altLang="en-US" sz="2400" dirty="0">
                <a:latin typeface="Calibri" panose="020F0502020204030204" pitchFamily="34" charset="0"/>
                <a:cs typeface="Calibri" panose="020F0502020204030204" pitchFamily="34" charset="0"/>
              </a:rPr>
              <a:t>/</a:t>
            </a:r>
            <a:r>
              <a:rPr lang="en-US" altLang="en-US" sz="2400" dirty="0" err="1">
                <a:latin typeface="Calibri" panose="020F0502020204030204" pitchFamily="34" charset="0"/>
                <a:cs typeface="Calibri" panose="020F0502020204030204" pitchFamily="34" charset="0"/>
              </a:rPr>
              <a:t>inh</a:t>
            </a:r>
            <a:r>
              <a:rPr lang="en-US" altLang="en-US" sz="2400" dirty="0">
                <a:latin typeface="Calibri" panose="020F0502020204030204" pitchFamily="34" charset="0"/>
                <a:cs typeface="Calibri" panose="020F0502020204030204" pitchFamily="34" charset="0"/>
              </a:rPr>
              <a:t>); it then sequentially walks through 256</a:t>
            </a:r>
          </a:p>
          <a:p>
            <a:pPr eaLnBrk="1" hangingPunct="1">
              <a:spcBef>
                <a:spcPct val="0"/>
              </a:spcBef>
              <a:buClr>
                <a:srgbClr val="CC0000"/>
              </a:buClr>
              <a:buFontTx/>
              <a:buNone/>
            </a:pPr>
            <a:r>
              <a:rPr lang="en-US" altLang="en-US" sz="2400" dirty="0">
                <a:latin typeface="Calibri" panose="020F0502020204030204" pitchFamily="34" charset="0"/>
                <a:cs typeface="Calibri" panose="020F0502020204030204" pitchFamily="34" charset="0"/>
              </a:rPr>
              <a:t>   neurons – this dendritic approach makes the latency and</a:t>
            </a:r>
          </a:p>
          <a:p>
            <a:pPr eaLnBrk="1" hangingPunct="1">
              <a:spcBef>
                <a:spcPct val="0"/>
              </a:spcBef>
              <a:buClr>
                <a:srgbClr val="CC0000"/>
              </a:buClr>
              <a:buFontTx/>
              <a:buNone/>
            </a:pPr>
            <a:r>
              <a:rPr lang="en-US" altLang="en-US" sz="2400" dirty="0">
                <a:latin typeface="Calibri" panose="020F0502020204030204" pitchFamily="34" charset="0"/>
                <a:cs typeface="Calibri" panose="020F0502020204030204" pitchFamily="34" charset="0"/>
              </a:rPr>
              <a:t>   SRAM accesses more deterministic</a:t>
            </a:r>
          </a:p>
          <a:p>
            <a:pPr eaLnBrk="1" hangingPunct="1">
              <a:spcBef>
                <a:spcPct val="0"/>
              </a:spcBef>
              <a:buClr>
                <a:srgbClr val="CC0000"/>
              </a:buClr>
            </a:pPr>
            <a:endParaRPr lang="en-US" altLang="en-US" sz="2400" dirty="0">
              <a:latin typeface="Calibri" panose="020F0502020204030204" pitchFamily="34" charset="0"/>
              <a:cs typeface="Calibri" panose="020F0502020204030204" pitchFamily="34" charset="0"/>
            </a:endParaRPr>
          </a:p>
          <a:p>
            <a:pPr eaLnBrk="1" hangingPunct="1">
              <a:spcBef>
                <a:spcPct val="0"/>
              </a:spcBef>
              <a:buClr>
                <a:srgbClr val="CC0000"/>
              </a:buClr>
            </a:pPr>
            <a:r>
              <a:rPr lang="en-US" altLang="en-US" sz="2400" dirty="0">
                <a:latin typeface="Calibri" panose="020F0502020204030204" pitchFamily="34" charset="0"/>
                <a:cs typeface="Calibri" panose="020F0502020204030204" pitchFamily="34" charset="0"/>
              </a:rPr>
              <a:t> It reads a 410-bit word from SRAM for that neuron (this</a:t>
            </a:r>
          </a:p>
          <a:p>
            <a:pPr eaLnBrk="1" hangingPunct="1">
              <a:spcBef>
                <a:spcPct val="0"/>
              </a:spcBef>
              <a:buClr>
                <a:srgbClr val="CC0000"/>
              </a:buClr>
              <a:buFontTx/>
              <a:buNone/>
            </a:pPr>
            <a:r>
              <a:rPr lang="en-US" altLang="en-US" sz="2400" dirty="0">
                <a:latin typeface="Calibri" panose="020F0502020204030204" pitchFamily="34" charset="0"/>
                <a:cs typeface="Calibri" panose="020F0502020204030204" pitchFamily="34" charset="0"/>
              </a:rPr>
              <a:t>   word has connectivity info used by Token Controller and</a:t>
            </a:r>
          </a:p>
          <a:p>
            <a:pPr eaLnBrk="1" hangingPunct="1">
              <a:spcBef>
                <a:spcPct val="0"/>
              </a:spcBef>
              <a:buClr>
                <a:srgbClr val="CC0000"/>
              </a:buClr>
              <a:buFontTx/>
              <a:buNone/>
            </a:pPr>
            <a:r>
              <a:rPr lang="en-US" altLang="en-US" sz="2400" dirty="0">
                <a:latin typeface="Calibri" panose="020F0502020204030204" pitchFamily="34" charset="0"/>
                <a:cs typeface="Calibri" panose="020F0502020204030204" pitchFamily="34" charset="0"/>
              </a:rPr>
              <a:t>   neuron parameters used by </a:t>
            </a:r>
            <a:r>
              <a:rPr lang="en-US" altLang="en-US" sz="2400" i="1" dirty="0">
                <a:latin typeface="Calibri" panose="020F0502020204030204" pitchFamily="34" charset="0"/>
                <a:cs typeface="Calibri" panose="020F0502020204030204" pitchFamily="34" charset="0"/>
              </a:rPr>
              <a:t>Neuron block </a:t>
            </a:r>
          </a:p>
          <a:p>
            <a:pPr eaLnBrk="1" hangingPunct="1">
              <a:spcBef>
                <a:spcPct val="0"/>
              </a:spcBef>
              <a:buClr>
                <a:srgbClr val="CC0000"/>
              </a:buClr>
            </a:pPr>
            <a:endParaRPr lang="en-US" altLang="en-US" sz="2400" dirty="0">
              <a:latin typeface="Calibri" panose="020F0502020204030204" pitchFamily="34" charset="0"/>
              <a:cs typeface="Calibri" panose="020F0502020204030204" pitchFamily="34" charset="0"/>
            </a:endParaRPr>
          </a:p>
          <a:p>
            <a:pPr eaLnBrk="1" hangingPunct="1">
              <a:spcBef>
                <a:spcPct val="0"/>
              </a:spcBef>
              <a:buClr>
                <a:srgbClr val="CC0000"/>
              </a:buClr>
            </a:pPr>
            <a:r>
              <a:rPr lang="en-US" altLang="en-US" sz="2400" dirty="0">
                <a:latin typeface="Calibri" panose="020F0502020204030204" pitchFamily="34" charset="0"/>
                <a:cs typeface="Calibri" panose="020F0502020204030204" pitchFamily="34" charset="0"/>
              </a:rPr>
              <a:t> Based on connectivity and input spikes, instructions are</a:t>
            </a:r>
          </a:p>
          <a:p>
            <a:pPr eaLnBrk="1" hangingPunct="1">
              <a:spcBef>
                <a:spcPct val="0"/>
              </a:spcBef>
              <a:buClr>
                <a:srgbClr val="CC0000"/>
              </a:buClr>
              <a:buFontTx/>
              <a:buNone/>
            </a:pPr>
            <a:r>
              <a:rPr lang="en-US" altLang="en-US" sz="2400" dirty="0">
                <a:latin typeface="Calibri" panose="020F0502020204030204" pitchFamily="34" charset="0"/>
                <a:cs typeface="Calibri" panose="020F0502020204030204" pitchFamily="34" charset="0"/>
              </a:rPr>
              <a:t>   sent to Neuron block</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a:extLst>
              <a:ext uri="{FF2B5EF4-FFF2-40B4-BE49-F238E27FC236}">
                <a16:creationId xmlns:a16="http://schemas.microsoft.com/office/drawing/2014/main" id="{73D17B29-7D70-43E2-BBC0-02D920512B1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0C8BB4B4-2F17-401D-B1A2-3735F06324D9}" type="slidenum">
              <a:rPr lang="en-US" altLang="en-US" sz="1400" smtClean="0"/>
              <a:pPr>
                <a:spcBef>
                  <a:spcPct val="0"/>
                </a:spcBef>
                <a:buFontTx/>
                <a:buNone/>
              </a:pPr>
              <a:t>11</a:t>
            </a:fld>
            <a:endParaRPr lang="en-US" altLang="en-US" sz="1400"/>
          </a:p>
        </p:txBody>
      </p:sp>
      <p:sp>
        <p:nvSpPr>
          <p:cNvPr id="20483" name="Text Box 2">
            <a:extLst>
              <a:ext uri="{FF2B5EF4-FFF2-40B4-BE49-F238E27FC236}">
                <a16:creationId xmlns:a16="http://schemas.microsoft.com/office/drawing/2014/main" id="{B54B867A-EE4E-401E-861E-71A807621DB6}"/>
              </a:ext>
            </a:extLst>
          </p:cNvPr>
          <p:cNvSpPr txBox="1">
            <a:spLocks noChangeArrowheads="1"/>
          </p:cNvSpPr>
          <p:nvPr/>
        </p:nvSpPr>
        <p:spPr bwMode="auto">
          <a:xfrm>
            <a:off x="441325" y="396875"/>
            <a:ext cx="24238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solidFill>
                  <a:srgbClr val="CC0000"/>
                </a:solidFill>
                <a:latin typeface="Calibri" panose="020F0502020204030204" pitchFamily="34" charset="0"/>
                <a:cs typeface="Calibri" panose="020F0502020204030204" pitchFamily="34" charset="0"/>
              </a:rPr>
              <a:t>Neuron Block</a:t>
            </a:r>
          </a:p>
        </p:txBody>
      </p:sp>
      <p:sp>
        <p:nvSpPr>
          <p:cNvPr id="20484" name="Line 3">
            <a:extLst>
              <a:ext uri="{FF2B5EF4-FFF2-40B4-BE49-F238E27FC236}">
                <a16:creationId xmlns:a16="http://schemas.microsoft.com/office/drawing/2014/main" id="{C72812DC-673B-469A-8667-ACF19D0E6E44}"/>
              </a:ext>
            </a:extLst>
          </p:cNvPr>
          <p:cNvSpPr>
            <a:spLocks noChangeShapeType="1"/>
          </p:cNvSpPr>
          <p:nvPr/>
        </p:nvSpPr>
        <p:spPr bwMode="auto">
          <a:xfrm>
            <a:off x="381000" y="1143000"/>
            <a:ext cx="83058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85" name="Text Box 4">
            <a:extLst>
              <a:ext uri="{FF2B5EF4-FFF2-40B4-BE49-F238E27FC236}">
                <a16:creationId xmlns:a16="http://schemas.microsoft.com/office/drawing/2014/main" id="{6E387B36-93E2-465F-95A2-8ACD33F28F8B}"/>
              </a:ext>
            </a:extLst>
          </p:cNvPr>
          <p:cNvSpPr txBox="1">
            <a:spLocks noChangeArrowheads="1"/>
          </p:cNvSpPr>
          <p:nvPr/>
        </p:nvSpPr>
        <p:spPr bwMode="auto">
          <a:xfrm>
            <a:off x="517525" y="1563688"/>
            <a:ext cx="7399911"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
                <a:srgbClr val="CC0000"/>
              </a:buClr>
            </a:pPr>
            <a:r>
              <a:rPr lang="en-US" altLang="en-US" sz="2400" dirty="0">
                <a:latin typeface="Calibri" panose="020F0502020204030204" pitchFamily="34" charset="0"/>
                <a:cs typeface="Calibri" panose="020F0502020204030204" pitchFamily="34" charset="0"/>
              </a:rPr>
              <a:t> Neuron computations are performed here (these are</a:t>
            </a:r>
          </a:p>
          <a:p>
            <a:pPr eaLnBrk="1" hangingPunct="1">
              <a:spcBef>
                <a:spcPct val="0"/>
              </a:spcBef>
              <a:buClr>
                <a:srgbClr val="CC0000"/>
              </a:buClr>
              <a:buFontTx/>
              <a:buNone/>
            </a:pPr>
            <a:r>
              <a:rPr lang="en-US" altLang="en-US" sz="2400" dirty="0">
                <a:latin typeface="Calibri" panose="020F0502020204030204" pitchFamily="34" charset="0"/>
                <a:cs typeface="Calibri" panose="020F0502020204030204" pitchFamily="34" charset="0"/>
              </a:rPr>
              <a:t>   non-trivial because of stochastic behaviors – more later)</a:t>
            </a:r>
          </a:p>
          <a:p>
            <a:pPr eaLnBrk="1" hangingPunct="1">
              <a:spcBef>
                <a:spcPct val="0"/>
              </a:spcBef>
              <a:buClr>
                <a:srgbClr val="CC0000"/>
              </a:buClr>
            </a:pPr>
            <a:endParaRPr lang="en-US" altLang="en-US" sz="2400" dirty="0">
              <a:latin typeface="Calibri" panose="020F0502020204030204" pitchFamily="34" charset="0"/>
              <a:cs typeface="Calibri" panose="020F0502020204030204" pitchFamily="34" charset="0"/>
            </a:endParaRPr>
          </a:p>
          <a:p>
            <a:pPr eaLnBrk="1" hangingPunct="1">
              <a:spcBef>
                <a:spcPct val="0"/>
              </a:spcBef>
              <a:buClr>
                <a:srgbClr val="CC0000"/>
              </a:buClr>
            </a:pPr>
            <a:r>
              <a:rPr lang="en-US" altLang="en-US" sz="2400" dirty="0">
                <a:latin typeface="Calibri" panose="020F0502020204030204" pitchFamily="34" charset="0"/>
                <a:cs typeface="Calibri" panose="020F0502020204030204" pitchFamily="34" charset="0"/>
              </a:rPr>
              <a:t> A leak is introduced every tick for every neuron</a:t>
            </a:r>
          </a:p>
          <a:p>
            <a:pPr eaLnBrk="1" hangingPunct="1">
              <a:spcBef>
                <a:spcPct val="0"/>
              </a:spcBef>
              <a:buClr>
                <a:srgbClr val="CC0000"/>
              </a:buClr>
            </a:pPr>
            <a:endParaRPr lang="en-US" altLang="en-US" sz="2400" dirty="0">
              <a:latin typeface="Calibri" panose="020F0502020204030204" pitchFamily="34" charset="0"/>
              <a:cs typeface="Calibri" panose="020F0502020204030204" pitchFamily="34" charset="0"/>
            </a:endParaRPr>
          </a:p>
          <a:p>
            <a:pPr eaLnBrk="1" hangingPunct="1">
              <a:spcBef>
                <a:spcPct val="0"/>
              </a:spcBef>
              <a:buClr>
                <a:srgbClr val="CC0000"/>
              </a:buClr>
            </a:pPr>
            <a:r>
              <a:rPr lang="en-US" altLang="en-US" sz="2400" dirty="0">
                <a:latin typeface="Calibri" panose="020F0502020204030204" pitchFamily="34" charset="0"/>
                <a:cs typeface="Calibri" panose="020F0502020204030204" pitchFamily="34" charset="0"/>
              </a:rPr>
              <a:t> After thresholding, a spike may be triggered</a:t>
            </a:r>
          </a:p>
          <a:p>
            <a:pPr eaLnBrk="1" hangingPunct="1">
              <a:spcBef>
                <a:spcPct val="0"/>
              </a:spcBef>
              <a:buClr>
                <a:srgbClr val="CC0000"/>
              </a:buClr>
            </a:pPr>
            <a:endParaRPr lang="en-US" altLang="en-US" sz="2400" dirty="0">
              <a:latin typeface="Calibri" panose="020F0502020204030204" pitchFamily="34" charset="0"/>
              <a:cs typeface="Calibri" panose="020F0502020204030204" pitchFamily="34" charset="0"/>
            </a:endParaRPr>
          </a:p>
          <a:p>
            <a:pPr eaLnBrk="1" hangingPunct="1">
              <a:spcBef>
                <a:spcPct val="0"/>
              </a:spcBef>
              <a:buClr>
                <a:srgbClr val="CC0000"/>
              </a:buClr>
            </a:pPr>
            <a:r>
              <a:rPr lang="en-US" altLang="en-US" sz="2400" dirty="0">
                <a:latin typeface="Calibri" panose="020F0502020204030204" pitchFamily="34" charset="0"/>
                <a:cs typeface="Calibri" panose="020F0502020204030204" pitchFamily="34" charset="0"/>
              </a:rPr>
              <a:t> The neuron block uses synchronous circuits, but it is</a:t>
            </a:r>
          </a:p>
          <a:p>
            <a:pPr eaLnBrk="1" hangingPunct="1">
              <a:spcBef>
                <a:spcPct val="0"/>
              </a:spcBef>
              <a:buClr>
                <a:srgbClr val="CC0000"/>
              </a:buClr>
              <a:buFontTx/>
              <a:buNone/>
            </a:pPr>
            <a:r>
              <a:rPr lang="en-US" altLang="en-US" sz="2400" dirty="0">
                <a:latin typeface="Calibri" panose="020F0502020204030204" pitchFamily="34" charset="0"/>
                <a:cs typeface="Calibri" panose="020F0502020204030204" pitchFamily="34" charset="0"/>
              </a:rPr>
              <a:t>   active only when it receives instructions from the Token</a:t>
            </a:r>
          </a:p>
          <a:p>
            <a:pPr eaLnBrk="1" hangingPunct="1">
              <a:spcBef>
                <a:spcPct val="0"/>
              </a:spcBef>
              <a:buClr>
                <a:srgbClr val="CC0000"/>
              </a:buClr>
              <a:buFontTx/>
              <a:buNone/>
            </a:pPr>
            <a:r>
              <a:rPr lang="en-US" altLang="en-US" sz="2400" dirty="0">
                <a:latin typeface="Calibri" panose="020F0502020204030204" pitchFamily="34" charset="0"/>
                <a:cs typeface="Calibri" panose="020F0502020204030204" pitchFamily="34" charset="0"/>
              </a:rPr>
              <a:t>   Controller;  the Token Controller, Scheduler, and network</a:t>
            </a:r>
          </a:p>
          <a:p>
            <a:pPr eaLnBrk="1" hangingPunct="1">
              <a:spcBef>
                <a:spcPct val="0"/>
              </a:spcBef>
              <a:buClr>
                <a:srgbClr val="CC0000"/>
              </a:buClr>
              <a:buFontTx/>
              <a:buNone/>
            </a:pPr>
            <a:r>
              <a:rPr lang="en-US" altLang="en-US" sz="2400" dirty="0">
                <a:latin typeface="Calibri" panose="020F0502020204030204" pitchFamily="34" charset="0"/>
                <a:cs typeface="Calibri" panose="020F0502020204030204" pitchFamily="34" charset="0"/>
              </a:rPr>
              <a:t>   Router are all asynchronous to exploit the low power</a:t>
            </a:r>
          </a:p>
          <a:p>
            <a:pPr eaLnBrk="1" hangingPunct="1">
              <a:spcBef>
                <a:spcPct val="0"/>
              </a:spcBef>
              <a:buClr>
                <a:srgbClr val="CC0000"/>
              </a:buClr>
              <a:buFontTx/>
              <a:buNone/>
            </a:pPr>
            <a:r>
              <a:rPr lang="en-US" altLang="en-US" sz="2400" dirty="0">
                <a:latin typeface="Calibri" panose="020F0502020204030204" pitchFamily="34" charset="0"/>
                <a:cs typeface="Calibri" panose="020F0502020204030204" pitchFamily="34" charset="0"/>
              </a:rPr>
              <a:t>   inherent in spike sparsity</a:t>
            </a:r>
          </a:p>
          <a:p>
            <a:pPr eaLnBrk="1" hangingPunct="1">
              <a:spcBef>
                <a:spcPct val="0"/>
              </a:spcBef>
              <a:buClr>
                <a:srgbClr val="CC0000"/>
              </a:buClr>
            </a:pPr>
            <a:endParaRPr lang="en-US" altLang="en-US" sz="2400" dirty="0">
              <a:latin typeface="Calibri" panose="020F0502020204030204" pitchFamily="34" charset="0"/>
              <a:cs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a:extLst>
              <a:ext uri="{FF2B5EF4-FFF2-40B4-BE49-F238E27FC236}">
                <a16:creationId xmlns:a16="http://schemas.microsoft.com/office/drawing/2014/main" id="{054A4EC9-CD5C-4551-BE54-21062A7D82D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28BE5B9-A313-44E6-A604-3FD0E2668CC9}" type="slidenum">
              <a:rPr lang="en-US" altLang="en-US" sz="1400" smtClean="0"/>
              <a:pPr>
                <a:spcBef>
                  <a:spcPct val="0"/>
                </a:spcBef>
                <a:buFontTx/>
                <a:buNone/>
              </a:pPr>
              <a:t>12</a:t>
            </a:fld>
            <a:endParaRPr lang="en-US" altLang="en-US" sz="1400"/>
          </a:p>
        </p:txBody>
      </p:sp>
      <p:sp>
        <p:nvSpPr>
          <p:cNvPr id="22531" name="Text Box 2">
            <a:extLst>
              <a:ext uri="{FF2B5EF4-FFF2-40B4-BE49-F238E27FC236}">
                <a16:creationId xmlns:a16="http://schemas.microsoft.com/office/drawing/2014/main" id="{60034B17-FA5D-44FB-873E-5E2AB1F6F5DA}"/>
              </a:ext>
            </a:extLst>
          </p:cNvPr>
          <p:cNvSpPr txBox="1">
            <a:spLocks noChangeArrowheads="1"/>
          </p:cNvSpPr>
          <p:nvPr/>
        </p:nvSpPr>
        <p:spPr bwMode="auto">
          <a:xfrm>
            <a:off x="441325" y="396875"/>
            <a:ext cx="23201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solidFill>
                  <a:srgbClr val="CC0000"/>
                </a:solidFill>
                <a:latin typeface="Calibri" panose="020F0502020204030204" pitchFamily="34" charset="0"/>
                <a:cs typeface="Calibri" panose="020F0502020204030204" pitchFamily="34" charset="0"/>
              </a:rPr>
              <a:t>More Details</a:t>
            </a:r>
          </a:p>
        </p:txBody>
      </p:sp>
      <p:sp>
        <p:nvSpPr>
          <p:cNvPr id="22532" name="Line 3">
            <a:extLst>
              <a:ext uri="{FF2B5EF4-FFF2-40B4-BE49-F238E27FC236}">
                <a16:creationId xmlns:a16="http://schemas.microsoft.com/office/drawing/2014/main" id="{DF2E45E0-156C-4173-8C8C-AF66FA284B32}"/>
              </a:ext>
            </a:extLst>
          </p:cNvPr>
          <p:cNvSpPr>
            <a:spLocks noChangeShapeType="1"/>
          </p:cNvSpPr>
          <p:nvPr/>
        </p:nvSpPr>
        <p:spPr bwMode="auto">
          <a:xfrm>
            <a:off x="381000" y="1143000"/>
            <a:ext cx="83058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3" name="Text Box 4">
            <a:extLst>
              <a:ext uri="{FF2B5EF4-FFF2-40B4-BE49-F238E27FC236}">
                <a16:creationId xmlns:a16="http://schemas.microsoft.com/office/drawing/2014/main" id="{CBBECD3B-A5D2-4DBA-89EF-E6E5D56BDA33}"/>
              </a:ext>
            </a:extLst>
          </p:cNvPr>
          <p:cNvSpPr txBox="1">
            <a:spLocks noChangeArrowheads="1"/>
          </p:cNvSpPr>
          <p:nvPr/>
        </p:nvSpPr>
        <p:spPr bwMode="auto">
          <a:xfrm>
            <a:off x="517525" y="1563688"/>
            <a:ext cx="7890558"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
                <a:srgbClr val="CC0000"/>
              </a:buClr>
            </a:pPr>
            <a:r>
              <a:rPr lang="en-US" altLang="en-US" sz="2400" dirty="0">
                <a:latin typeface="Calibri" panose="020F0502020204030204" pitchFamily="34" charset="0"/>
                <a:cs typeface="Calibri" panose="020F0502020204030204" pitchFamily="34" charset="0"/>
              </a:rPr>
              <a:t> The 410 bit word: 256 synaptic connections, 4 9-bit weights,</a:t>
            </a:r>
          </a:p>
          <a:p>
            <a:pPr eaLnBrk="1" hangingPunct="1">
              <a:spcBef>
                <a:spcPct val="0"/>
              </a:spcBef>
              <a:buClr>
                <a:srgbClr val="CC0000"/>
              </a:buClr>
              <a:buFontTx/>
              <a:buNone/>
            </a:pPr>
            <a:r>
              <a:rPr lang="en-US" altLang="en-US" sz="2400" dirty="0">
                <a:latin typeface="Calibri" panose="020F0502020204030204" pitchFamily="34" charset="0"/>
                <a:cs typeface="Calibri" panose="020F0502020204030204" pitchFamily="34" charset="0"/>
              </a:rPr>
              <a:t>   9-bit leak, 8-bit threshold, 26-bit destination axon, 4-bit</a:t>
            </a:r>
          </a:p>
          <a:p>
            <a:pPr eaLnBrk="1" hangingPunct="1">
              <a:spcBef>
                <a:spcPct val="0"/>
              </a:spcBef>
              <a:buClr>
                <a:srgbClr val="CC0000"/>
              </a:buClr>
              <a:buFontTx/>
              <a:buNone/>
            </a:pPr>
            <a:r>
              <a:rPr lang="en-US" altLang="en-US" sz="2400" dirty="0">
                <a:latin typeface="Calibri" panose="020F0502020204030204" pitchFamily="34" charset="0"/>
                <a:cs typeface="Calibri" panose="020F0502020204030204" pitchFamily="34" charset="0"/>
              </a:rPr>
              <a:t>   delivery time, 9-bit potential, … (62 more bits)</a:t>
            </a:r>
          </a:p>
          <a:p>
            <a:pPr eaLnBrk="1" hangingPunct="1">
              <a:spcBef>
                <a:spcPct val="0"/>
              </a:spcBef>
              <a:buClr>
                <a:srgbClr val="CC0000"/>
              </a:buClr>
            </a:pPr>
            <a:endParaRPr lang="en-US" altLang="en-US" sz="2400" dirty="0">
              <a:latin typeface="Calibri" panose="020F0502020204030204" pitchFamily="34" charset="0"/>
              <a:cs typeface="Calibri" panose="020F0502020204030204" pitchFamily="34" charset="0"/>
            </a:endParaRPr>
          </a:p>
          <a:p>
            <a:pPr eaLnBrk="1" hangingPunct="1">
              <a:spcBef>
                <a:spcPct val="0"/>
              </a:spcBef>
              <a:buClr>
                <a:srgbClr val="CC0000"/>
              </a:buClr>
            </a:pPr>
            <a:r>
              <a:rPr lang="en-US" altLang="en-US" sz="2400" dirty="0">
                <a:latin typeface="Calibri" panose="020F0502020204030204" pitchFamily="34" charset="0"/>
                <a:cs typeface="Calibri" panose="020F0502020204030204" pitchFamily="34" charset="0"/>
              </a:rPr>
              <a:t> The network may occasionally not handle a burst of spikes;</a:t>
            </a:r>
          </a:p>
          <a:p>
            <a:pPr eaLnBrk="1" hangingPunct="1">
              <a:spcBef>
                <a:spcPct val="0"/>
              </a:spcBef>
              <a:buClr>
                <a:srgbClr val="CC0000"/>
              </a:buClr>
              <a:buFontTx/>
              <a:buNone/>
            </a:pPr>
            <a:r>
              <a:rPr lang="en-US" altLang="en-US" sz="2400" dirty="0">
                <a:latin typeface="Calibri" panose="020F0502020204030204" pitchFamily="34" charset="0"/>
                <a:cs typeface="Calibri" panose="020F0502020204030204" pitchFamily="34" charset="0"/>
              </a:rPr>
              <a:t>   if this is likely, then spikes must have a future delivery time;</a:t>
            </a:r>
          </a:p>
          <a:p>
            <a:pPr eaLnBrk="1" hangingPunct="1">
              <a:spcBef>
                <a:spcPct val="0"/>
              </a:spcBef>
              <a:buClr>
                <a:srgbClr val="CC0000"/>
              </a:buClr>
              <a:buFontTx/>
              <a:buNone/>
            </a:pPr>
            <a:r>
              <a:rPr lang="en-US" altLang="en-US" sz="2400" dirty="0">
                <a:latin typeface="Calibri" panose="020F0502020204030204" pitchFamily="34" charset="0"/>
                <a:cs typeface="Calibri" panose="020F0502020204030204" pitchFamily="34" charset="0"/>
              </a:rPr>
              <a:t>   allows a spike to take multiple ticks to reach its destination</a:t>
            </a:r>
          </a:p>
          <a:p>
            <a:pPr eaLnBrk="1" hangingPunct="1">
              <a:spcBef>
                <a:spcPct val="0"/>
              </a:spcBef>
              <a:buClr>
                <a:srgbClr val="CC0000"/>
              </a:buClr>
            </a:pPr>
            <a:endParaRPr lang="en-US" altLang="en-US" sz="2400" dirty="0">
              <a:latin typeface="Calibri" panose="020F0502020204030204" pitchFamily="34" charset="0"/>
              <a:cs typeface="Calibri" panose="020F0502020204030204" pitchFamily="34" charset="0"/>
            </a:endParaRPr>
          </a:p>
          <a:p>
            <a:pPr eaLnBrk="1" hangingPunct="1">
              <a:spcBef>
                <a:spcPct val="0"/>
              </a:spcBef>
              <a:buClr>
                <a:srgbClr val="CC0000"/>
              </a:buClr>
            </a:pPr>
            <a:r>
              <a:rPr lang="en-US" altLang="en-US" sz="2400" dirty="0">
                <a:latin typeface="Calibri" panose="020F0502020204030204" pitchFamily="34" charset="0"/>
                <a:cs typeface="Calibri" panose="020F0502020204030204" pitchFamily="34" charset="0"/>
              </a:rPr>
              <a:t> 256x256 core; 4K cores; million neurons; 430 mm2; </a:t>
            </a:r>
          </a:p>
          <a:p>
            <a:pPr eaLnBrk="1" hangingPunct="1">
              <a:spcBef>
                <a:spcPct val="0"/>
              </a:spcBef>
              <a:buClr>
                <a:srgbClr val="CC0000"/>
              </a:buClr>
              <a:buFontTx/>
              <a:buNone/>
            </a:pPr>
            <a:r>
              <a:rPr lang="en-US" altLang="en-US" sz="2400" dirty="0">
                <a:latin typeface="Calibri" panose="020F0502020204030204" pitchFamily="34" charset="0"/>
                <a:cs typeface="Calibri" panose="020F0502020204030204" pitchFamily="34" charset="0"/>
              </a:rPr>
              <a:t>   65 </a:t>
            </a:r>
            <a:r>
              <a:rPr lang="en-US" altLang="en-US" sz="2400" dirty="0" err="1">
                <a:latin typeface="Calibri" panose="020F0502020204030204" pitchFamily="34" charset="0"/>
                <a:cs typeface="Calibri" panose="020F0502020204030204" pitchFamily="34" charset="0"/>
              </a:rPr>
              <a:t>mW</a:t>
            </a:r>
            <a:r>
              <a:rPr lang="en-US" altLang="en-US" sz="2400" dirty="0">
                <a:latin typeface="Calibri" panose="020F0502020204030204" pitchFamily="34" charset="0"/>
                <a:cs typeface="Calibri" panose="020F0502020204030204" pitchFamily="34" charset="0"/>
              </a:rPr>
              <a:t> on average; 28nm Samsung process; 1ms tick</a:t>
            </a:r>
          </a:p>
          <a:p>
            <a:pPr eaLnBrk="1" hangingPunct="1">
              <a:spcBef>
                <a:spcPct val="0"/>
              </a:spcBef>
              <a:buClr>
                <a:srgbClr val="CC0000"/>
              </a:buClr>
            </a:pPr>
            <a:endParaRPr lang="en-US" altLang="en-US" sz="2400" dirty="0">
              <a:latin typeface="Calibri" panose="020F0502020204030204" pitchFamily="34" charset="0"/>
              <a:cs typeface="Calibri" panose="020F0502020204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a:extLst>
              <a:ext uri="{FF2B5EF4-FFF2-40B4-BE49-F238E27FC236}">
                <a16:creationId xmlns:a16="http://schemas.microsoft.com/office/drawing/2014/main" id="{FA3D7FA6-6794-489F-88A3-E3886955117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3542ECF-D5C4-4786-AB5A-F1D46B38180A}" type="slidenum">
              <a:rPr lang="en-US" altLang="en-US" sz="1400" smtClean="0"/>
              <a:pPr>
                <a:spcBef>
                  <a:spcPct val="0"/>
                </a:spcBef>
                <a:buFontTx/>
                <a:buNone/>
              </a:pPr>
              <a:t>13</a:t>
            </a:fld>
            <a:endParaRPr lang="en-US" altLang="en-US" sz="1400"/>
          </a:p>
        </p:txBody>
      </p:sp>
      <p:sp>
        <p:nvSpPr>
          <p:cNvPr id="24579" name="Text Box 2">
            <a:extLst>
              <a:ext uri="{FF2B5EF4-FFF2-40B4-BE49-F238E27FC236}">
                <a16:creationId xmlns:a16="http://schemas.microsoft.com/office/drawing/2014/main" id="{718AEA29-5E0B-4BF2-BDA3-B39E5447793A}"/>
              </a:ext>
            </a:extLst>
          </p:cNvPr>
          <p:cNvSpPr txBox="1">
            <a:spLocks noChangeArrowheads="1"/>
          </p:cNvSpPr>
          <p:nvPr/>
        </p:nvSpPr>
        <p:spPr bwMode="auto">
          <a:xfrm>
            <a:off x="441325" y="396875"/>
            <a:ext cx="20273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solidFill>
                  <a:srgbClr val="CC0000"/>
                </a:solidFill>
                <a:latin typeface="Calibri" panose="020F0502020204030204" pitchFamily="34" charset="0"/>
                <a:cs typeface="Calibri" panose="020F0502020204030204" pitchFamily="34" charset="0"/>
              </a:rPr>
              <a:t>Limitations</a:t>
            </a:r>
          </a:p>
        </p:txBody>
      </p:sp>
      <p:sp>
        <p:nvSpPr>
          <p:cNvPr id="24580" name="Line 3">
            <a:extLst>
              <a:ext uri="{FF2B5EF4-FFF2-40B4-BE49-F238E27FC236}">
                <a16:creationId xmlns:a16="http://schemas.microsoft.com/office/drawing/2014/main" id="{FDA54FA4-8FDF-4A79-B794-ED054EC4D24A}"/>
              </a:ext>
            </a:extLst>
          </p:cNvPr>
          <p:cNvSpPr>
            <a:spLocks noChangeShapeType="1"/>
          </p:cNvSpPr>
          <p:nvPr/>
        </p:nvSpPr>
        <p:spPr bwMode="auto">
          <a:xfrm>
            <a:off x="381000" y="1143000"/>
            <a:ext cx="83058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1" name="Text Box 4">
            <a:extLst>
              <a:ext uri="{FF2B5EF4-FFF2-40B4-BE49-F238E27FC236}">
                <a16:creationId xmlns:a16="http://schemas.microsoft.com/office/drawing/2014/main" id="{ED3159B3-AFA0-4EAF-AE29-DFE90C9A0676}"/>
              </a:ext>
            </a:extLst>
          </p:cNvPr>
          <p:cNvSpPr txBox="1">
            <a:spLocks noChangeArrowheads="1"/>
          </p:cNvSpPr>
          <p:nvPr/>
        </p:nvSpPr>
        <p:spPr bwMode="auto">
          <a:xfrm>
            <a:off x="517525" y="1563688"/>
            <a:ext cx="7720832"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
                <a:srgbClr val="CC0000"/>
              </a:buClr>
            </a:pPr>
            <a:r>
              <a:rPr lang="en-US" altLang="en-US" sz="2400" dirty="0">
                <a:latin typeface="Calibri" panose="020F0502020204030204" pitchFamily="34" charset="0"/>
                <a:cs typeface="Calibri" panose="020F0502020204030204" pitchFamily="34" charset="0"/>
              </a:rPr>
              <a:t> A neuron can only have 256 inputs (no provision for partial</a:t>
            </a:r>
          </a:p>
          <a:p>
            <a:pPr eaLnBrk="1" hangingPunct="1">
              <a:spcBef>
                <a:spcPct val="0"/>
              </a:spcBef>
              <a:buClr>
                <a:srgbClr val="CC0000"/>
              </a:buClr>
              <a:buFontTx/>
              <a:buNone/>
            </a:pPr>
            <a:r>
              <a:rPr lang="en-US" altLang="en-US" sz="2400" dirty="0">
                <a:latin typeface="Calibri" panose="020F0502020204030204" pitchFamily="34" charset="0"/>
                <a:cs typeface="Calibri" panose="020F0502020204030204" pitchFamily="34" charset="0"/>
              </a:rPr>
              <a:t>   sums)</a:t>
            </a:r>
          </a:p>
          <a:p>
            <a:pPr eaLnBrk="1" hangingPunct="1">
              <a:spcBef>
                <a:spcPct val="0"/>
              </a:spcBef>
              <a:buClr>
                <a:srgbClr val="CC0000"/>
              </a:buClr>
            </a:pPr>
            <a:endParaRPr lang="en-US" altLang="en-US" sz="2400" dirty="0">
              <a:latin typeface="Calibri" panose="020F0502020204030204" pitchFamily="34" charset="0"/>
              <a:cs typeface="Calibri" panose="020F0502020204030204" pitchFamily="34" charset="0"/>
            </a:endParaRPr>
          </a:p>
          <a:p>
            <a:pPr eaLnBrk="1" hangingPunct="1">
              <a:spcBef>
                <a:spcPct val="0"/>
              </a:spcBef>
              <a:buClr>
                <a:srgbClr val="CC0000"/>
              </a:buClr>
            </a:pPr>
            <a:r>
              <a:rPr lang="en-US" altLang="en-US" sz="2400" dirty="0">
                <a:latin typeface="Calibri" panose="020F0502020204030204" pitchFamily="34" charset="0"/>
                <a:cs typeface="Calibri" panose="020F0502020204030204" pitchFamily="34" charset="0"/>
              </a:rPr>
              <a:t> A neuron can only have one destination axon output of a</a:t>
            </a:r>
          </a:p>
          <a:p>
            <a:pPr eaLnBrk="1" hangingPunct="1">
              <a:spcBef>
                <a:spcPct val="0"/>
              </a:spcBef>
              <a:buClr>
                <a:srgbClr val="CC0000"/>
              </a:buClr>
              <a:buFontTx/>
              <a:buNone/>
            </a:pPr>
            <a:r>
              <a:rPr lang="en-US" altLang="en-US" sz="2400" dirty="0">
                <a:latin typeface="Calibri" panose="020F0502020204030204" pitchFamily="34" charset="0"/>
                <a:cs typeface="Calibri" panose="020F0502020204030204" pitchFamily="34" charset="0"/>
              </a:rPr>
              <a:t>   specific type (seen by 256 neurons)</a:t>
            </a:r>
          </a:p>
          <a:p>
            <a:pPr eaLnBrk="1" hangingPunct="1">
              <a:spcBef>
                <a:spcPct val="0"/>
              </a:spcBef>
              <a:buClr>
                <a:srgbClr val="CC0000"/>
              </a:buClr>
            </a:pPr>
            <a:endParaRPr lang="en-US" altLang="en-US" sz="2400" dirty="0">
              <a:latin typeface="Calibri" panose="020F0502020204030204" pitchFamily="34" charset="0"/>
              <a:cs typeface="Calibri" panose="020F0502020204030204" pitchFamily="34" charset="0"/>
            </a:endParaRPr>
          </a:p>
          <a:p>
            <a:pPr eaLnBrk="1" hangingPunct="1">
              <a:spcBef>
                <a:spcPct val="0"/>
              </a:spcBef>
              <a:buClr>
                <a:srgbClr val="CC0000"/>
              </a:buClr>
            </a:pPr>
            <a:r>
              <a:rPr lang="en-US" altLang="en-US" sz="2400" dirty="0">
                <a:latin typeface="Calibri" panose="020F0502020204030204" pitchFamily="34" charset="0"/>
                <a:cs typeface="Calibri" panose="020F0502020204030204" pitchFamily="34" charset="0"/>
              </a:rPr>
              <a:t> Weight quantization (4 weights per neuron)</a:t>
            </a:r>
          </a:p>
          <a:p>
            <a:pPr eaLnBrk="1" hangingPunct="1">
              <a:spcBef>
                <a:spcPct val="0"/>
              </a:spcBef>
              <a:buClr>
                <a:srgbClr val="CC0000"/>
              </a:buClr>
            </a:pPr>
            <a:endParaRPr lang="en-US" altLang="en-US" sz="2400" dirty="0">
              <a:latin typeface="Calibri" panose="020F0502020204030204" pitchFamily="34" charset="0"/>
              <a:cs typeface="Calibri" panose="020F0502020204030204" pitchFamily="34" charset="0"/>
            </a:endParaRPr>
          </a:p>
        </p:txBody>
      </p:sp>
      <p:sp>
        <p:nvSpPr>
          <p:cNvPr id="6" name="TextBox 7">
            <a:extLst>
              <a:ext uri="{FF2B5EF4-FFF2-40B4-BE49-F238E27FC236}">
                <a16:creationId xmlns:a16="http://schemas.microsoft.com/office/drawing/2014/main" id="{8526359B-43BD-4C2C-9457-D5FA0FD80BF1}"/>
              </a:ext>
            </a:extLst>
          </p:cNvPr>
          <p:cNvSpPr txBox="1">
            <a:spLocks noChangeArrowheads="1"/>
          </p:cNvSpPr>
          <p:nvPr/>
        </p:nvSpPr>
        <p:spPr bwMode="auto">
          <a:xfrm>
            <a:off x="228600" y="4318000"/>
            <a:ext cx="8594725" cy="2308225"/>
          </a:xfrm>
          <a:prstGeom prst="rect">
            <a:avLst/>
          </a:prstGeom>
          <a:noFill/>
          <a:ln w="1905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latin typeface="Calibri" panose="020F0502020204030204" pitchFamily="34" charset="0"/>
              </a:rPr>
              <a:t>TrueNorth does impose some limitations on the network.  We’ve already seen the weight quantization restriction before.  In addition, a neuron output can be only sent to one other axon anywhere in the TrueNorth network (and this axon has to be one of four types).  This axon can be seen by 256 neurons, so this is a non-trivial fan-out, but may not be enough for some really large networks.  If we do want a neuron to excite some neurons and inhibit others, we’d have to replicate the neuron and feed it to two different axons in the next layer (where one axon is excitatory and one is inhibitory).  Finally, a neuron can only have 256 inputs.  It is not possible to aggregate the partial sums from multiple neurons because each neuron applies its own thresholding and can only produce binary spikes as output.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a:extLst>
              <a:ext uri="{FF2B5EF4-FFF2-40B4-BE49-F238E27FC236}">
                <a16:creationId xmlns:a16="http://schemas.microsoft.com/office/drawing/2014/main" id="{0AE7C7B5-DAF2-4FEB-83A4-89C42F10880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BBEBD2D-1361-4AFA-BFFC-2E0C51B228A3}" type="slidenum">
              <a:rPr lang="en-US" altLang="en-US" sz="1400" smtClean="0"/>
              <a:pPr>
                <a:spcBef>
                  <a:spcPct val="0"/>
                </a:spcBef>
                <a:buFontTx/>
                <a:buNone/>
              </a:pPr>
              <a:t>14</a:t>
            </a:fld>
            <a:endParaRPr lang="en-US" altLang="en-US" sz="1400"/>
          </a:p>
        </p:txBody>
      </p:sp>
      <p:sp>
        <p:nvSpPr>
          <p:cNvPr id="26627" name="Text Box 2">
            <a:extLst>
              <a:ext uri="{FF2B5EF4-FFF2-40B4-BE49-F238E27FC236}">
                <a16:creationId xmlns:a16="http://schemas.microsoft.com/office/drawing/2014/main" id="{02CE9869-849F-4749-98C7-BDFD0525BD58}"/>
              </a:ext>
            </a:extLst>
          </p:cNvPr>
          <p:cNvSpPr txBox="1">
            <a:spLocks noChangeArrowheads="1"/>
          </p:cNvSpPr>
          <p:nvPr/>
        </p:nvSpPr>
        <p:spPr bwMode="auto">
          <a:xfrm>
            <a:off x="441325" y="396875"/>
            <a:ext cx="340638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solidFill>
                  <a:srgbClr val="CC0000"/>
                </a:solidFill>
                <a:latin typeface="Calibri" panose="020F0502020204030204" pitchFamily="34" charset="0"/>
                <a:cs typeface="Calibri" panose="020F0502020204030204" pitchFamily="34" charset="0"/>
              </a:rPr>
              <a:t>Measurement Data</a:t>
            </a:r>
          </a:p>
        </p:txBody>
      </p:sp>
      <p:sp>
        <p:nvSpPr>
          <p:cNvPr id="26628" name="Line 3">
            <a:extLst>
              <a:ext uri="{FF2B5EF4-FFF2-40B4-BE49-F238E27FC236}">
                <a16:creationId xmlns:a16="http://schemas.microsoft.com/office/drawing/2014/main" id="{FA7E88A6-7690-4B87-A2BD-BA1180D0E820}"/>
              </a:ext>
            </a:extLst>
          </p:cNvPr>
          <p:cNvSpPr>
            <a:spLocks noChangeShapeType="1"/>
          </p:cNvSpPr>
          <p:nvPr/>
        </p:nvSpPr>
        <p:spPr bwMode="auto">
          <a:xfrm>
            <a:off x="381000" y="1143000"/>
            <a:ext cx="83058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29" name="Text Box 4">
            <a:extLst>
              <a:ext uri="{FF2B5EF4-FFF2-40B4-BE49-F238E27FC236}">
                <a16:creationId xmlns:a16="http://schemas.microsoft.com/office/drawing/2014/main" id="{D3E0D146-0FB6-4945-B100-F0F4BB37B2E3}"/>
              </a:ext>
            </a:extLst>
          </p:cNvPr>
          <p:cNvSpPr txBox="1">
            <a:spLocks noChangeArrowheads="1"/>
          </p:cNvSpPr>
          <p:nvPr/>
        </p:nvSpPr>
        <p:spPr bwMode="auto">
          <a:xfrm>
            <a:off x="381000" y="1414463"/>
            <a:ext cx="7972375"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
                <a:srgbClr val="CC0000"/>
              </a:buClr>
            </a:pPr>
            <a:r>
              <a:rPr lang="en-US" altLang="en-US" sz="2400" dirty="0">
                <a:latin typeface="Calibri" panose="020F0502020204030204" pitchFamily="34" charset="0"/>
                <a:cs typeface="Calibri" panose="020F0502020204030204" pitchFamily="34" charset="0"/>
              </a:rPr>
              <a:t> Because of the synch/</a:t>
            </a:r>
            <a:r>
              <a:rPr lang="en-US" altLang="en-US" sz="2400" dirty="0" err="1">
                <a:latin typeface="Calibri" panose="020F0502020204030204" pitchFamily="34" charset="0"/>
                <a:cs typeface="Calibri" panose="020F0502020204030204" pitchFamily="34" charset="0"/>
              </a:rPr>
              <a:t>asynch</a:t>
            </a:r>
            <a:r>
              <a:rPr lang="en-US" altLang="en-US" sz="2400" dirty="0">
                <a:latin typeface="Calibri" panose="020F0502020204030204" pitchFamily="34" charset="0"/>
                <a:cs typeface="Calibri" panose="020F0502020204030204" pitchFamily="34" charset="0"/>
              </a:rPr>
              <a:t> approach, the chip works</a:t>
            </a:r>
          </a:p>
          <a:p>
            <a:pPr eaLnBrk="1" hangingPunct="1">
              <a:spcBef>
                <a:spcPct val="0"/>
              </a:spcBef>
              <a:buClr>
                <a:srgbClr val="CC0000"/>
              </a:buClr>
              <a:buFontTx/>
              <a:buNone/>
            </a:pPr>
            <a:r>
              <a:rPr lang="en-US" altLang="en-US" sz="2400" dirty="0">
                <a:latin typeface="Calibri" panose="020F0502020204030204" pitchFamily="34" charset="0"/>
                <a:cs typeface="Calibri" panose="020F0502020204030204" pitchFamily="34" charset="0"/>
              </a:rPr>
              <a:t>   correctly even at 0.7V supply voltage (low power!); 0.7-1.05V</a:t>
            </a:r>
          </a:p>
          <a:p>
            <a:pPr eaLnBrk="1" hangingPunct="1">
              <a:spcBef>
                <a:spcPct val="0"/>
              </a:spcBef>
              <a:buClr>
                <a:srgbClr val="CC0000"/>
              </a:buClr>
            </a:pPr>
            <a:endParaRPr lang="en-US" altLang="en-US" sz="2400" dirty="0">
              <a:latin typeface="Calibri" panose="020F0502020204030204" pitchFamily="34" charset="0"/>
              <a:cs typeface="Calibri" panose="020F0502020204030204" pitchFamily="34" charset="0"/>
            </a:endParaRPr>
          </a:p>
          <a:p>
            <a:pPr eaLnBrk="1" hangingPunct="1">
              <a:spcBef>
                <a:spcPct val="0"/>
              </a:spcBef>
              <a:buClr>
                <a:srgbClr val="CC0000"/>
              </a:buClr>
            </a:pPr>
            <a:r>
              <a:rPr lang="en-US" altLang="en-US" sz="2400" dirty="0">
                <a:latin typeface="Calibri" panose="020F0502020204030204" pitchFamily="34" charset="0"/>
                <a:cs typeface="Calibri" panose="020F0502020204030204" pitchFamily="34" charset="0"/>
              </a:rPr>
              <a:t> 42 </a:t>
            </a:r>
            <a:r>
              <a:rPr lang="en-US" altLang="en-US" sz="2400" dirty="0" err="1">
                <a:latin typeface="Calibri" panose="020F0502020204030204" pitchFamily="34" charset="0"/>
                <a:cs typeface="Calibri" panose="020F0502020204030204" pitchFamily="34" charset="0"/>
              </a:rPr>
              <a:t>mW</a:t>
            </a:r>
            <a:r>
              <a:rPr lang="en-US" altLang="en-US" sz="2400" dirty="0">
                <a:latin typeface="Calibri" panose="020F0502020204030204" pitchFamily="34" charset="0"/>
                <a:cs typeface="Calibri" panose="020F0502020204030204" pitchFamily="34" charset="0"/>
              </a:rPr>
              <a:t> at 0.7V, 0 Hz firing rate, 0 synapses/neuron</a:t>
            </a:r>
          </a:p>
          <a:p>
            <a:pPr eaLnBrk="1" hangingPunct="1">
              <a:spcBef>
                <a:spcPct val="0"/>
              </a:spcBef>
              <a:buClr>
                <a:srgbClr val="CC0000"/>
              </a:buClr>
              <a:buFontTx/>
              <a:buNone/>
            </a:pPr>
            <a:r>
              <a:rPr lang="en-US" altLang="en-US" sz="2400" dirty="0">
                <a:latin typeface="Calibri" panose="020F0502020204030204" pitchFamily="34" charset="0"/>
                <a:cs typeface="Calibri" panose="020F0502020204030204" pitchFamily="34" charset="0"/>
              </a:rPr>
              <a:t>   323 </a:t>
            </a:r>
            <a:r>
              <a:rPr lang="en-US" altLang="en-US" sz="2400" dirty="0" err="1">
                <a:latin typeface="Calibri" panose="020F0502020204030204" pitchFamily="34" charset="0"/>
                <a:cs typeface="Calibri" panose="020F0502020204030204" pitchFamily="34" charset="0"/>
              </a:rPr>
              <a:t>mW</a:t>
            </a:r>
            <a:r>
              <a:rPr lang="en-US" altLang="en-US" sz="2400" dirty="0">
                <a:latin typeface="Calibri" panose="020F0502020204030204" pitchFamily="34" charset="0"/>
                <a:cs typeface="Calibri" panose="020F0502020204030204" pitchFamily="34" charset="0"/>
              </a:rPr>
              <a:t> at 1.05V, 200 Hz firing rate, 256 synapses/neuron</a:t>
            </a:r>
          </a:p>
          <a:p>
            <a:pPr eaLnBrk="1" hangingPunct="1">
              <a:spcBef>
                <a:spcPct val="0"/>
              </a:spcBef>
              <a:buClr>
                <a:srgbClr val="CC0000"/>
              </a:buClr>
            </a:pPr>
            <a:endParaRPr lang="en-US" altLang="en-US" sz="2400" dirty="0">
              <a:latin typeface="Calibri" panose="020F0502020204030204" pitchFamily="34" charset="0"/>
              <a:cs typeface="Calibri" panose="020F0502020204030204" pitchFamily="34" charset="0"/>
            </a:endParaRPr>
          </a:p>
          <a:p>
            <a:pPr eaLnBrk="1" hangingPunct="1">
              <a:spcBef>
                <a:spcPct val="0"/>
              </a:spcBef>
              <a:buClr>
                <a:srgbClr val="CC0000"/>
              </a:buClr>
            </a:pPr>
            <a:r>
              <a:rPr lang="en-US" altLang="en-US" sz="2400" dirty="0">
                <a:latin typeface="Calibri" panose="020F0502020204030204" pitchFamily="34" charset="0"/>
                <a:cs typeface="Calibri" panose="020F0502020204030204" pitchFamily="34" charset="0"/>
              </a:rPr>
              <a:t> At 0.75 V, the max throughput (giga synaptic ops per second)</a:t>
            </a:r>
          </a:p>
          <a:p>
            <a:pPr eaLnBrk="1" hangingPunct="1">
              <a:spcBef>
                <a:spcPct val="0"/>
              </a:spcBef>
              <a:buClr>
                <a:srgbClr val="CC0000"/>
              </a:buClr>
              <a:buFontTx/>
              <a:buNone/>
            </a:pPr>
            <a:r>
              <a:rPr lang="en-US" altLang="en-US" sz="2400" dirty="0">
                <a:latin typeface="Calibri" panose="020F0502020204030204" pitchFamily="34" charset="0"/>
                <a:cs typeface="Calibri" panose="020F0502020204030204" pitchFamily="34" charset="0"/>
              </a:rPr>
              <a:t>   is 58 GSOP/s, the energy efficiency is 400 GSOP/</a:t>
            </a:r>
            <a:r>
              <a:rPr lang="en-US" altLang="en-US" sz="2400" dirty="0" err="1">
                <a:latin typeface="Calibri" panose="020F0502020204030204" pitchFamily="34" charset="0"/>
                <a:cs typeface="Calibri" panose="020F0502020204030204" pitchFamily="34" charset="0"/>
              </a:rPr>
              <a:t>sW</a:t>
            </a:r>
            <a:endParaRPr lang="en-US" altLang="en-US" sz="2400" dirty="0">
              <a:latin typeface="Calibri" panose="020F0502020204030204" pitchFamily="34" charset="0"/>
              <a:cs typeface="Calibri" panose="020F0502020204030204" pitchFamily="34" charset="0"/>
            </a:endParaRPr>
          </a:p>
          <a:p>
            <a:pPr eaLnBrk="1" hangingPunct="1">
              <a:spcBef>
                <a:spcPct val="0"/>
              </a:spcBef>
              <a:buClr>
                <a:srgbClr val="CC0000"/>
              </a:buClr>
              <a:buFontTx/>
              <a:buNone/>
            </a:pPr>
            <a:endParaRPr lang="en-US" altLang="en-US" sz="2400" dirty="0">
              <a:latin typeface="Calibri" panose="020F0502020204030204" pitchFamily="34" charset="0"/>
              <a:cs typeface="Calibri" panose="020F0502020204030204" pitchFamily="34" charset="0"/>
            </a:endParaRPr>
          </a:p>
          <a:p>
            <a:pPr eaLnBrk="1" hangingPunct="1">
              <a:spcBef>
                <a:spcPct val="0"/>
              </a:spcBef>
              <a:buClr>
                <a:srgbClr val="CC0000"/>
              </a:buClr>
            </a:pPr>
            <a:r>
              <a:rPr lang="en-US" altLang="en-US" sz="2400" dirty="0">
                <a:latin typeface="Calibri" panose="020F0502020204030204" pitchFamily="34" charset="0"/>
                <a:cs typeface="Calibri" panose="020F0502020204030204" pitchFamily="34" charset="0"/>
              </a:rPr>
              <a:t> At 0.75 V, complex recurrent network, 20 Hz avg firing rate,</a:t>
            </a:r>
          </a:p>
          <a:p>
            <a:pPr eaLnBrk="1" hangingPunct="1">
              <a:spcBef>
                <a:spcPct val="0"/>
              </a:spcBef>
              <a:buClr>
                <a:srgbClr val="CC0000"/>
              </a:buClr>
              <a:buFontTx/>
              <a:buNone/>
            </a:pPr>
            <a:r>
              <a:rPr lang="en-US" altLang="en-US" sz="2400" dirty="0">
                <a:latin typeface="Calibri" panose="020F0502020204030204" pitchFamily="34" charset="0"/>
                <a:cs typeface="Calibri" panose="020F0502020204030204" pitchFamily="34" charset="0"/>
              </a:rPr>
              <a:t>   128 syn/neuron, 65 </a:t>
            </a:r>
            <a:r>
              <a:rPr lang="en-US" altLang="en-US" sz="2400" dirty="0" err="1">
                <a:latin typeface="Calibri" panose="020F0502020204030204" pitchFamily="34" charset="0"/>
                <a:cs typeface="Calibri" panose="020F0502020204030204" pitchFamily="34" charset="0"/>
              </a:rPr>
              <a:t>mW</a:t>
            </a:r>
            <a:r>
              <a:rPr lang="en-US" altLang="en-US" sz="2400" dirty="0">
                <a:latin typeface="Calibri" panose="020F0502020204030204" pitchFamily="34" charset="0"/>
                <a:cs typeface="Calibri" panose="020F0502020204030204" pitchFamily="34" charset="0"/>
              </a:rPr>
              <a:t> and 46 GSOP/</a:t>
            </a:r>
            <a:r>
              <a:rPr lang="en-US" altLang="en-US" sz="2400" dirty="0" err="1">
                <a:latin typeface="Calibri" panose="020F0502020204030204" pitchFamily="34" charset="0"/>
                <a:cs typeface="Calibri" panose="020F0502020204030204" pitchFamily="34" charset="0"/>
              </a:rPr>
              <a:t>sW</a:t>
            </a:r>
            <a:endParaRPr lang="en-US" altLang="en-US" sz="2400" dirty="0">
              <a:latin typeface="Calibri" panose="020F0502020204030204" pitchFamily="34" charset="0"/>
              <a:cs typeface="Calibri" panose="020F0502020204030204" pitchFamily="34" charset="0"/>
            </a:endParaRPr>
          </a:p>
          <a:p>
            <a:pPr eaLnBrk="1" hangingPunct="1">
              <a:spcBef>
                <a:spcPct val="0"/>
              </a:spcBef>
              <a:buClr>
                <a:srgbClr val="CC0000"/>
              </a:buClr>
            </a:pPr>
            <a:endParaRPr lang="en-US" altLang="en-US" sz="2400" dirty="0">
              <a:latin typeface="Calibri" panose="020F0502020204030204" pitchFamily="34" charset="0"/>
              <a:cs typeface="Calibri" panose="020F0502020204030204" pitchFamily="34" charset="0"/>
            </a:endParaRPr>
          </a:p>
          <a:p>
            <a:pPr eaLnBrk="1" hangingPunct="1">
              <a:spcBef>
                <a:spcPct val="0"/>
              </a:spcBef>
              <a:buClr>
                <a:srgbClr val="CC0000"/>
              </a:buClr>
            </a:pPr>
            <a:r>
              <a:rPr lang="en-US" altLang="en-US" sz="2400" dirty="0">
                <a:latin typeface="Calibri" panose="020F0502020204030204" pitchFamily="34" charset="0"/>
                <a:cs typeface="Calibri" panose="020F0502020204030204" pitchFamily="34" charset="0"/>
              </a:rPr>
              <a:t> At low activity levels, the ticks can be sped up to 21 </a:t>
            </a:r>
            <a:r>
              <a:rPr lang="en-US" altLang="en-US" sz="2400" dirty="0" err="1">
                <a:latin typeface="Calibri" panose="020F0502020204030204" pitchFamily="34" charset="0"/>
                <a:cs typeface="Calibri" panose="020F0502020204030204" pitchFamily="34" charset="0"/>
              </a:rPr>
              <a:t>KHz</a:t>
            </a:r>
            <a:endParaRPr lang="en-US" altLang="en-US" sz="2400" dirty="0">
              <a:latin typeface="Calibri" panose="020F0502020204030204" pitchFamily="34" charset="0"/>
              <a:cs typeface="Calibri" panose="020F0502020204030204" pitchFamily="34" charset="0"/>
            </a:endParaRPr>
          </a:p>
          <a:p>
            <a:pPr eaLnBrk="1" hangingPunct="1">
              <a:spcBef>
                <a:spcPct val="0"/>
              </a:spcBef>
              <a:buClr>
                <a:srgbClr val="CC0000"/>
              </a:buClr>
            </a:pPr>
            <a:endParaRPr lang="en-US" altLang="en-US" sz="2400" dirty="0">
              <a:latin typeface="Calibri" panose="020F0502020204030204" pitchFamily="34" charset="0"/>
              <a:cs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a:extLst>
              <a:ext uri="{FF2B5EF4-FFF2-40B4-BE49-F238E27FC236}">
                <a16:creationId xmlns:a16="http://schemas.microsoft.com/office/drawing/2014/main" id="{9EBBB17A-2380-4DB3-A9BC-C773DEE537A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01E29E4-0868-4BA1-B6D9-4C6FB8F625B1}" type="slidenum">
              <a:rPr lang="en-US" altLang="en-US" sz="1400" smtClean="0"/>
              <a:pPr>
                <a:spcBef>
                  <a:spcPct val="0"/>
                </a:spcBef>
                <a:buFontTx/>
                <a:buNone/>
              </a:pPr>
              <a:t>15</a:t>
            </a:fld>
            <a:endParaRPr lang="en-US" altLang="en-US" sz="1400"/>
          </a:p>
        </p:txBody>
      </p:sp>
      <p:sp>
        <p:nvSpPr>
          <p:cNvPr id="28675" name="Text Box 2">
            <a:extLst>
              <a:ext uri="{FF2B5EF4-FFF2-40B4-BE49-F238E27FC236}">
                <a16:creationId xmlns:a16="http://schemas.microsoft.com/office/drawing/2014/main" id="{ABF125EA-6911-4F89-8291-82E567B3EC57}"/>
              </a:ext>
            </a:extLst>
          </p:cNvPr>
          <p:cNvSpPr txBox="1">
            <a:spLocks noChangeArrowheads="1"/>
          </p:cNvSpPr>
          <p:nvPr/>
        </p:nvSpPr>
        <p:spPr bwMode="auto">
          <a:xfrm>
            <a:off x="441325" y="396875"/>
            <a:ext cx="237456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solidFill>
                  <a:srgbClr val="CC0000"/>
                </a:solidFill>
                <a:latin typeface="Calibri" panose="020F0502020204030204" pitchFamily="34" charset="0"/>
                <a:cs typeface="Calibri" panose="020F0502020204030204" pitchFamily="34" charset="0"/>
              </a:rPr>
              <a:t>More Results</a:t>
            </a:r>
          </a:p>
        </p:txBody>
      </p:sp>
      <p:sp>
        <p:nvSpPr>
          <p:cNvPr id="28676" name="Line 3">
            <a:extLst>
              <a:ext uri="{FF2B5EF4-FFF2-40B4-BE49-F238E27FC236}">
                <a16:creationId xmlns:a16="http://schemas.microsoft.com/office/drawing/2014/main" id="{96CFF898-2FBA-4F14-9D3C-C1FAEB1DF000}"/>
              </a:ext>
            </a:extLst>
          </p:cNvPr>
          <p:cNvSpPr>
            <a:spLocks noChangeShapeType="1"/>
          </p:cNvSpPr>
          <p:nvPr/>
        </p:nvSpPr>
        <p:spPr bwMode="auto">
          <a:xfrm>
            <a:off x="381000" y="1143000"/>
            <a:ext cx="83058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8677" name="Picture 1">
            <a:extLst>
              <a:ext uri="{FF2B5EF4-FFF2-40B4-BE49-F238E27FC236}">
                <a16:creationId xmlns:a16="http://schemas.microsoft.com/office/drawing/2014/main" id="{4F06F701-D45C-41AB-BB9B-CB5E6246B7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323231"/>
            <a:ext cx="5013325" cy="3588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a:extLst>
              <a:ext uri="{FF2B5EF4-FFF2-40B4-BE49-F238E27FC236}">
                <a16:creationId xmlns:a16="http://schemas.microsoft.com/office/drawing/2014/main" id="{2691B5F6-6634-4F75-B4BA-AB811B615ED1}"/>
              </a:ext>
            </a:extLst>
          </p:cNvPr>
          <p:cNvSpPr txBox="1">
            <a:spLocks noChangeArrowheads="1"/>
          </p:cNvSpPr>
          <p:nvPr/>
        </p:nvSpPr>
        <p:spPr bwMode="auto">
          <a:xfrm>
            <a:off x="304800" y="4992688"/>
            <a:ext cx="8534400" cy="1816100"/>
          </a:xfrm>
          <a:prstGeom prst="rect">
            <a:avLst/>
          </a:prstGeom>
          <a:noFill/>
          <a:ln w="1905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latin typeface="Calibri" panose="020F0502020204030204" pitchFamily="34" charset="0"/>
              </a:rPr>
              <a:t>We see that the chip is dissipating roughly 65mW in leakage and memory nearly all the time.  In addition, depending on the spike rate, we see the computation/communication energy rise linearly.  On the previous slide, we see that the super-large TrueNorth chip only has a max throughput of ~60 giga-synaptic ops per second.  This is 100 times lower than DaDianNao (that uses maybe 1/10</a:t>
            </a:r>
            <a:r>
              <a:rPr lang="en-US" altLang="en-US" sz="1600" baseline="30000">
                <a:latin typeface="Calibri" panose="020F0502020204030204" pitchFamily="34" charset="0"/>
              </a:rPr>
              <a:t>th</a:t>
            </a:r>
            <a:r>
              <a:rPr lang="en-US" altLang="en-US" sz="1600">
                <a:latin typeface="Calibri" panose="020F0502020204030204" pitchFamily="34" charset="0"/>
              </a:rPr>
              <a:t> of the transistors used by TrueNorth).  That’s a pretty unfortunate result.  But it’s not shocking.  TrueNorth has been designed for low energy and it doesn’t have any SIMD-ness… it sequentially walks through updates to every neuron (yes, there is parallelism across the 4K cores).  It also has limited wiring.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a:extLst>
              <a:ext uri="{FF2B5EF4-FFF2-40B4-BE49-F238E27FC236}">
                <a16:creationId xmlns:a16="http://schemas.microsoft.com/office/drawing/2014/main" id="{462769A6-8799-4179-8869-5479431CF7F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8DAF5E8-F31B-41EE-9664-515C5268C594}" type="slidenum">
              <a:rPr lang="en-US" altLang="en-US" sz="1400" smtClean="0"/>
              <a:pPr>
                <a:spcBef>
                  <a:spcPct val="0"/>
                </a:spcBef>
                <a:buFontTx/>
                <a:buNone/>
              </a:pPr>
              <a:t>16</a:t>
            </a:fld>
            <a:endParaRPr lang="en-US" altLang="en-US" sz="1400"/>
          </a:p>
        </p:txBody>
      </p:sp>
      <p:sp>
        <p:nvSpPr>
          <p:cNvPr id="30723" name="Text Box 2">
            <a:extLst>
              <a:ext uri="{FF2B5EF4-FFF2-40B4-BE49-F238E27FC236}">
                <a16:creationId xmlns:a16="http://schemas.microsoft.com/office/drawing/2014/main" id="{31A3E615-CD6F-4A2B-8AF2-2BD12CB34B05}"/>
              </a:ext>
            </a:extLst>
          </p:cNvPr>
          <p:cNvSpPr txBox="1">
            <a:spLocks noChangeArrowheads="1"/>
          </p:cNvSpPr>
          <p:nvPr/>
        </p:nvSpPr>
        <p:spPr bwMode="auto">
          <a:xfrm>
            <a:off x="441325" y="396875"/>
            <a:ext cx="261302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solidFill>
                  <a:srgbClr val="CC0000"/>
                </a:solidFill>
                <a:latin typeface="Calibri" panose="020F0502020204030204" pitchFamily="34" charset="0"/>
                <a:cs typeface="Calibri" panose="020F0502020204030204" pitchFamily="34" charset="0"/>
              </a:rPr>
              <a:t>Improvements</a:t>
            </a:r>
          </a:p>
        </p:txBody>
      </p:sp>
      <p:sp>
        <p:nvSpPr>
          <p:cNvPr id="30724" name="Line 3">
            <a:extLst>
              <a:ext uri="{FF2B5EF4-FFF2-40B4-BE49-F238E27FC236}">
                <a16:creationId xmlns:a16="http://schemas.microsoft.com/office/drawing/2014/main" id="{D41C1298-DD6A-4EDB-A815-5F210A1CEF84}"/>
              </a:ext>
            </a:extLst>
          </p:cNvPr>
          <p:cNvSpPr>
            <a:spLocks noChangeShapeType="1"/>
          </p:cNvSpPr>
          <p:nvPr/>
        </p:nvSpPr>
        <p:spPr bwMode="auto">
          <a:xfrm>
            <a:off x="381000" y="1143000"/>
            <a:ext cx="83058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30725" name="Picture 1">
            <a:extLst>
              <a:ext uri="{FF2B5EF4-FFF2-40B4-BE49-F238E27FC236}">
                <a16:creationId xmlns:a16="http://schemas.microsoft.com/office/drawing/2014/main" id="{9997832A-B938-4FA8-B4EB-B422C885AC7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92205" y="2433610"/>
            <a:ext cx="4902200"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Text Box 4">
            <a:extLst>
              <a:ext uri="{FF2B5EF4-FFF2-40B4-BE49-F238E27FC236}">
                <a16:creationId xmlns:a16="http://schemas.microsoft.com/office/drawing/2014/main" id="{27E1828A-EDE3-4D2A-B39D-E6D737522E36}"/>
              </a:ext>
            </a:extLst>
          </p:cNvPr>
          <p:cNvSpPr txBox="1">
            <a:spLocks noChangeArrowheads="1"/>
          </p:cNvSpPr>
          <p:nvPr/>
        </p:nvSpPr>
        <p:spPr bwMode="auto">
          <a:xfrm>
            <a:off x="323850" y="1371600"/>
            <a:ext cx="3614738"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
                <a:srgbClr val="CC0000"/>
              </a:buClr>
            </a:pPr>
            <a:r>
              <a:rPr lang="en-US" altLang="en-US" sz="2000" dirty="0">
                <a:latin typeface="Calibri" panose="020F0502020204030204" pitchFamily="34" charset="0"/>
                <a:cs typeface="Calibri" panose="020F0502020204030204" pitchFamily="34" charset="0"/>
              </a:rPr>
              <a:t> 4K chips on a rack</a:t>
            </a:r>
          </a:p>
          <a:p>
            <a:pPr eaLnBrk="1" hangingPunct="1">
              <a:spcBef>
                <a:spcPct val="0"/>
              </a:spcBef>
              <a:buClr>
                <a:srgbClr val="CC0000"/>
              </a:buClr>
              <a:buFontTx/>
              <a:buNone/>
            </a:pPr>
            <a:r>
              <a:rPr lang="en-US" altLang="en-US" sz="2000" dirty="0">
                <a:latin typeface="Calibri" panose="020F0502020204030204" pitchFamily="34" charset="0"/>
                <a:cs typeface="Calibri" panose="020F0502020204030204" pitchFamily="34" charset="0"/>
              </a:rPr>
              <a:t>   </a:t>
            </a:r>
            <a:r>
              <a:rPr lang="en-US" altLang="en-US" sz="2000" dirty="0">
                <a:latin typeface="Calibri" panose="020F0502020204030204" pitchFamily="34" charset="0"/>
                <a:cs typeface="Calibri" panose="020F0502020204030204" pitchFamily="34" charset="0"/>
                <a:sym typeface="Wingdings" panose="05000000000000000000" pitchFamily="2" charset="2"/>
              </a:rPr>
              <a:t> 4 B neurons, 300 W</a:t>
            </a:r>
          </a:p>
          <a:p>
            <a:pPr eaLnBrk="1" hangingPunct="1">
              <a:spcBef>
                <a:spcPct val="0"/>
              </a:spcBef>
              <a:buClr>
                <a:srgbClr val="CC0000"/>
              </a:buClr>
              <a:buFontTx/>
              <a:buNone/>
            </a:pPr>
            <a:r>
              <a:rPr lang="en-US" altLang="en-US" sz="2000" dirty="0">
                <a:latin typeface="Calibri" panose="020F0502020204030204" pitchFamily="34" charset="0"/>
                <a:cs typeface="Calibri" panose="020F0502020204030204" pitchFamily="34" charset="0"/>
                <a:sym typeface="Wingdings" panose="05000000000000000000" pitchFamily="2" charset="2"/>
              </a:rPr>
              <a:t>   for TN chips, plus more for</a:t>
            </a:r>
          </a:p>
          <a:p>
            <a:pPr eaLnBrk="1" hangingPunct="1">
              <a:spcBef>
                <a:spcPct val="0"/>
              </a:spcBef>
              <a:buClr>
                <a:srgbClr val="CC0000"/>
              </a:buClr>
              <a:buFontTx/>
              <a:buNone/>
            </a:pPr>
            <a:r>
              <a:rPr lang="en-US" altLang="en-US" sz="2000" dirty="0">
                <a:latin typeface="Calibri" panose="020F0502020204030204" pitchFamily="34" charset="0"/>
                <a:cs typeface="Calibri" panose="020F0502020204030204" pitchFamily="34" charset="0"/>
                <a:sym typeface="Wingdings" panose="05000000000000000000" pitchFamily="2" charset="2"/>
              </a:rPr>
              <a:t>   communication/FPGAs</a:t>
            </a:r>
          </a:p>
          <a:p>
            <a:pPr eaLnBrk="1" hangingPunct="1">
              <a:spcBef>
                <a:spcPct val="0"/>
              </a:spcBef>
              <a:buClr>
                <a:srgbClr val="CC0000"/>
              </a:buClr>
              <a:buFontTx/>
              <a:buNone/>
            </a:pPr>
            <a:r>
              <a:rPr lang="en-US" altLang="en-US" sz="2000" dirty="0">
                <a:latin typeface="Calibri" panose="020F0502020204030204" pitchFamily="34" charset="0"/>
                <a:cs typeface="Calibri" panose="020F0502020204030204" pitchFamily="34" charset="0"/>
                <a:sym typeface="Wingdings" panose="05000000000000000000" pitchFamily="2" charset="2"/>
              </a:rPr>
              <a:t>   -- 4 KWs </a:t>
            </a:r>
            <a:r>
              <a:rPr lang="en-US" altLang="en-US" sz="1400" dirty="0">
                <a:latin typeface="Calibri" panose="020F0502020204030204" pitchFamily="34" charset="0"/>
                <a:cs typeface="Calibri" panose="020F0502020204030204" pitchFamily="34" charset="0"/>
                <a:sym typeface="Wingdings" panose="05000000000000000000" pitchFamily="2" charset="2"/>
              </a:rPr>
              <a:t>(SC’14)</a:t>
            </a:r>
            <a:endParaRPr lang="en-US" altLang="en-US" sz="1400" dirty="0">
              <a:latin typeface="Calibri" panose="020F0502020204030204" pitchFamily="34" charset="0"/>
              <a:cs typeface="Calibri" panose="020F0502020204030204" pitchFamily="34" charset="0"/>
            </a:endParaRPr>
          </a:p>
          <a:p>
            <a:pPr eaLnBrk="1" hangingPunct="1">
              <a:spcBef>
                <a:spcPct val="0"/>
              </a:spcBef>
              <a:buClr>
                <a:srgbClr val="CC0000"/>
              </a:buClr>
            </a:pPr>
            <a:endParaRPr lang="en-US" altLang="en-US" sz="2000" dirty="0">
              <a:latin typeface="Calibri" panose="020F0502020204030204" pitchFamily="34" charset="0"/>
              <a:cs typeface="Calibri" panose="020F0502020204030204" pitchFamily="34" charset="0"/>
            </a:endParaRPr>
          </a:p>
          <a:p>
            <a:pPr eaLnBrk="1" hangingPunct="1">
              <a:spcBef>
                <a:spcPct val="0"/>
              </a:spcBef>
              <a:buClr>
                <a:srgbClr val="CC0000"/>
              </a:buClr>
            </a:pPr>
            <a:r>
              <a:rPr lang="en-US" altLang="en-US" sz="2000" dirty="0">
                <a:latin typeface="Calibri" panose="020F0502020204030204" pitchFamily="34" charset="0"/>
                <a:cs typeface="Calibri" panose="020F0502020204030204" pitchFamily="34" charset="0"/>
              </a:rPr>
              <a:t> 96 racks </a:t>
            </a:r>
            <a:r>
              <a:rPr lang="en-US" altLang="en-US" sz="2000" dirty="0">
                <a:latin typeface="Calibri" panose="020F0502020204030204" pitchFamily="34" charset="0"/>
                <a:cs typeface="Calibri" panose="020F0502020204030204" pitchFamily="34" charset="0"/>
                <a:sym typeface="Wingdings" panose="05000000000000000000" pitchFamily="2" charset="2"/>
              </a:rPr>
              <a:t> 412 B neurons,</a:t>
            </a:r>
          </a:p>
          <a:p>
            <a:pPr eaLnBrk="1" hangingPunct="1">
              <a:spcBef>
                <a:spcPct val="0"/>
              </a:spcBef>
              <a:buClr>
                <a:srgbClr val="CC0000"/>
              </a:buClr>
              <a:buFontTx/>
              <a:buNone/>
            </a:pPr>
            <a:r>
              <a:rPr lang="en-US" altLang="en-US" sz="2000" dirty="0">
                <a:latin typeface="Calibri" panose="020F0502020204030204" pitchFamily="34" charset="0"/>
                <a:cs typeface="Calibri" panose="020F0502020204030204" pitchFamily="34" charset="0"/>
                <a:sym typeface="Wingdings" panose="05000000000000000000" pitchFamily="2" charset="2"/>
              </a:rPr>
              <a:t>   10</a:t>
            </a:r>
            <a:r>
              <a:rPr lang="en-US" altLang="en-US" sz="2000" baseline="30000" dirty="0">
                <a:latin typeface="Calibri" panose="020F0502020204030204" pitchFamily="34" charset="0"/>
                <a:cs typeface="Calibri" panose="020F0502020204030204" pitchFamily="34" charset="0"/>
                <a:sym typeface="Wingdings" panose="05000000000000000000" pitchFamily="2" charset="2"/>
              </a:rPr>
              <a:t>14</a:t>
            </a:r>
            <a:r>
              <a:rPr lang="en-US" altLang="en-US" sz="2000" dirty="0">
                <a:latin typeface="Calibri" panose="020F0502020204030204" pitchFamily="34" charset="0"/>
                <a:cs typeface="Calibri" panose="020F0502020204030204" pitchFamily="34" charset="0"/>
                <a:sym typeface="Wingdings" panose="05000000000000000000" pitchFamily="2" charset="2"/>
              </a:rPr>
              <a:t> synapses (human</a:t>
            </a:r>
          </a:p>
          <a:p>
            <a:pPr eaLnBrk="1" hangingPunct="1">
              <a:spcBef>
                <a:spcPct val="0"/>
              </a:spcBef>
              <a:buClr>
                <a:srgbClr val="CC0000"/>
              </a:buClr>
              <a:buFontTx/>
              <a:buNone/>
            </a:pPr>
            <a:r>
              <a:rPr lang="en-US" altLang="en-US" sz="2000" dirty="0">
                <a:latin typeface="Calibri" panose="020F0502020204030204" pitchFamily="34" charset="0"/>
                <a:cs typeface="Calibri" panose="020F0502020204030204" pitchFamily="34" charset="0"/>
                <a:sym typeface="Wingdings" panose="05000000000000000000" pitchFamily="2" charset="2"/>
              </a:rPr>
              <a:t>   brain scale), 29 kW for</a:t>
            </a:r>
          </a:p>
          <a:p>
            <a:pPr eaLnBrk="1" hangingPunct="1">
              <a:spcBef>
                <a:spcPct val="0"/>
              </a:spcBef>
              <a:buClr>
                <a:srgbClr val="CC0000"/>
              </a:buClr>
              <a:buFontTx/>
              <a:buNone/>
            </a:pPr>
            <a:r>
              <a:rPr lang="en-US" altLang="en-US" sz="2000" dirty="0">
                <a:latin typeface="Calibri" panose="020F0502020204030204" pitchFamily="34" charset="0"/>
                <a:cs typeface="Calibri" panose="020F0502020204030204" pitchFamily="34" charset="0"/>
                <a:sym typeface="Wingdings" panose="05000000000000000000" pitchFamily="2" charset="2"/>
              </a:rPr>
              <a:t>   TN chips, few hundred kW</a:t>
            </a:r>
          </a:p>
          <a:p>
            <a:pPr eaLnBrk="1" hangingPunct="1">
              <a:spcBef>
                <a:spcPct val="0"/>
              </a:spcBef>
              <a:buClr>
                <a:srgbClr val="CC0000"/>
              </a:buClr>
              <a:buFontTx/>
              <a:buNone/>
            </a:pPr>
            <a:r>
              <a:rPr lang="en-US" altLang="en-US" sz="2000" dirty="0">
                <a:latin typeface="Calibri" panose="020F0502020204030204" pitchFamily="34" charset="0"/>
                <a:cs typeface="Calibri" panose="020F0502020204030204" pitchFamily="34" charset="0"/>
                <a:sym typeface="Wingdings" panose="05000000000000000000" pitchFamily="2" charset="2"/>
              </a:rPr>
              <a:t>   overall</a:t>
            </a:r>
            <a:endParaRPr lang="en-US" altLang="en-US" sz="2000" dirty="0">
              <a:latin typeface="Calibri" panose="020F0502020204030204" pitchFamily="34" charset="0"/>
              <a:cs typeface="Calibri" panose="020F0502020204030204" pitchFamily="34" charset="0"/>
            </a:endParaRPr>
          </a:p>
          <a:p>
            <a:pPr eaLnBrk="1" hangingPunct="1">
              <a:spcBef>
                <a:spcPct val="0"/>
              </a:spcBef>
              <a:buClr>
                <a:srgbClr val="CC0000"/>
              </a:buClr>
            </a:pPr>
            <a:endParaRPr lang="en-US" altLang="en-US" sz="2000" dirty="0">
              <a:latin typeface="Calibri" panose="020F0502020204030204" pitchFamily="34" charset="0"/>
              <a:cs typeface="Calibri" panose="020F0502020204030204" pitchFamily="34" charset="0"/>
            </a:endParaRPr>
          </a:p>
          <a:p>
            <a:pPr eaLnBrk="1" hangingPunct="1">
              <a:spcBef>
                <a:spcPct val="0"/>
              </a:spcBef>
              <a:buClr>
                <a:srgbClr val="CC0000"/>
              </a:buClr>
            </a:pPr>
            <a:r>
              <a:rPr lang="en-US" altLang="en-US" sz="2000" dirty="0">
                <a:latin typeface="Calibri" panose="020F0502020204030204" pitchFamily="34" charset="0"/>
                <a:cs typeface="Calibri" panose="020F0502020204030204" pitchFamily="34" charset="0"/>
              </a:rPr>
              <a:t> Power and time, relative to</a:t>
            </a:r>
          </a:p>
          <a:p>
            <a:pPr eaLnBrk="1" hangingPunct="1">
              <a:spcBef>
                <a:spcPct val="0"/>
              </a:spcBef>
              <a:buClr>
                <a:srgbClr val="CC0000"/>
              </a:buClr>
              <a:buFontTx/>
              <a:buNone/>
            </a:pPr>
            <a:r>
              <a:rPr lang="en-US" altLang="en-US" sz="2000" dirty="0">
                <a:latin typeface="Calibri" panose="020F0502020204030204" pitchFamily="34" charset="0"/>
                <a:cs typeface="Calibri" panose="020F0502020204030204" pitchFamily="34" charset="0"/>
              </a:rPr>
              <a:t>   the Compass simulator, </a:t>
            </a:r>
          </a:p>
          <a:p>
            <a:pPr eaLnBrk="1" hangingPunct="1">
              <a:spcBef>
                <a:spcPct val="0"/>
              </a:spcBef>
              <a:buClr>
                <a:srgbClr val="CC0000"/>
              </a:buClr>
              <a:buFontTx/>
              <a:buNone/>
            </a:pPr>
            <a:r>
              <a:rPr lang="en-US" altLang="en-US" sz="2000" dirty="0">
                <a:latin typeface="Calibri" panose="020F0502020204030204" pitchFamily="34" charset="0"/>
                <a:cs typeface="Calibri" panose="020F0502020204030204" pitchFamily="34" charset="0"/>
              </a:rPr>
              <a:t>   running on the BG/Q </a:t>
            </a:r>
          </a:p>
          <a:p>
            <a:pPr eaLnBrk="1" hangingPunct="1">
              <a:spcBef>
                <a:spcPct val="0"/>
              </a:spcBef>
              <a:buClr>
                <a:srgbClr val="CC0000"/>
              </a:buClr>
              <a:buFontTx/>
              <a:buNone/>
            </a:pPr>
            <a:r>
              <a:rPr lang="en-US" altLang="en-US" sz="2000" dirty="0">
                <a:latin typeface="Calibri" panose="020F0502020204030204" pitchFamily="34" charset="0"/>
                <a:cs typeface="Calibri" panose="020F0502020204030204" pitchFamily="34" charset="0"/>
              </a:rPr>
              <a:t>   supercomputer and a dual-</a:t>
            </a:r>
          </a:p>
          <a:p>
            <a:pPr eaLnBrk="1" hangingPunct="1">
              <a:spcBef>
                <a:spcPct val="0"/>
              </a:spcBef>
              <a:buClr>
                <a:srgbClr val="CC0000"/>
              </a:buClr>
              <a:buFontTx/>
              <a:buNone/>
            </a:pPr>
            <a:r>
              <a:rPr lang="en-US" altLang="en-US" sz="2000" dirty="0">
                <a:latin typeface="Calibri" panose="020F0502020204030204" pitchFamily="34" charset="0"/>
                <a:cs typeface="Calibri" panose="020F0502020204030204" pitchFamily="34" charset="0"/>
              </a:rPr>
              <a:t>   socket Intel system</a:t>
            </a:r>
          </a:p>
          <a:p>
            <a:pPr eaLnBrk="1" hangingPunct="1">
              <a:spcBef>
                <a:spcPct val="0"/>
              </a:spcBef>
              <a:buClr>
                <a:srgbClr val="CC0000"/>
              </a:buClr>
            </a:pPr>
            <a:endParaRPr lang="en-US" altLang="en-US" sz="2000" dirty="0">
              <a:latin typeface="Calibri" panose="020F0502020204030204" pitchFamily="34" charset="0"/>
              <a:cs typeface="Calibri" panose="020F0502020204030204" pitchFamily="34" charset="0"/>
            </a:endParaRPr>
          </a:p>
          <a:p>
            <a:pPr eaLnBrk="1" hangingPunct="1">
              <a:spcBef>
                <a:spcPct val="0"/>
              </a:spcBef>
              <a:buClr>
                <a:srgbClr val="CC0000"/>
              </a:buClr>
            </a:pPr>
            <a:endParaRPr lang="en-US" altLang="en-US" sz="2000" dirty="0">
              <a:latin typeface="Calibri" panose="020F0502020204030204" pitchFamily="34" charset="0"/>
              <a:cs typeface="Calibri" panose="020F0502020204030204" pitchFamily="34" charset="0"/>
            </a:endParaRPr>
          </a:p>
          <a:p>
            <a:pPr eaLnBrk="1" hangingPunct="1">
              <a:spcBef>
                <a:spcPct val="0"/>
              </a:spcBef>
              <a:buClr>
                <a:srgbClr val="CC0000"/>
              </a:buClr>
            </a:pPr>
            <a:endParaRPr lang="en-US" altLang="en-US" sz="2000" dirty="0">
              <a:latin typeface="Calibri" panose="020F0502020204030204" pitchFamily="34" charset="0"/>
              <a:cs typeface="Calibri" panose="020F0502020204030204" pitchFamily="34" charset="0"/>
            </a:endParaRPr>
          </a:p>
          <a:p>
            <a:pPr eaLnBrk="1" hangingPunct="1">
              <a:spcBef>
                <a:spcPct val="0"/>
              </a:spcBef>
              <a:buClr>
                <a:srgbClr val="CC0000"/>
              </a:buClr>
            </a:pPr>
            <a:endParaRPr lang="en-US" altLang="en-US" sz="2000" dirty="0">
              <a:latin typeface="Calibri" panose="020F0502020204030204" pitchFamily="34" charset="0"/>
              <a:cs typeface="Calibri" panose="020F0502020204030204" pitchFamily="34" charset="0"/>
            </a:endParaRPr>
          </a:p>
        </p:txBody>
      </p:sp>
      <p:cxnSp>
        <p:nvCxnSpPr>
          <p:cNvPr id="4" name="Straight Arrow Connector 3">
            <a:extLst>
              <a:ext uri="{FF2B5EF4-FFF2-40B4-BE49-F238E27FC236}">
                <a16:creationId xmlns:a16="http://schemas.microsoft.com/office/drawing/2014/main" id="{E57DDA5E-9B23-49DB-9B83-EE8C72185805}"/>
              </a:ext>
            </a:extLst>
          </p:cNvPr>
          <p:cNvCxnSpPr/>
          <p:nvPr/>
        </p:nvCxnSpPr>
        <p:spPr>
          <a:xfrm flipV="1">
            <a:off x="2667000" y="4724400"/>
            <a:ext cx="1066800" cy="3048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4F234A1-AC39-48F3-B25A-81AF6F1235F7}"/>
              </a:ext>
            </a:extLst>
          </p:cNvPr>
          <p:cNvSpPr txBox="1">
            <a:spLocks noChangeArrowheads="1"/>
          </p:cNvSpPr>
          <p:nvPr/>
        </p:nvSpPr>
        <p:spPr bwMode="auto">
          <a:xfrm>
            <a:off x="3657600" y="1282700"/>
            <a:ext cx="5334000" cy="1077913"/>
          </a:xfrm>
          <a:prstGeom prst="rect">
            <a:avLst/>
          </a:prstGeom>
          <a:noFill/>
          <a:ln w="1905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latin typeface="Calibri" panose="020F0502020204030204" pitchFamily="34" charset="0"/>
              </a:rPr>
              <a:t>TrueNorth looks great, relative to an Intel processor and a supercomputer running a brain simulation.  But as discussed on the previous slide, it doesn’t compare favorably to DaDianNao and possibly to a GPU as well.</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a:extLst>
              <a:ext uri="{FF2B5EF4-FFF2-40B4-BE49-F238E27FC236}">
                <a16:creationId xmlns:a16="http://schemas.microsoft.com/office/drawing/2014/main" id="{5316DDA1-D47E-4AA2-8D7B-13B8DFA1996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56BB0B8-35C1-4121-A1CD-7A4D35ECB8D0}" type="slidenum">
              <a:rPr lang="en-US" altLang="en-US" sz="1400" smtClean="0"/>
              <a:pPr>
                <a:spcBef>
                  <a:spcPct val="0"/>
                </a:spcBef>
                <a:buFontTx/>
                <a:buNone/>
              </a:pPr>
              <a:t>17</a:t>
            </a:fld>
            <a:endParaRPr lang="en-US" altLang="en-US" sz="1400"/>
          </a:p>
        </p:txBody>
      </p:sp>
      <p:sp>
        <p:nvSpPr>
          <p:cNvPr id="8195" name="Text Box 2">
            <a:extLst>
              <a:ext uri="{FF2B5EF4-FFF2-40B4-BE49-F238E27FC236}">
                <a16:creationId xmlns:a16="http://schemas.microsoft.com/office/drawing/2014/main" id="{E1BD177C-22B8-4CDE-8B42-C80F29ADC66C}"/>
              </a:ext>
            </a:extLst>
          </p:cNvPr>
          <p:cNvSpPr txBox="1">
            <a:spLocks noChangeArrowheads="1"/>
          </p:cNvSpPr>
          <p:nvPr/>
        </p:nvSpPr>
        <p:spPr bwMode="auto">
          <a:xfrm>
            <a:off x="441325" y="396875"/>
            <a:ext cx="337861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solidFill>
                  <a:srgbClr val="CC0000"/>
                </a:solidFill>
                <a:latin typeface="Calibri" panose="020F0502020204030204" pitchFamily="34" charset="0"/>
                <a:cs typeface="Calibri" panose="020F0502020204030204" pitchFamily="34" charset="0"/>
              </a:rPr>
              <a:t>Stochastic Neurons</a:t>
            </a:r>
          </a:p>
        </p:txBody>
      </p:sp>
      <p:sp>
        <p:nvSpPr>
          <p:cNvPr id="8196" name="Line 3">
            <a:extLst>
              <a:ext uri="{FF2B5EF4-FFF2-40B4-BE49-F238E27FC236}">
                <a16:creationId xmlns:a16="http://schemas.microsoft.com/office/drawing/2014/main" id="{C34AC6A4-B153-4782-840E-54E9391CC9DF}"/>
              </a:ext>
            </a:extLst>
          </p:cNvPr>
          <p:cNvSpPr>
            <a:spLocks noChangeShapeType="1"/>
          </p:cNvSpPr>
          <p:nvPr/>
        </p:nvSpPr>
        <p:spPr bwMode="auto">
          <a:xfrm>
            <a:off x="381000" y="1143000"/>
            <a:ext cx="83058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TextBox 7">
            <a:extLst>
              <a:ext uri="{FF2B5EF4-FFF2-40B4-BE49-F238E27FC236}">
                <a16:creationId xmlns:a16="http://schemas.microsoft.com/office/drawing/2014/main" id="{BE0563A7-E1FB-4B28-BF36-B94EFAA2596D}"/>
              </a:ext>
            </a:extLst>
          </p:cNvPr>
          <p:cNvSpPr txBox="1">
            <a:spLocks noChangeArrowheads="1"/>
          </p:cNvSpPr>
          <p:nvPr/>
        </p:nvSpPr>
        <p:spPr bwMode="auto">
          <a:xfrm>
            <a:off x="274637" y="1472186"/>
            <a:ext cx="8594725" cy="2062163"/>
          </a:xfrm>
          <a:prstGeom prst="rect">
            <a:avLst/>
          </a:prstGeom>
          <a:noFill/>
          <a:ln w="1905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dirty="0">
                <a:latin typeface="Calibri" panose="020F0502020204030204" pitchFamily="34" charset="0"/>
              </a:rPr>
              <a:t>We’ve discussed the basic microarchitecture of </a:t>
            </a:r>
            <a:r>
              <a:rPr lang="en-US" altLang="en-US" sz="1600" dirty="0" err="1">
                <a:latin typeface="Calibri" panose="020F0502020204030204" pitchFamily="34" charset="0"/>
              </a:rPr>
              <a:t>TrueNorth</a:t>
            </a:r>
            <a:r>
              <a:rPr lang="en-US" altLang="en-US" sz="1600" dirty="0">
                <a:latin typeface="Calibri" panose="020F0502020204030204" pitchFamily="34" charset="0"/>
              </a:rPr>
              <a:t>.  We described the Neuron Core as simply doing the operations for LLIF.  Actually, </a:t>
            </a:r>
            <a:r>
              <a:rPr lang="en-US" altLang="en-US" sz="1600" dirty="0" err="1">
                <a:latin typeface="Calibri" panose="020F0502020204030204" pitchFamily="34" charset="0"/>
              </a:rPr>
              <a:t>TrueNorth’s</a:t>
            </a:r>
            <a:r>
              <a:rPr lang="en-US" altLang="en-US" sz="1600" dirty="0">
                <a:latin typeface="Calibri" panose="020F0502020204030204" pitchFamily="34" charset="0"/>
              </a:rPr>
              <a:t> neuron model has several other bells and whistles that allow it to emulate many biological neurons.  These are all achieved with modest additions to the hardware.  These additional features include stochasticity in the input, state, and output.  They also include different modes for leak, threshold, and reset.  They construct a library of 50+ neuron behaviors that they believe will be useful to application developers.  They also demonstrate how the </a:t>
            </a:r>
            <a:r>
              <a:rPr lang="en-US" altLang="en-US" sz="1600" dirty="0" err="1">
                <a:latin typeface="Calibri" panose="020F0502020204030204" pitchFamily="34" charset="0"/>
              </a:rPr>
              <a:t>TrueNorth</a:t>
            </a:r>
            <a:r>
              <a:rPr lang="en-US" altLang="en-US" sz="1600" dirty="0">
                <a:latin typeface="Calibri" panose="020F0502020204030204" pitchFamily="34" charset="0"/>
              </a:rPr>
              <a:t> core can be configured to model all 20 </a:t>
            </a:r>
            <a:r>
              <a:rPr lang="en-US" altLang="en-US" sz="1600" dirty="0" err="1">
                <a:latin typeface="Calibri" panose="020F0502020204030204" pitchFamily="34" charset="0"/>
              </a:rPr>
              <a:t>Izhikevich</a:t>
            </a:r>
            <a:r>
              <a:rPr lang="en-US" altLang="en-US" sz="1600" dirty="0">
                <a:latin typeface="Calibri" panose="020F0502020204030204" pitchFamily="34" charset="0"/>
              </a:rPr>
              <a:t> neurons (biologically observed neurons) with at most 3 </a:t>
            </a:r>
            <a:r>
              <a:rPr lang="en-US" altLang="en-US" sz="1600" dirty="0" err="1">
                <a:latin typeface="Calibri" panose="020F0502020204030204" pitchFamily="34" charset="0"/>
              </a:rPr>
              <a:t>TrueNorth</a:t>
            </a:r>
            <a:r>
              <a:rPr lang="en-US" altLang="en-US" sz="1600" dirty="0">
                <a:latin typeface="Calibri" panose="020F0502020204030204" pitchFamily="34" charset="0"/>
              </a:rPr>
              <a:t> neurons (most just need 1 neuron).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a:extLst>
              <a:ext uri="{FF2B5EF4-FFF2-40B4-BE49-F238E27FC236}">
                <a16:creationId xmlns:a16="http://schemas.microsoft.com/office/drawing/2014/main" id="{5316DDA1-D47E-4AA2-8D7B-13B8DFA1996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56BB0B8-35C1-4121-A1CD-7A4D35ECB8D0}" type="slidenum">
              <a:rPr lang="en-US" altLang="en-US" sz="1400" smtClean="0"/>
              <a:pPr>
                <a:spcBef>
                  <a:spcPct val="0"/>
                </a:spcBef>
                <a:buFontTx/>
                <a:buNone/>
              </a:pPr>
              <a:t>18</a:t>
            </a:fld>
            <a:endParaRPr lang="en-US" altLang="en-US" sz="1400"/>
          </a:p>
        </p:txBody>
      </p:sp>
      <p:sp>
        <p:nvSpPr>
          <p:cNvPr id="8195" name="Text Box 2">
            <a:extLst>
              <a:ext uri="{FF2B5EF4-FFF2-40B4-BE49-F238E27FC236}">
                <a16:creationId xmlns:a16="http://schemas.microsoft.com/office/drawing/2014/main" id="{E1BD177C-22B8-4CDE-8B42-C80F29ADC66C}"/>
              </a:ext>
            </a:extLst>
          </p:cNvPr>
          <p:cNvSpPr txBox="1">
            <a:spLocks noChangeArrowheads="1"/>
          </p:cNvSpPr>
          <p:nvPr/>
        </p:nvSpPr>
        <p:spPr bwMode="auto">
          <a:xfrm>
            <a:off x="441325" y="396875"/>
            <a:ext cx="337861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solidFill>
                  <a:srgbClr val="CC0000"/>
                </a:solidFill>
                <a:latin typeface="Calibri" panose="020F0502020204030204" pitchFamily="34" charset="0"/>
                <a:cs typeface="Calibri" panose="020F0502020204030204" pitchFamily="34" charset="0"/>
              </a:rPr>
              <a:t>Stochastic Neurons</a:t>
            </a:r>
          </a:p>
        </p:txBody>
      </p:sp>
      <p:sp>
        <p:nvSpPr>
          <p:cNvPr id="8196" name="Line 3">
            <a:extLst>
              <a:ext uri="{FF2B5EF4-FFF2-40B4-BE49-F238E27FC236}">
                <a16:creationId xmlns:a16="http://schemas.microsoft.com/office/drawing/2014/main" id="{C34AC6A4-B153-4782-840E-54E9391CC9DF}"/>
              </a:ext>
            </a:extLst>
          </p:cNvPr>
          <p:cNvSpPr>
            <a:spLocks noChangeShapeType="1"/>
          </p:cNvSpPr>
          <p:nvPr/>
        </p:nvSpPr>
        <p:spPr bwMode="auto">
          <a:xfrm>
            <a:off x="381000" y="1143000"/>
            <a:ext cx="83058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7" name="Text Box 4">
            <a:extLst>
              <a:ext uri="{FF2B5EF4-FFF2-40B4-BE49-F238E27FC236}">
                <a16:creationId xmlns:a16="http://schemas.microsoft.com/office/drawing/2014/main" id="{922889E2-9455-4545-BB96-B195EB666310}"/>
              </a:ext>
            </a:extLst>
          </p:cNvPr>
          <p:cNvSpPr txBox="1">
            <a:spLocks noChangeArrowheads="1"/>
          </p:cNvSpPr>
          <p:nvPr/>
        </p:nvSpPr>
        <p:spPr bwMode="auto">
          <a:xfrm>
            <a:off x="517525" y="1563688"/>
            <a:ext cx="7550208"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
                <a:srgbClr val="CC0000"/>
              </a:buClr>
            </a:pPr>
            <a:r>
              <a:rPr lang="en-US" altLang="en-US" sz="2400" dirty="0">
                <a:latin typeface="Calibri" panose="020F0502020204030204" pitchFamily="34" charset="0"/>
                <a:cs typeface="Calibri" panose="020F0502020204030204" pitchFamily="34" charset="0"/>
              </a:rPr>
              <a:t> The </a:t>
            </a:r>
            <a:r>
              <a:rPr lang="en-US" altLang="en-US" sz="2400" dirty="0" err="1">
                <a:latin typeface="Calibri" panose="020F0502020204030204" pitchFamily="34" charset="0"/>
                <a:cs typeface="Calibri" panose="020F0502020204030204" pitchFamily="34" charset="0"/>
              </a:rPr>
              <a:t>TrueNorth</a:t>
            </a:r>
            <a:r>
              <a:rPr lang="en-US" altLang="en-US" sz="2400" dirty="0">
                <a:latin typeface="Calibri" panose="020F0502020204030204" pitchFamily="34" charset="0"/>
                <a:cs typeface="Calibri" panose="020F0502020204030204" pitchFamily="34" charset="0"/>
              </a:rPr>
              <a:t> neurons have many stochastic parameters</a:t>
            </a:r>
          </a:p>
          <a:p>
            <a:pPr eaLnBrk="1" hangingPunct="1">
              <a:spcBef>
                <a:spcPct val="0"/>
              </a:spcBef>
              <a:buClr>
                <a:srgbClr val="CC0000"/>
              </a:buClr>
            </a:pPr>
            <a:endParaRPr lang="en-US" altLang="en-US" sz="2400" dirty="0">
              <a:latin typeface="Calibri" panose="020F0502020204030204" pitchFamily="34" charset="0"/>
              <a:cs typeface="Calibri" panose="020F0502020204030204" pitchFamily="34" charset="0"/>
            </a:endParaRPr>
          </a:p>
          <a:p>
            <a:pPr eaLnBrk="1" hangingPunct="1">
              <a:spcBef>
                <a:spcPct val="0"/>
              </a:spcBef>
              <a:buClr>
                <a:srgbClr val="CC0000"/>
              </a:buClr>
            </a:pPr>
            <a:r>
              <a:rPr lang="en-US" altLang="en-US" sz="2400" dirty="0">
                <a:latin typeface="Calibri" panose="020F0502020204030204" pitchFamily="34" charset="0"/>
                <a:cs typeface="Calibri" panose="020F0502020204030204" pitchFamily="34" charset="0"/>
              </a:rPr>
              <a:t> Helps emulate many biological and non-linear behaviors</a:t>
            </a:r>
          </a:p>
          <a:p>
            <a:pPr eaLnBrk="1" hangingPunct="1">
              <a:spcBef>
                <a:spcPct val="0"/>
              </a:spcBef>
              <a:buClr>
                <a:srgbClr val="CC0000"/>
              </a:buClr>
            </a:pPr>
            <a:endParaRPr lang="en-US" altLang="en-US" sz="2400" dirty="0">
              <a:latin typeface="Calibri" panose="020F0502020204030204" pitchFamily="34" charset="0"/>
              <a:cs typeface="Calibri" panose="020F0502020204030204" pitchFamily="34" charset="0"/>
            </a:endParaRPr>
          </a:p>
          <a:p>
            <a:pPr eaLnBrk="1" hangingPunct="1">
              <a:spcBef>
                <a:spcPct val="0"/>
              </a:spcBef>
              <a:buClr>
                <a:srgbClr val="CC0000"/>
              </a:buClr>
            </a:pPr>
            <a:r>
              <a:rPr lang="en-US" altLang="en-US" sz="2400" dirty="0">
                <a:latin typeface="Calibri" panose="020F0502020204030204" pitchFamily="34" charset="0"/>
                <a:cs typeface="Calibri" panose="020F0502020204030204" pitchFamily="34" charset="0"/>
              </a:rPr>
              <a:t> Continues to be low cost; applies the RISC argument</a:t>
            </a:r>
          </a:p>
          <a:p>
            <a:pPr eaLnBrk="1" hangingPunct="1">
              <a:spcBef>
                <a:spcPct val="0"/>
              </a:spcBef>
              <a:buClr>
                <a:srgbClr val="CC0000"/>
              </a:buClr>
            </a:pPr>
            <a:endParaRPr lang="en-US" altLang="en-US" sz="2400" dirty="0">
              <a:latin typeface="Calibri" panose="020F0502020204030204" pitchFamily="34" charset="0"/>
              <a:cs typeface="Calibri" panose="020F0502020204030204" pitchFamily="34" charset="0"/>
            </a:endParaRPr>
          </a:p>
          <a:p>
            <a:pPr eaLnBrk="1" hangingPunct="1">
              <a:spcBef>
                <a:spcPct val="0"/>
              </a:spcBef>
              <a:buClr>
                <a:srgbClr val="CC0000"/>
              </a:buClr>
            </a:pPr>
            <a:r>
              <a:rPr lang="en-US" altLang="en-US" sz="2400" dirty="0">
                <a:latin typeface="Calibri" panose="020F0502020204030204" pitchFamily="34" charset="0"/>
                <a:cs typeface="Calibri" panose="020F0502020204030204" pitchFamily="34" charset="0"/>
              </a:rPr>
              <a:t> Stochasticity in input, state, and output</a:t>
            </a:r>
          </a:p>
          <a:p>
            <a:pPr eaLnBrk="1" hangingPunct="1">
              <a:spcBef>
                <a:spcPct val="0"/>
              </a:spcBef>
              <a:buClr>
                <a:srgbClr val="CC0000"/>
              </a:buClr>
            </a:pPr>
            <a:endParaRPr lang="en-US" altLang="en-US" sz="2400" dirty="0">
              <a:latin typeface="Calibri" panose="020F0502020204030204" pitchFamily="34" charset="0"/>
              <a:cs typeface="Calibri" panose="020F0502020204030204" pitchFamily="34" charset="0"/>
            </a:endParaRPr>
          </a:p>
          <a:p>
            <a:pPr eaLnBrk="1" hangingPunct="1">
              <a:spcBef>
                <a:spcPct val="0"/>
              </a:spcBef>
              <a:buClr>
                <a:srgbClr val="CC0000"/>
              </a:buClr>
            </a:pPr>
            <a:r>
              <a:rPr lang="en-US" altLang="en-US" sz="2400" dirty="0">
                <a:latin typeface="Calibri" panose="020F0502020204030204" pitchFamily="34" charset="0"/>
                <a:cs typeface="Calibri" panose="020F0502020204030204" pitchFamily="34" charset="0"/>
              </a:rPr>
              <a:t> Different modes for leak, threshold, reset</a:t>
            </a:r>
          </a:p>
          <a:p>
            <a:pPr eaLnBrk="1" hangingPunct="1">
              <a:spcBef>
                <a:spcPct val="0"/>
              </a:spcBef>
              <a:buClr>
                <a:srgbClr val="CC0000"/>
              </a:buClr>
            </a:pPr>
            <a:endParaRPr lang="en-US" altLang="en-US" sz="2400" dirty="0">
              <a:latin typeface="Calibri" panose="020F0502020204030204" pitchFamily="34" charset="0"/>
              <a:cs typeface="Calibri" panose="020F0502020204030204" pitchFamily="34" charset="0"/>
            </a:endParaRPr>
          </a:p>
          <a:p>
            <a:pPr eaLnBrk="1" hangingPunct="1">
              <a:spcBef>
                <a:spcPct val="0"/>
              </a:spcBef>
              <a:buClr>
                <a:srgbClr val="CC0000"/>
              </a:buClr>
            </a:pPr>
            <a:r>
              <a:rPr lang="en-US" altLang="en-US" sz="2400" dirty="0">
                <a:latin typeface="Calibri" panose="020F0502020204030204" pitchFamily="34" charset="0"/>
                <a:cs typeface="Calibri" panose="020F0502020204030204" pitchFamily="34" charset="0"/>
              </a:rPr>
              <a:t> Helps create a library of 50+ neuron models, including</a:t>
            </a:r>
          </a:p>
          <a:p>
            <a:pPr eaLnBrk="1" hangingPunct="1">
              <a:spcBef>
                <a:spcPct val="0"/>
              </a:spcBef>
              <a:buClr>
                <a:srgbClr val="CC0000"/>
              </a:buClr>
              <a:buFontTx/>
              <a:buNone/>
            </a:pPr>
            <a:r>
              <a:rPr lang="en-US" altLang="en-US" sz="2400" dirty="0">
                <a:latin typeface="Calibri" panose="020F0502020204030204" pitchFamily="34" charset="0"/>
                <a:cs typeface="Calibri" panose="020F0502020204030204" pitchFamily="34" charset="0"/>
              </a:rPr>
              <a:t>   the 20 defined by </a:t>
            </a:r>
            <a:r>
              <a:rPr lang="en-US" altLang="en-US" sz="2400" dirty="0" err="1">
                <a:latin typeface="Calibri" panose="020F0502020204030204" pitchFamily="34" charset="0"/>
                <a:cs typeface="Calibri" panose="020F0502020204030204" pitchFamily="34" charset="0"/>
              </a:rPr>
              <a:t>Izhikevich</a:t>
            </a:r>
            <a:r>
              <a:rPr lang="en-US" altLang="en-US" sz="2400" dirty="0">
                <a:latin typeface="Calibri" panose="020F0502020204030204" pitchFamily="34" charset="0"/>
                <a:cs typeface="Calibri" panose="020F0502020204030204" pitchFamily="34" charset="0"/>
              </a:rPr>
              <a:t> (using 1-3 neurons)</a:t>
            </a:r>
          </a:p>
          <a:p>
            <a:pPr eaLnBrk="1" hangingPunct="1">
              <a:spcBef>
                <a:spcPct val="0"/>
              </a:spcBef>
              <a:buClr>
                <a:srgbClr val="CC0000"/>
              </a:buClr>
            </a:pPr>
            <a:endParaRPr lang="en-US" alt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68673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a:extLst>
              <a:ext uri="{FF2B5EF4-FFF2-40B4-BE49-F238E27FC236}">
                <a16:creationId xmlns:a16="http://schemas.microsoft.com/office/drawing/2014/main" id="{DD649837-2919-4163-A834-5FB0D049D67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77D7B5E-F30A-4C71-8619-83E850A16B66}" type="slidenum">
              <a:rPr lang="en-US" altLang="en-US" sz="1400" smtClean="0"/>
              <a:pPr>
                <a:spcBef>
                  <a:spcPct val="0"/>
                </a:spcBef>
                <a:buFontTx/>
                <a:buNone/>
              </a:pPr>
              <a:t>19</a:t>
            </a:fld>
            <a:endParaRPr lang="en-US" altLang="en-US" sz="1400"/>
          </a:p>
        </p:txBody>
      </p:sp>
      <p:sp>
        <p:nvSpPr>
          <p:cNvPr id="10243" name="Text Box 2">
            <a:extLst>
              <a:ext uri="{FF2B5EF4-FFF2-40B4-BE49-F238E27FC236}">
                <a16:creationId xmlns:a16="http://schemas.microsoft.com/office/drawing/2014/main" id="{27C9294A-DD05-44A7-B618-86B1F8599AF5}"/>
              </a:ext>
            </a:extLst>
          </p:cNvPr>
          <p:cNvSpPr txBox="1">
            <a:spLocks noChangeArrowheads="1"/>
          </p:cNvSpPr>
          <p:nvPr/>
        </p:nvSpPr>
        <p:spPr bwMode="auto">
          <a:xfrm>
            <a:off x="441325" y="396875"/>
            <a:ext cx="342536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solidFill>
                  <a:srgbClr val="CC0000"/>
                </a:solidFill>
                <a:latin typeface="Calibri" panose="020F0502020204030204" pitchFamily="34" charset="0"/>
                <a:cs typeface="Calibri" panose="020F0502020204030204" pitchFamily="34" charset="0"/>
              </a:rPr>
              <a:t>Neuron Parameters</a:t>
            </a:r>
          </a:p>
        </p:txBody>
      </p:sp>
      <p:sp>
        <p:nvSpPr>
          <p:cNvPr id="10244" name="Line 3">
            <a:extLst>
              <a:ext uri="{FF2B5EF4-FFF2-40B4-BE49-F238E27FC236}">
                <a16:creationId xmlns:a16="http://schemas.microsoft.com/office/drawing/2014/main" id="{453F1686-1D10-4676-8EDE-6BA80F16BF0F}"/>
              </a:ext>
            </a:extLst>
          </p:cNvPr>
          <p:cNvSpPr>
            <a:spLocks noChangeShapeType="1"/>
          </p:cNvSpPr>
          <p:nvPr/>
        </p:nvSpPr>
        <p:spPr bwMode="auto">
          <a:xfrm>
            <a:off x="381000" y="1143000"/>
            <a:ext cx="83058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5" name="Text Box 4">
            <a:extLst>
              <a:ext uri="{FF2B5EF4-FFF2-40B4-BE49-F238E27FC236}">
                <a16:creationId xmlns:a16="http://schemas.microsoft.com/office/drawing/2014/main" id="{1F12C7C4-A27F-42AF-A1F4-57864427DF34}"/>
              </a:ext>
            </a:extLst>
          </p:cNvPr>
          <p:cNvSpPr txBox="1">
            <a:spLocks noChangeArrowheads="1"/>
          </p:cNvSpPr>
          <p:nvPr/>
        </p:nvSpPr>
        <p:spPr bwMode="auto">
          <a:xfrm>
            <a:off x="6400800" y="1600200"/>
            <a:ext cx="722313"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
                <a:srgbClr val="CC0000"/>
              </a:buClr>
              <a:buFontTx/>
              <a:buNone/>
            </a:pPr>
            <a:r>
              <a:rPr lang="en-US" altLang="en-US" sz="1200">
                <a:latin typeface="Arial" panose="020B0604020202020204" pitchFamily="34" charset="0"/>
              </a:rPr>
              <a:t>9 bits</a:t>
            </a:r>
          </a:p>
          <a:p>
            <a:pPr eaLnBrk="1" hangingPunct="1">
              <a:spcBef>
                <a:spcPct val="0"/>
              </a:spcBef>
              <a:buClr>
                <a:srgbClr val="CC0000"/>
              </a:buClr>
              <a:buFontTx/>
              <a:buNone/>
            </a:pPr>
            <a:endParaRPr lang="en-US" altLang="en-US" sz="1200">
              <a:latin typeface="Arial" panose="020B0604020202020204" pitchFamily="34" charset="0"/>
            </a:endParaRPr>
          </a:p>
          <a:p>
            <a:pPr eaLnBrk="1" hangingPunct="1">
              <a:spcBef>
                <a:spcPct val="0"/>
              </a:spcBef>
              <a:buClr>
                <a:srgbClr val="CC0000"/>
              </a:buClr>
              <a:buFontTx/>
              <a:buNone/>
            </a:pPr>
            <a:endParaRPr lang="en-US" altLang="en-US" sz="1200">
              <a:latin typeface="Arial" panose="020B0604020202020204" pitchFamily="34" charset="0"/>
            </a:endParaRPr>
          </a:p>
          <a:p>
            <a:pPr eaLnBrk="1" hangingPunct="1">
              <a:spcBef>
                <a:spcPct val="0"/>
              </a:spcBef>
              <a:buClr>
                <a:srgbClr val="CC0000"/>
              </a:buClr>
              <a:buFontTx/>
              <a:buNone/>
            </a:pPr>
            <a:endParaRPr lang="en-US" altLang="en-US" sz="1200">
              <a:latin typeface="Arial" panose="020B0604020202020204" pitchFamily="34" charset="0"/>
            </a:endParaRPr>
          </a:p>
          <a:p>
            <a:pPr eaLnBrk="1" hangingPunct="1">
              <a:spcBef>
                <a:spcPct val="0"/>
              </a:spcBef>
              <a:buClr>
                <a:srgbClr val="CC0000"/>
              </a:buClr>
              <a:buFontTx/>
              <a:buNone/>
            </a:pPr>
            <a:endParaRPr lang="en-US" altLang="en-US" sz="1200">
              <a:latin typeface="Arial" panose="020B0604020202020204" pitchFamily="34" charset="0"/>
            </a:endParaRPr>
          </a:p>
          <a:p>
            <a:pPr eaLnBrk="1" hangingPunct="1">
              <a:spcBef>
                <a:spcPct val="0"/>
              </a:spcBef>
              <a:buClr>
                <a:srgbClr val="CC0000"/>
              </a:buClr>
              <a:buFontTx/>
              <a:buNone/>
            </a:pPr>
            <a:endParaRPr lang="en-US" altLang="en-US" sz="1200">
              <a:latin typeface="Arial" panose="020B0604020202020204" pitchFamily="34" charset="0"/>
            </a:endParaRPr>
          </a:p>
          <a:p>
            <a:pPr eaLnBrk="1" hangingPunct="1">
              <a:spcBef>
                <a:spcPct val="0"/>
              </a:spcBef>
              <a:buClr>
                <a:srgbClr val="CC0000"/>
              </a:buClr>
              <a:buFontTx/>
              <a:buNone/>
            </a:pPr>
            <a:endParaRPr lang="en-US" altLang="en-US" sz="1200">
              <a:latin typeface="Arial" panose="020B0604020202020204" pitchFamily="34" charset="0"/>
            </a:endParaRPr>
          </a:p>
          <a:p>
            <a:pPr eaLnBrk="1" hangingPunct="1">
              <a:spcBef>
                <a:spcPct val="0"/>
              </a:spcBef>
              <a:buClr>
                <a:srgbClr val="CC0000"/>
              </a:buClr>
              <a:buFontTx/>
              <a:buNone/>
            </a:pPr>
            <a:endParaRPr lang="en-US" altLang="en-US" sz="1200">
              <a:latin typeface="Arial" panose="020B0604020202020204" pitchFamily="34" charset="0"/>
            </a:endParaRPr>
          </a:p>
          <a:p>
            <a:pPr eaLnBrk="1" hangingPunct="1">
              <a:spcBef>
                <a:spcPct val="0"/>
              </a:spcBef>
              <a:buClr>
                <a:srgbClr val="CC0000"/>
              </a:buClr>
              <a:buFontTx/>
              <a:buNone/>
            </a:pPr>
            <a:endParaRPr lang="en-US" altLang="en-US" sz="1200">
              <a:latin typeface="Arial" panose="020B0604020202020204" pitchFamily="34" charset="0"/>
            </a:endParaRPr>
          </a:p>
          <a:p>
            <a:pPr eaLnBrk="1" hangingPunct="1">
              <a:spcBef>
                <a:spcPct val="0"/>
              </a:spcBef>
              <a:buClr>
                <a:srgbClr val="CC0000"/>
              </a:buClr>
              <a:buFontTx/>
              <a:buNone/>
            </a:pPr>
            <a:endParaRPr lang="en-US" altLang="en-US" sz="1200">
              <a:latin typeface="Arial" panose="020B0604020202020204" pitchFamily="34" charset="0"/>
            </a:endParaRPr>
          </a:p>
          <a:p>
            <a:pPr eaLnBrk="1" hangingPunct="1">
              <a:spcBef>
                <a:spcPct val="0"/>
              </a:spcBef>
              <a:buClr>
                <a:srgbClr val="CC0000"/>
              </a:buClr>
              <a:buFontTx/>
              <a:buNone/>
            </a:pPr>
            <a:r>
              <a:rPr lang="en-US" altLang="en-US" sz="1200">
                <a:latin typeface="Arial" panose="020B0604020202020204" pitchFamily="34" charset="0"/>
              </a:rPr>
              <a:t>256 bits</a:t>
            </a:r>
          </a:p>
          <a:p>
            <a:pPr eaLnBrk="1" hangingPunct="1">
              <a:spcBef>
                <a:spcPct val="0"/>
              </a:spcBef>
              <a:buClr>
                <a:srgbClr val="CC0000"/>
              </a:buClr>
              <a:buFontTx/>
              <a:buNone/>
            </a:pPr>
            <a:endParaRPr lang="en-US" altLang="en-US" sz="1200">
              <a:latin typeface="Arial" panose="020B0604020202020204" pitchFamily="34" charset="0"/>
            </a:endParaRPr>
          </a:p>
          <a:p>
            <a:pPr eaLnBrk="1" hangingPunct="1">
              <a:spcBef>
                <a:spcPct val="0"/>
              </a:spcBef>
              <a:buClr>
                <a:srgbClr val="CC0000"/>
              </a:buClr>
              <a:buFontTx/>
              <a:buNone/>
            </a:pPr>
            <a:endParaRPr lang="en-US" altLang="en-US" sz="1200">
              <a:latin typeface="Arial" panose="020B0604020202020204" pitchFamily="34" charset="0"/>
            </a:endParaRPr>
          </a:p>
          <a:p>
            <a:pPr eaLnBrk="1" hangingPunct="1">
              <a:spcBef>
                <a:spcPct val="0"/>
              </a:spcBef>
              <a:buClr>
                <a:srgbClr val="CC0000"/>
              </a:buClr>
              <a:buFontTx/>
              <a:buNone/>
            </a:pPr>
            <a:r>
              <a:rPr lang="en-US" altLang="en-US" sz="1200">
                <a:latin typeface="Arial" panose="020B0604020202020204" pitchFamily="34" charset="0"/>
              </a:rPr>
              <a:t>36 bits</a:t>
            </a:r>
          </a:p>
          <a:p>
            <a:pPr eaLnBrk="1" hangingPunct="1">
              <a:spcBef>
                <a:spcPct val="0"/>
              </a:spcBef>
              <a:buClr>
                <a:srgbClr val="CC0000"/>
              </a:buClr>
              <a:buFontTx/>
              <a:buNone/>
            </a:pPr>
            <a:r>
              <a:rPr lang="en-US" altLang="en-US" sz="1200">
                <a:latin typeface="Arial" panose="020B0604020202020204" pitchFamily="34" charset="0"/>
              </a:rPr>
              <a:t>4 bits</a:t>
            </a:r>
          </a:p>
          <a:p>
            <a:pPr eaLnBrk="1" hangingPunct="1">
              <a:spcBef>
                <a:spcPct val="0"/>
              </a:spcBef>
              <a:buClr>
                <a:srgbClr val="CC0000"/>
              </a:buClr>
              <a:buFontTx/>
              <a:buNone/>
            </a:pPr>
            <a:r>
              <a:rPr lang="en-US" altLang="en-US" sz="1200">
                <a:latin typeface="Arial" panose="020B0604020202020204" pitchFamily="34" charset="0"/>
              </a:rPr>
              <a:t>1 bit</a:t>
            </a:r>
          </a:p>
          <a:p>
            <a:pPr eaLnBrk="1" hangingPunct="1">
              <a:spcBef>
                <a:spcPct val="0"/>
              </a:spcBef>
              <a:buClr>
                <a:srgbClr val="CC0000"/>
              </a:buClr>
              <a:buFontTx/>
              <a:buNone/>
            </a:pPr>
            <a:r>
              <a:rPr lang="en-US" altLang="en-US" sz="1200">
                <a:latin typeface="Arial" panose="020B0604020202020204" pitchFamily="34" charset="0"/>
              </a:rPr>
              <a:t>9 bits</a:t>
            </a:r>
          </a:p>
          <a:p>
            <a:pPr eaLnBrk="1" hangingPunct="1">
              <a:spcBef>
                <a:spcPct val="0"/>
              </a:spcBef>
              <a:buClr>
                <a:srgbClr val="CC0000"/>
              </a:buClr>
              <a:buFontTx/>
              <a:buNone/>
            </a:pPr>
            <a:r>
              <a:rPr lang="en-US" altLang="en-US" sz="1200">
                <a:latin typeface="Arial" panose="020B0604020202020204" pitchFamily="34" charset="0"/>
              </a:rPr>
              <a:t>1 bit</a:t>
            </a:r>
          </a:p>
          <a:p>
            <a:pPr eaLnBrk="1" hangingPunct="1">
              <a:spcBef>
                <a:spcPct val="0"/>
              </a:spcBef>
              <a:buClr>
                <a:srgbClr val="CC0000"/>
              </a:buClr>
              <a:buFontTx/>
              <a:buNone/>
            </a:pPr>
            <a:endParaRPr lang="en-US" altLang="en-US" sz="1200">
              <a:latin typeface="Arial" panose="020B0604020202020204" pitchFamily="34" charset="0"/>
            </a:endParaRPr>
          </a:p>
          <a:p>
            <a:pPr eaLnBrk="1" hangingPunct="1">
              <a:spcBef>
                <a:spcPct val="0"/>
              </a:spcBef>
              <a:buClr>
                <a:srgbClr val="CC0000"/>
              </a:buClr>
              <a:buFontTx/>
              <a:buNone/>
            </a:pPr>
            <a:r>
              <a:rPr lang="en-US" altLang="en-US" sz="1200">
                <a:latin typeface="Arial" panose="020B0604020202020204" pitchFamily="34" charset="0"/>
              </a:rPr>
              <a:t>8 bits</a:t>
            </a:r>
          </a:p>
          <a:p>
            <a:pPr eaLnBrk="1" hangingPunct="1">
              <a:spcBef>
                <a:spcPct val="0"/>
              </a:spcBef>
              <a:buClr>
                <a:srgbClr val="CC0000"/>
              </a:buClr>
              <a:buFontTx/>
              <a:buNone/>
            </a:pPr>
            <a:r>
              <a:rPr lang="en-US" altLang="en-US" sz="1200">
                <a:latin typeface="Arial" panose="020B0604020202020204" pitchFamily="34" charset="0"/>
              </a:rPr>
              <a:t>8 bits</a:t>
            </a:r>
          </a:p>
          <a:p>
            <a:pPr eaLnBrk="1" hangingPunct="1">
              <a:spcBef>
                <a:spcPct val="0"/>
              </a:spcBef>
              <a:buClr>
                <a:srgbClr val="CC0000"/>
              </a:buClr>
              <a:buFontTx/>
              <a:buNone/>
            </a:pPr>
            <a:r>
              <a:rPr lang="en-US" altLang="en-US" sz="1200">
                <a:latin typeface="Arial" panose="020B0604020202020204" pitchFamily="34" charset="0"/>
              </a:rPr>
              <a:t>8 bits</a:t>
            </a:r>
          </a:p>
          <a:p>
            <a:pPr eaLnBrk="1" hangingPunct="1">
              <a:spcBef>
                <a:spcPct val="0"/>
              </a:spcBef>
              <a:buClr>
                <a:srgbClr val="CC0000"/>
              </a:buClr>
              <a:buFontTx/>
              <a:buNone/>
            </a:pPr>
            <a:endParaRPr lang="en-US" altLang="en-US" sz="1200">
              <a:latin typeface="Arial" panose="020B0604020202020204" pitchFamily="34" charset="0"/>
            </a:endParaRPr>
          </a:p>
          <a:p>
            <a:pPr eaLnBrk="1" hangingPunct="1">
              <a:spcBef>
                <a:spcPct val="0"/>
              </a:spcBef>
              <a:buClr>
                <a:srgbClr val="CC0000"/>
              </a:buClr>
              <a:buFontTx/>
              <a:buNone/>
            </a:pPr>
            <a:r>
              <a:rPr lang="en-US" altLang="en-US" sz="1200">
                <a:latin typeface="Arial" panose="020B0604020202020204" pitchFamily="34" charset="0"/>
              </a:rPr>
              <a:t>9 bits</a:t>
            </a:r>
          </a:p>
          <a:p>
            <a:pPr eaLnBrk="1" hangingPunct="1">
              <a:spcBef>
                <a:spcPct val="0"/>
              </a:spcBef>
              <a:buClr>
                <a:srgbClr val="CC0000"/>
              </a:buClr>
              <a:buFontTx/>
              <a:buNone/>
            </a:pPr>
            <a:r>
              <a:rPr lang="en-US" altLang="en-US" sz="1200">
                <a:latin typeface="Arial" panose="020B0604020202020204" pitchFamily="34" charset="0"/>
              </a:rPr>
              <a:t>1 bit</a:t>
            </a:r>
          </a:p>
          <a:p>
            <a:pPr eaLnBrk="1" hangingPunct="1">
              <a:spcBef>
                <a:spcPct val="0"/>
              </a:spcBef>
              <a:buClr>
                <a:srgbClr val="CC0000"/>
              </a:buClr>
              <a:buFontTx/>
              <a:buNone/>
            </a:pPr>
            <a:r>
              <a:rPr lang="en-US" altLang="en-US" sz="1200">
                <a:latin typeface="Arial" panose="020B0604020202020204" pitchFamily="34" charset="0"/>
              </a:rPr>
              <a:t>2 bits</a:t>
            </a:r>
          </a:p>
          <a:p>
            <a:pPr eaLnBrk="1" hangingPunct="1">
              <a:spcBef>
                <a:spcPct val="0"/>
              </a:spcBef>
              <a:buClr>
                <a:srgbClr val="CC0000"/>
              </a:buClr>
              <a:buFontTx/>
              <a:buNone/>
            </a:pPr>
            <a:r>
              <a:rPr lang="en-US" altLang="en-US" sz="1200">
                <a:latin typeface="Arial" panose="020B0604020202020204" pitchFamily="34" charset="0"/>
              </a:rPr>
              <a:t>8 bits</a:t>
            </a:r>
          </a:p>
        </p:txBody>
      </p:sp>
      <p:pic>
        <p:nvPicPr>
          <p:cNvPr id="10246" name="Picture 1">
            <a:extLst>
              <a:ext uri="{FF2B5EF4-FFF2-40B4-BE49-F238E27FC236}">
                <a16:creationId xmlns:a16="http://schemas.microsoft.com/office/drawing/2014/main" id="{6AC49AF9-3109-4E4C-852E-8DBC996C3FB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304925"/>
            <a:ext cx="4464050" cy="544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a:extLst>
              <a:ext uri="{FF2B5EF4-FFF2-40B4-BE49-F238E27FC236}">
                <a16:creationId xmlns:a16="http://schemas.microsoft.com/office/drawing/2014/main" id="{6DB9D11B-01B7-46A7-89F0-B831FE8F2884}"/>
              </a:ext>
            </a:extLst>
          </p:cNvPr>
          <p:cNvSpPr txBox="1">
            <a:spLocks noChangeArrowheads="1"/>
          </p:cNvSpPr>
          <p:nvPr/>
        </p:nvSpPr>
        <p:spPr bwMode="auto">
          <a:xfrm>
            <a:off x="5867400" y="2057400"/>
            <a:ext cx="2987675" cy="1077913"/>
          </a:xfrm>
          <a:prstGeom prst="rect">
            <a:avLst/>
          </a:prstGeom>
          <a:noFill/>
          <a:ln w="1905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latin typeface="Calibri" panose="020F0502020204030204" pitchFamily="34" charset="0"/>
              </a:rPr>
              <a:t>The cheat sheet for how to configure a TrueNorth neuron.  These parameters are stored in the 410-bit field for every neuron.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a:extLst>
              <a:ext uri="{FF2B5EF4-FFF2-40B4-BE49-F238E27FC236}">
                <a16:creationId xmlns:a16="http://schemas.microsoft.com/office/drawing/2014/main" id="{80488F32-ABF2-4CA7-87D8-2EE2C106F4B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7FA1B45-642C-4A12-8268-8974192E8BBA}" type="slidenum">
              <a:rPr lang="en-US" altLang="en-US" sz="1400" smtClean="0"/>
              <a:pPr>
                <a:spcBef>
                  <a:spcPct val="0"/>
                </a:spcBef>
                <a:buFontTx/>
                <a:buNone/>
              </a:pPr>
              <a:t>2</a:t>
            </a:fld>
            <a:endParaRPr lang="en-US" altLang="en-US" sz="1400"/>
          </a:p>
        </p:txBody>
      </p:sp>
      <p:sp>
        <p:nvSpPr>
          <p:cNvPr id="22531" name="Text Box 2">
            <a:extLst>
              <a:ext uri="{FF2B5EF4-FFF2-40B4-BE49-F238E27FC236}">
                <a16:creationId xmlns:a16="http://schemas.microsoft.com/office/drawing/2014/main" id="{F21157E7-3DDD-4AF5-BF60-367E36877F0B}"/>
              </a:ext>
            </a:extLst>
          </p:cNvPr>
          <p:cNvSpPr txBox="1">
            <a:spLocks noChangeArrowheads="1"/>
          </p:cNvSpPr>
          <p:nvPr/>
        </p:nvSpPr>
        <p:spPr bwMode="auto">
          <a:xfrm>
            <a:off x="441325" y="396875"/>
            <a:ext cx="37912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solidFill>
                  <a:srgbClr val="CC0000"/>
                </a:solidFill>
                <a:latin typeface="Calibri" panose="020F0502020204030204" pitchFamily="34" charset="0"/>
                <a:cs typeface="Calibri" panose="020F0502020204030204" pitchFamily="34" charset="0"/>
              </a:rPr>
              <a:t>The Spiking Approach</a:t>
            </a:r>
          </a:p>
        </p:txBody>
      </p:sp>
      <p:sp>
        <p:nvSpPr>
          <p:cNvPr id="22532" name="Line 3">
            <a:extLst>
              <a:ext uri="{FF2B5EF4-FFF2-40B4-BE49-F238E27FC236}">
                <a16:creationId xmlns:a16="http://schemas.microsoft.com/office/drawing/2014/main" id="{0951F501-7ED4-470D-8C3D-E1CE54B94B91}"/>
              </a:ext>
            </a:extLst>
          </p:cNvPr>
          <p:cNvSpPr>
            <a:spLocks noChangeShapeType="1"/>
          </p:cNvSpPr>
          <p:nvPr/>
        </p:nvSpPr>
        <p:spPr bwMode="auto">
          <a:xfrm>
            <a:off x="381000" y="1143000"/>
            <a:ext cx="83058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3" name="Text Box 4">
            <a:extLst>
              <a:ext uri="{FF2B5EF4-FFF2-40B4-BE49-F238E27FC236}">
                <a16:creationId xmlns:a16="http://schemas.microsoft.com/office/drawing/2014/main" id="{0419772D-3A92-46A0-A373-17FFBFC5AB49}"/>
              </a:ext>
            </a:extLst>
          </p:cNvPr>
          <p:cNvSpPr txBox="1">
            <a:spLocks noChangeArrowheads="1"/>
          </p:cNvSpPr>
          <p:nvPr/>
        </p:nvSpPr>
        <p:spPr bwMode="auto">
          <a:xfrm>
            <a:off x="517525" y="1563688"/>
            <a:ext cx="8151334"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
                <a:srgbClr val="CC0000"/>
              </a:buClr>
            </a:pPr>
            <a:r>
              <a:rPr lang="en-US" altLang="en-US" sz="2400" dirty="0">
                <a:latin typeface="Calibri" panose="020F0502020204030204" pitchFamily="34" charset="0"/>
                <a:cs typeface="Calibri" panose="020F0502020204030204" pitchFamily="34" charset="0"/>
              </a:rPr>
              <a:t> Low energy for computation: only adds, no multiplies</a:t>
            </a:r>
          </a:p>
          <a:p>
            <a:pPr eaLnBrk="1" hangingPunct="1">
              <a:spcBef>
                <a:spcPct val="0"/>
              </a:spcBef>
              <a:buClr>
                <a:srgbClr val="CC0000"/>
              </a:buClr>
            </a:pPr>
            <a:endParaRPr lang="en-US" altLang="en-US" sz="2400" dirty="0">
              <a:latin typeface="Calibri" panose="020F0502020204030204" pitchFamily="34" charset="0"/>
              <a:cs typeface="Calibri" panose="020F0502020204030204" pitchFamily="34" charset="0"/>
            </a:endParaRPr>
          </a:p>
          <a:p>
            <a:pPr eaLnBrk="1" hangingPunct="1">
              <a:spcBef>
                <a:spcPct val="0"/>
              </a:spcBef>
              <a:buClr>
                <a:srgbClr val="CC0000"/>
              </a:buClr>
            </a:pPr>
            <a:r>
              <a:rPr lang="en-US" altLang="en-US" sz="2400" dirty="0">
                <a:latin typeface="Calibri" panose="020F0502020204030204" pitchFamily="34" charset="0"/>
                <a:cs typeface="Calibri" panose="020F0502020204030204" pitchFamily="34" charset="0"/>
              </a:rPr>
              <a:t> Low energy for communication: depends on spikes per signal</a:t>
            </a:r>
          </a:p>
          <a:p>
            <a:pPr eaLnBrk="1" hangingPunct="1">
              <a:spcBef>
                <a:spcPct val="0"/>
              </a:spcBef>
              <a:buClr>
                <a:srgbClr val="CC0000"/>
              </a:buClr>
            </a:pPr>
            <a:endParaRPr lang="en-US" altLang="en-US" sz="2400" dirty="0">
              <a:latin typeface="Calibri" panose="020F0502020204030204" pitchFamily="34" charset="0"/>
              <a:cs typeface="Calibri" panose="020F0502020204030204" pitchFamily="34" charset="0"/>
            </a:endParaRPr>
          </a:p>
          <a:p>
            <a:pPr eaLnBrk="1" hangingPunct="1">
              <a:spcBef>
                <a:spcPct val="0"/>
              </a:spcBef>
              <a:buClr>
                <a:srgbClr val="CC0000"/>
              </a:buClr>
            </a:pPr>
            <a:r>
              <a:rPr lang="en-US" altLang="en-US" sz="2400" dirty="0">
                <a:latin typeface="Calibri" panose="020F0502020204030204" pitchFamily="34" charset="0"/>
                <a:cs typeface="Calibri" panose="020F0502020204030204" pitchFamily="34" charset="0"/>
              </a:rPr>
              <a:t> Neurons have state, inputs arrive asynchronously, info</a:t>
            </a:r>
          </a:p>
          <a:p>
            <a:pPr eaLnBrk="1" hangingPunct="1">
              <a:spcBef>
                <a:spcPct val="0"/>
              </a:spcBef>
              <a:buClr>
                <a:srgbClr val="CC0000"/>
              </a:buClr>
              <a:buFontTx/>
              <a:buNone/>
            </a:pPr>
            <a:r>
              <a:rPr lang="en-US" altLang="en-US" sz="2400" dirty="0">
                <a:latin typeface="Calibri" panose="020F0502020204030204" pitchFamily="34" charset="0"/>
                <a:cs typeface="Calibri" panose="020F0502020204030204" pitchFamily="34" charset="0"/>
              </a:rPr>
              <a:t>   in relative timing of spikes, other biological phenomena, …</a:t>
            </a:r>
          </a:p>
          <a:p>
            <a:pPr eaLnBrk="1" hangingPunct="1">
              <a:spcBef>
                <a:spcPct val="0"/>
              </a:spcBef>
              <a:buClr>
                <a:srgbClr val="CC0000"/>
              </a:buClr>
            </a:pPr>
            <a:endParaRPr lang="en-US" altLang="en-US" sz="2400" dirty="0">
              <a:latin typeface="Calibri" panose="020F0502020204030204" pitchFamily="34" charset="0"/>
              <a:cs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a:extLst>
              <a:ext uri="{FF2B5EF4-FFF2-40B4-BE49-F238E27FC236}">
                <a16:creationId xmlns:a16="http://schemas.microsoft.com/office/drawing/2014/main" id="{A6916858-ADAA-45A1-938D-E66A471E98D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EAF9458-6232-4A0E-A801-4937C058DCDC}" type="slidenum">
              <a:rPr lang="en-US" altLang="en-US" sz="1400" smtClean="0"/>
              <a:pPr>
                <a:spcBef>
                  <a:spcPct val="0"/>
                </a:spcBef>
                <a:buFontTx/>
                <a:buNone/>
              </a:pPr>
              <a:t>20</a:t>
            </a:fld>
            <a:endParaRPr lang="en-US" altLang="en-US" sz="1400"/>
          </a:p>
        </p:txBody>
      </p:sp>
      <p:sp>
        <p:nvSpPr>
          <p:cNvPr id="12291" name="Text Box 2">
            <a:extLst>
              <a:ext uri="{FF2B5EF4-FFF2-40B4-BE49-F238E27FC236}">
                <a16:creationId xmlns:a16="http://schemas.microsoft.com/office/drawing/2014/main" id="{1F18DD95-FFC5-4904-B0A4-2FE6D23F734C}"/>
              </a:ext>
            </a:extLst>
          </p:cNvPr>
          <p:cNvSpPr txBox="1">
            <a:spLocks noChangeArrowheads="1"/>
          </p:cNvSpPr>
          <p:nvPr/>
        </p:nvSpPr>
        <p:spPr bwMode="auto">
          <a:xfrm>
            <a:off x="441325" y="396875"/>
            <a:ext cx="53313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solidFill>
                  <a:srgbClr val="CC0000"/>
                </a:solidFill>
                <a:latin typeface="Calibri" panose="020F0502020204030204" pitchFamily="34" charset="0"/>
                <a:cs typeface="Calibri" panose="020F0502020204030204" pitchFamily="34" charset="0"/>
              </a:rPr>
              <a:t>Synaptic and Leak Probabilities</a:t>
            </a:r>
          </a:p>
        </p:txBody>
      </p:sp>
      <p:sp>
        <p:nvSpPr>
          <p:cNvPr id="12292" name="Line 3">
            <a:extLst>
              <a:ext uri="{FF2B5EF4-FFF2-40B4-BE49-F238E27FC236}">
                <a16:creationId xmlns:a16="http://schemas.microsoft.com/office/drawing/2014/main" id="{B586487F-AF49-42E0-BAA4-3A3A8883D015}"/>
              </a:ext>
            </a:extLst>
          </p:cNvPr>
          <p:cNvSpPr>
            <a:spLocks noChangeShapeType="1"/>
          </p:cNvSpPr>
          <p:nvPr/>
        </p:nvSpPr>
        <p:spPr bwMode="auto">
          <a:xfrm>
            <a:off x="381000" y="1143000"/>
            <a:ext cx="83058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3" name="Text Box 4">
            <a:extLst>
              <a:ext uri="{FF2B5EF4-FFF2-40B4-BE49-F238E27FC236}">
                <a16:creationId xmlns:a16="http://schemas.microsoft.com/office/drawing/2014/main" id="{394192CE-9457-493E-8027-62B747F1465A}"/>
              </a:ext>
            </a:extLst>
          </p:cNvPr>
          <p:cNvSpPr txBox="1">
            <a:spLocks noChangeArrowheads="1"/>
          </p:cNvSpPr>
          <p:nvPr/>
        </p:nvSpPr>
        <p:spPr bwMode="auto">
          <a:xfrm>
            <a:off x="533400" y="1293749"/>
            <a:ext cx="7588616"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
                <a:srgbClr val="CC0000"/>
              </a:buClr>
            </a:pPr>
            <a:r>
              <a:rPr lang="en-US" altLang="en-US" sz="2400" dirty="0">
                <a:latin typeface="Calibri" panose="020F0502020204030204" pitchFamily="34" charset="0"/>
                <a:cs typeface="Calibri" panose="020F0502020204030204" pitchFamily="34" charset="0"/>
              </a:rPr>
              <a:t> If the input is stochastic, the potential change is either</a:t>
            </a:r>
          </a:p>
          <a:p>
            <a:pPr eaLnBrk="1" hangingPunct="1">
              <a:spcBef>
                <a:spcPct val="0"/>
              </a:spcBef>
              <a:buClr>
                <a:srgbClr val="CC0000"/>
              </a:buClr>
              <a:buFontTx/>
              <a:buNone/>
            </a:pPr>
            <a:r>
              <a:rPr lang="en-US" altLang="en-US" sz="2400" dirty="0">
                <a:latin typeface="Calibri" panose="020F0502020204030204" pitchFamily="34" charset="0"/>
                <a:cs typeface="Calibri" panose="020F0502020204030204" pitchFamily="34" charset="0"/>
              </a:rPr>
              <a:t>   -1, 0, or +1.  The probability of the </a:t>
            </a:r>
            <a:r>
              <a:rPr lang="en-US" altLang="en-US" sz="2400" dirty="0" err="1">
                <a:latin typeface="Calibri" panose="020F0502020204030204" pitchFamily="34" charset="0"/>
                <a:cs typeface="Calibri" panose="020F0502020204030204" pitchFamily="34" charset="0"/>
              </a:rPr>
              <a:t>incr</a:t>
            </a:r>
            <a:r>
              <a:rPr lang="en-US" altLang="en-US" sz="2400" dirty="0">
                <a:latin typeface="Calibri" panose="020F0502020204030204" pitchFamily="34" charset="0"/>
                <a:cs typeface="Calibri" panose="020F0502020204030204" pitchFamily="34" charset="0"/>
              </a:rPr>
              <a:t>/</a:t>
            </a:r>
            <a:r>
              <a:rPr lang="en-US" altLang="en-US" sz="2400" dirty="0" err="1">
                <a:latin typeface="Calibri" panose="020F0502020204030204" pitchFamily="34" charset="0"/>
                <a:cs typeface="Calibri" panose="020F0502020204030204" pitchFamily="34" charset="0"/>
              </a:rPr>
              <a:t>decr</a:t>
            </a:r>
            <a:r>
              <a:rPr lang="en-US" altLang="en-US" sz="2400" dirty="0">
                <a:latin typeface="Calibri" panose="020F0502020204030204" pitchFamily="34" charset="0"/>
                <a:cs typeface="Calibri" panose="020F0502020204030204" pitchFamily="34" charset="0"/>
              </a:rPr>
              <a:t> is determined</a:t>
            </a:r>
          </a:p>
          <a:p>
            <a:pPr eaLnBrk="1" hangingPunct="1">
              <a:spcBef>
                <a:spcPct val="0"/>
              </a:spcBef>
              <a:buClr>
                <a:srgbClr val="CC0000"/>
              </a:buClr>
              <a:buFontTx/>
              <a:buNone/>
            </a:pPr>
            <a:r>
              <a:rPr lang="en-US" altLang="en-US" sz="2400" dirty="0">
                <a:latin typeface="Calibri" panose="020F0502020204030204" pitchFamily="34" charset="0"/>
                <a:cs typeface="Calibri" panose="020F0502020204030204" pitchFamily="34" charset="0"/>
              </a:rPr>
              <a:t>   by the synaptic weight (compare the uniformly distributed</a:t>
            </a:r>
          </a:p>
          <a:p>
            <a:pPr eaLnBrk="1" hangingPunct="1">
              <a:spcBef>
                <a:spcPct val="0"/>
              </a:spcBef>
              <a:buClr>
                <a:srgbClr val="CC0000"/>
              </a:buClr>
              <a:buFontTx/>
              <a:buNone/>
            </a:pPr>
            <a:r>
              <a:rPr lang="en-US" altLang="en-US" sz="2400" dirty="0">
                <a:latin typeface="Calibri" panose="020F0502020204030204" pitchFamily="34" charset="0"/>
                <a:cs typeface="Calibri" panose="020F0502020204030204" pitchFamily="34" charset="0"/>
              </a:rPr>
              <a:t>   pseudorandom number PRN to the |weight|).  The</a:t>
            </a:r>
          </a:p>
          <a:p>
            <a:pPr eaLnBrk="1" hangingPunct="1">
              <a:spcBef>
                <a:spcPct val="0"/>
              </a:spcBef>
              <a:buClr>
                <a:srgbClr val="CC0000"/>
              </a:buClr>
              <a:buFontTx/>
              <a:buNone/>
            </a:pPr>
            <a:r>
              <a:rPr lang="en-US" altLang="en-US" sz="2400" dirty="0">
                <a:latin typeface="Calibri" panose="020F0502020204030204" pitchFamily="34" charset="0"/>
                <a:cs typeface="Calibri" panose="020F0502020204030204" pitchFamily="34" charset="0"/>
              </a:rPr>
              <a:t>   </a:t>
            </a:r>
            <a:r>
              <a:rPr lang="en-US" altLang="en-US" sz="2400" dirty="0" err="1">
                <a:latin typeface="Calibri" panose="020F0502020204030204" pitchFamily="34" charset="0"/>
                <a:cs typeface="Calibri" panose="020F0502020204030204" pitchFamily="34" charset="0"/>
              </a:rPr>
              <a:t>incr</a:t>
            </a:r>
            <a:r>
              <a:rPr lang="en-US" altLang="en-US" sz="2400" dirty="0">
                <a:latin typeface="Calibri" panose="020F0502020204030204" pitchFamily="34" charset="0"/>
                <a:cs typeface="Calibri" panose="020F0502020204030204" pitchFamily="34" charset="0"/>
              </a:rPr>
              <a:t>/</a:t>
            </a:r>
            <a:r>
              <a:rPr lang="en-US" altLang="en-US" sz="2400" dirty="0" err="1">
                <a:latin typeface="Calibri" panose="020F0502020204030204" pitchFamily="34" charset="0"/>
                <a:cs typeface="Calibri" panose="020F0502020204030204" pitchFamily="34" charset="0"/>
              </a:rPr>
              <a:t>decr</a:t>
            </a:r>
            <a:r>
              <a:rPr lang="en-US" altLang="en-US" sz="2400" dirty="0">
                <a:latin typeface="Calibri" panose="020F0502020204030204" pitchFamily="34" charset="0"/>
                <a:cs typeface="Calibri" panose="020F0502020204030204" pitchFamily="34" charset="0"/>
              </a:rPr>
              <a:t> is determined by the sign of the weight.</a:t>
            </a:r>
          </a:p>
          <a:p>
            <a:pPr eaLnBrk="1" hangingPunct="1">
              <a:spcBef>
                <a:spcPct val="0"/>
              </a:spcBef>
              <a:buClr>
                <a:srgbClr val="CC0000"/>
              </a:buClr>
            </a:pPr>
            <a:endParaRPr lang="en-US" altLang="en-US" sz="2400" dirty="0">
              <a:latin typeface="Calibri" panose="020F0502020204030204" pitchFamily="34" charset="0"/>
              <a:cs typeface="Calibri" panose="020F0502020204030204" pitchFamily="34" charset="0"/>
            </a:endParaRPr>
          </a:p>
          <a:p>
            <a:pPr eaLnBrk="1" hangingPunct="1">
              <a:spcBef>
                <a:spcPct val="0"/>
              </a:spcBef>
              <a:buClr>
                <a:srgbClr val="CC0000"/>
              </a:buClr>
            </a:pPr>
            <a:r>
              <a:rPr lang="en-US" altLang="en-US" sz="2400" dirty="0">
                <a:latin typeface="Calibri" panose="020F0502020204030204" pitchFamily="34" charset="0"/>
                <a:cs typeface="Calibri" panose="020F0502020204030204" pitchFamily="34" charset="0"/>
              </a:rPr>
              <a:t> Same for leak</a:t>
            </a:r>
          </a:p>
          <a:p>
            <a:pPr eaLnBrk="1" hangingPunct="1">
              <a:spcBef>
                <a:spcPct val="0"/>
              </a:spcBef>
              <a:buClr>
                <a:srgbClr val="CC0000"/>
              </a:buClr>
            </a:pPr>
            <a:endParaRPr lang="en-US" altLang="en-US" sz="2400" dirty="0">
              <a:latin typeface="Calibri" panose="020F0502020204030204" pitchFamily="34" charset="0"/>
              <a:cs typeface="Calibri" panose="020F0502020204030204" pitchFamily="34" charset="0"/>
            </a:endParaRPr>
          </a:p>
          <a:p>
            <a:pPr eaLnBrk="1" hangingPunct="1">
              <a:spcBef>
                <a:spcPct val="0"/>
              </a:spcBef>
              <a:buClr>
                <a:srgbClr val="CC0000"/>
              </a:buClr>
            </a:pPr>
            <a:r>
              <a:rPr lang="en-US" altLang="en-US" sz="2400" dirty="0">
                <a:latin typeface="Calibri" panose="020F0502020204030204" pitchFamily="34" charset="0"/>
                <a:cs typeface="Calibri" panose="020F0502020204030204" pitchFamily="34" charset="0"/>
              </a:rPr>
              <a:t> Have to draw many random numbers for each neuron:</a:t>
            </a:r>
          </a:p>
          <a:p>
            <a:pPr eaLnBrk="1" hangingPunct="1">
              <a:spcBef>
                <a:spcPct val="0"/>
              </a:spcBef>
              <a:buClr>
                <a:srgbClr val="CC0000"/>
              </a:buClr>
              <a:buFontTx/>
              <a:buNone/>
            </a:pPr>
            <a:r>
              <a:rPr lang="en-US" altLang="en-US" sz="2400" dirty="0">
                <a:latin typeface="Calibri" panose="020F0502020204030204" pitchFamily="34" charset="0"/>
                <a:cs typeface="Calibri" panose="020F0502020204030204" pitchFamily="34" charset="0"/>
              </a:rPr>
              <a:t>   threshold, leak, each connected input axon</a:t>
            </a:r>
          </a:p>
          <a:p>
            <a:pPr eaLnBrk="1" hangingPunct="1">
              <a:spcBef>
                <a:spcPct val="0"/>
              </a:spcBef>
              <a:buClr>
                <a:srgbClr val="CC0000"/>
              </a:buClr>
            </a:pPr>
            <a:endParaRPr lang="en-US" altLang="en-US" sz="2400" dirty="0">
              <a:latin typeface="Calibri" panose="020F0502020204030204" pitchFamily="34" charset="0"/>
              <a:cs typeface="Calibri" panose="020F0502020204030204" pitchFamily="34" charset="0"/>
            </a:endParaRPr>
          </a:p>
        </p:txBody>
      </p:sp>
      <p:sp>
        <p:nvSpPr>
          <p:cNvPr id="6" name="TextBox 7">
            <a:extLst>
              <a:ext uri="{FF2B5EF4-FFF2-40B4-BE49-F238E27FC236}">
                <a16:creationId xmlns:a16="http://schemas.microsoft.com/office/drawing/2014/main" id="{5419C19A-767F-434A-8CB8-6D416B93B99F}"/>
              </a:ext>
            </a:extLst>
          </p:cNvPr>
          <p:cNvSpPr txBox="1">
            <a:spLocks noChangeArrowheads="1"/>
          </p:cNvSpPr>
          <p:nvPr/>
        </p:nvSpPr>
        <p:spPr bwMode="auto">
          <a:xfrm>
            <a:off x="307975" y="5029200"/>
            <a:ext cx="8594725" cy="1570038"/>
          </a:xfrm>
          <a:prstGeom prst="rect">
            <a:avLst/>
          </a:prstGeom>
          <a:noFill/>
          <a:ln w="1905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latin typeface="Calibri" panose="020F0502020204030204" pitchFamily="34" charset="0"/>
              </a:rPr>
              <a:t>The potential increments can be done stochastically.  For example, in non-stochastic mode, if the weight is 85, every incoming spike will raise the potential by 85.  In stochastic mode, if the weight is 85, a pseudorandom number is drawn.  If the number is less than 85, then the potential is incremented by 1.  So the weight now represents the probability of the potential moving up (exc) or down (inh) by 1.  The leak can also be stochastic, using the exact same approach.  As a neuron is being processed in a tick, we end up accessing the pseudorandom generator several times.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a:extLst>
              <a:ext uri="{FF2B5EF4-FFF2-40B4-BE49-F238E27FC236}">
                <a16:creationId xmlns:a16="http://schemas.microsoft.com/office/drawing/2014/main" id="{8DBDF226-150D-410B-8318-4F6C3DCDE52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1EBED4B-3B84-46D0-8A6C-700F9BA50228}" type="slidenum">
              <a:rPr lang="en-US" altLang="en-US" sz="1400" smtClean="0"/>
              <a:pPr>
                <a:spcBef>
                  <a:spcPct val="0"/>
                </a:spcBef>
                <a:buFontTx/>
                <a:buNone/>
              </a:pPr>
              <a:t>21</a:t>
            </a:fld>
            <a:endParaRPr lang="en-US" altLang="en-US" sz="1400"/>
          </a:p>
        </p:txBody>
      </p:sp>
      <p:sp>
        <p:nvSpPr>
          <p:cNvPr id="14339" name="Text Box 2">
            <a:extLst>
              <a:ext uri="{FF2B5EF4-FFF2-40B4-BE49-F238E27FC236}">
                <a16:creationId xmlns:a16="http://schemas.microsoft.com/office/drawing/2014/main" id="{829BC656-7E83-41E3-809D-007EACF92511}"/>
              </a:ext>
            </a:extLst>
          </p:cNvPr>
          <p:cNvSpPr txBox="1">
            <a:spLocks noChangeArrowheads="1"/>
          </p:cNvSpPr>
          <p:nvPr/>
        </p:nvSpPr>
        <p:spPr bwMode="auto">
          <a:xfrm>
            <a:off x="329386" y="393125"/>
            <a:ext cx="218521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dirty="0">
                <a:solidFill>
                  <a:srgbClr val="CC0000"/>
                </a:solidFill>
                <a:latin typeface="Calibri" panose="020F0502020204030204" pitchFamily="34" charset="0"/>
                <a:cs typeface="Calibri" panose="020F0502020204030204" pitchFamily="34" charset="0"/>
              </a:rPr>
              <a:t>Leak Modes</a:t>
            </a:r>
          </a:p>
        </p:txBody>
      </p:sp>
      <p:sp>
        <p:nvSpPr>
          <p:cNvPr id="14340" name="Line 3">
            <a:extLst>
              <a:ext uri="{FF2B5EF4-FFF2-40B4-BE49-F238E27FC236}">
                <a16:creationId xmlns:a16="http://schemas.microsoft.com/office/drawing/2014/main" id="{AF20779D-7134-43C1-9C58-DCCBE3D45FF9}"/>
              </a:ext>
            </a:extLst>
          </p:cNvPr>
          <p:cNvSpPr>
            <a:spLocks noChangeShapeType="1"/>
          </p:cNvSpPr>
          <p:nvPr/>
        </p:nvSpPr>
        <p:spPr bwMode="auto">
          <a:xfrm>
            <a:off x="381000" y="1143000"/>
            <a:ext cx="83058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1" name="Text Box 4">
            <a:extLst>
              <a:ext uri="{FF2B5EF4-FFF2-40B4-BE49-F238E27FC236}">
                <a16:creationId xmlns:a16="http://schemas.microsoft.com/office/drawing/2014/main" id="{6F115358-2D21-4A02-8ED1-443B0C3DAE22}"/>
              </a:ext>
            </a:extLst>
          </p:cNvPr>
          <p:cNvSpPr txBox="1">
            <a:spLocks noChangeArrowheads="1"/>
          </p:cNvSpPr>
          <p:nvPr/>
        </p:nvSpPr>
        <p:spPr bwMode="auto">
          <a:xfrm>
            <a:off x="365125" y="1308100"/>
            <a:ext cx="772641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
                <a:srgbClr val="CC0000"/>
              </a:buClr>
            </a:pPr>
            <a:r>
              <a:rPr lang="en-US" altLang="en-US" sz="2000">
                <a:latin typeface="Calibri" panose="020F0502020204030204" pitchFamily="34" charset="0"/>
                <a:cs typeface="Calibri" panose="020F0502020204030204" pitchFamily="34" charset="0"/>
              </a:rPr>
              <a:t> Standard leak operation: constant incr/decr of leak</a:t>
            </a:r>
          </a:p>
          <a:p>
            <a:pPr eaLnBrk="1" hangingPunct="1">
              <a:spcBef>
                <a:spcPct val="0"/>
              </a:spcBef>
              <a:buClr>
                <a:srgbClr val="CC0000"/>
              </a:buClr>
            </a:pPr>
            <a:r>
              <a:rPr lang="en-US" altLang="en-US" sz="2000">
                <a:latin typeface="Calibri" panose="020F0502020204030204" pitchFamily="34" charset="0"/>
                <a:cs typeface="Calibri" panose="020F0502020204030204" pitchFamily="34" charset="0"/>
              </a:rPr>
              <a:t> Leak-Reversal mode: the leak sign flips when the neuron potential flips</a:t>
            </a:r>
          </a:p>
          <a:p>
            <a:pPr eaLnBrk="1" hangingPunct="1">
              <a:spcBef>
                <a:spcPct val="0"/>
              </a:spcBef>
              <a:buClr>
                <a:srgbClr val="CC0000"/>
              </a:buClr>
            </a:pPr>
            <a:r>
              <a:rPr lang="en-US" altLang="en-US" sz="2000">
                <a:latin typeface="Calibri" panose="020F0502020204030204" pitchFamily="34" charset="0"/>
                <a:cs typeface="Calibri" panose="020F0502020204030204" pitchFamily="34" charset="0"/>
              </a:rPr>
              <a:t> No leak at zero potential</a:t>
            </a:r>
          </a:p>
          <a:p>
            <a:pPr eaLnBrk="1" hangingPunct="1">
              <a:spcBef>
                <a:spcPct val="0"/>
              </a:spcBef>
              <a:buClr>
                <a:srgbClr val="CC0000"/>
              </a:buClr>
            </a:pPr>
            <a:r>
              <a:rPr lang="en-US" altLang="en-US" sz="2000">
                <a:latin typeface="Calibri" panose="020F0502020204030204" pitchFamily="34" charset="0"/>
                <a:cs typeface="Calibri" panose="020F0502020204030204" pitchFamily="34" charset="0"/>
              </a:rPr>
              <a:t> Creates a convergent leak and a divergent leak</a:t>
            </a:r>
          </a:p>
        </p:txBody>
      </p:sp>
      <p:pic>
        <p:nvPicPr>
          <p:cNvPr id="14342" name="Picture 1">
            <a:extLst>
              <a:ext uri="{FF2B5EF4-FFF2-40B4-BE49-F238E27FC236}">
                <a16:creationId xmlns:a16="http://schemas.microsoft.com/office/drawing/2014/main" id="{9965BE3F-0E03-4090-8455-27AE632EF3F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6238" y="2667000"/>
            <a:ext cx="7686675" cy="405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a:extLst>
              <a:ext uri="{FF2B5EF4-FFF2-40B4-BE49-F238E27FC236}">
                <a16:creationId xmlns:a16="http://schemas.microsoft.com/office/drawing/2014/main" id="{5D2C43E6-D783-4474-93CE-F975406F8824}"/>
              </a:ext>
            </a:extLst>
          </p:cNvPr>
          <p:cNvSpPr txBox="1">
            <a:spLocks noChangeArrowheads="1"/>
          </p:cNvSpPr>
          <p:nvPr/>
        </p:nvSpPr>
        <p:spPr bwMode="auto">
          <a:xfrm>
            <a:off x="2514600" y="147638"/>
            <a:ext cx="6553200" cy="830262"/>
          </a:xfrm>
          <a:prstGeom prst="rect">
            <a:avLst/>
          </a:prstGeom>
          <a:noFill/>
          <a:ln w="1905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latin typeface="Calibri" panose="020F0502020204030204" pitchFamily="34" charset="0"/>
              </a:rPr>
              <a:t>There are four leak modes.  In the first two, the leak value does not change over time – if the leak is positive, it forces the potential to rise constantly (fig 1) – if the leak is negative, it forces the potential to drop constantly (fig 2).</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a:extLst>
              <a:ext uri="{FF2B5EF4-FFF2-40B4-BE49-F238E27FC236}">
                <a16:creationId xmlns:a16="http://schemas.microsoft.com/office/drawing/2014/main" id="{8DBDF226-150D-410B-8318-4F6C3DCDE52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1EBED4B-3B84-46D0-8A6C-700F9BA50228}" type="slidenum">
              <a:rPr lang="en-US" altLang="en-US" sz="1400" smtClean="0"/>
              <a:pPr>
                <a:spcBef>
                  <a:spcPct val="0"/>
                </a:spcBef>
                <a:buFontTx/>
                <a:buNone/>
              </a:pPr>
              <a:t>22</a:t>
            </a:fld>
            <a:endParaRPr lang="en-US" altLang="en-US" sz="1400"/>
          </a:p>
        </p:txBody>
      </p:sp>
      <p:sp>
        <p:nvSpPr>
          <p:cNvPr id="14339" name="Text Box 2">
            <a:extLst>
              <a:ext uri="{FF2B5EF4-FFF2-40B4-BE49-F238E27FC236}">
                <a16:creationId xmlns:a16="http://schemas.microsoft.com/office/drawing/2014/main" id="{829BC656-7E83-41E3-809D-007EACF92511}"/>
              </a:ext>
            </a:extLst>
          </p:cNvPr>
          <p:cNvSpPr txBox="1">
            <a:spLocks noChangeArrowheads="1"/>
          </p:cNvSpPr>
          <p:nvPr/>
        </p:nvSpPr>
        <p:spPr bwMode="auto">
          <a:xfrm>
            <a:off x="329386" y="393125"/>
            <a:ext cx="218521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dirty="0">
                <a:solidFill>
                  <a:srgbClr val="CC0000"/>
                </a:solidFill>
                <a:latin typeface="Calibri" panose="020F0502020204030204" pitchFamily="34" charset="0"/>
                <a:cs typeface="Calibri" panose="020F0502020204030204" pitchFamily="34" charset="0"/>
              </a:rPr>
              <a:t>Leak Modes</a:t>
            </a:r>
          </a:p>
        </p:txBody>
      </p:sp>
      <p:sp>
        <p:nvSpPr>
          <p:cNvPr id="14340" name="Line 3">
            <a:extLst>
              <a:ext uri="{FF2B5EF4-FFF2-40B4-BE49-F238E27FC236}">
                <a16:creationId xmlns:a16="http://schemas.microsoft.com/office/drawing/2014/main" id="{AF20779D-7134-43C1-9C58-DCCBE3D45FF9}"/>
              </a:ext>
            </a:extLst>
          </p:cNvPr>
          <p:cNvSpPr>
            <a:spLocks noChangeShapeType="1"/>
          </p:cNvSpPr>
          <p:nvPr/>
        </p:nvSpPr>
        <p:spPr bwMode="auto">
          <a:xfrm>
            <a:off x="381000" y="1143000"/>
            <a:ext cx="83058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1" name="Text Box 4">
            <a:extLst>
              <a:ext uri="{FF2B5EF4-FFF2-40B4-BE49-F238E27FC236}">
                <a16:creationId xmlns:a16="http://schemas.microsoft.com/office/drawing/2014/main" id="{6F115358-2D21-4A02-8ED1-443B0C3DAE22}"/>
              </a:ext>
            </a:extLst>
          </p:cNvPr>
          <p:cNvSpPr txBox="1">
            <a:spLocks noChangeArrowheads="1"/>
          </p:cNvSpPr>
          <p:nvPr/>
        </p:nvSpPr>
        <p:spPr bwMode="auto">
          <a:xfrm>
            <a:off x="365125" y="1308100"/>
            <a:ext cx="772641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
                <a:srgbClr val="CC0000"/>
              </a:buClr>
            </a:pPr>
            <a:r>
              <a:rPr lang="en-US" altLang="en-US" sz="2000">
                <a:latin typeface="Calibri" panose="020F0502020204030204" pitchFamily="34" charset="0"/>
                <a:cs typeface="Calibri" panose="020F0502020204030204" pitchFamily="34" charset="0"/>
              </a:rPr>
              <a:t> Standard leak operation: constant incr/decr of leak</a:t>
            </a:r>
          </a:p>
          <a:p>
            <a:pPr eaLnBrk="1" hangingPunct="1">
              <a:spcBef>
                <a:spcPct val="0"/>
              </a:spcBef>
              <a:buClr>
                <a:srgbClr val="CC0000"/>
              </a:buClr>
            </a:pPr>
            <a:r>
              <a:rPr lang="en-US" altLang="en-US" sz="2000">
                <a:latin typeface="Calibri" panose="020F0502020204030204" pitchFamily="34" charset="0"/>
                <a:cs typeface="Calibri" panose="020F0502020204030204" pitchFamily="34" charset="0"/>
              </a:rPr>
              <a:t> Leak-Reversal mode: the leak sign flips when the neuron potential flips</a:t>
            </a:r>
          </a:p>
          <a:p>
            <a:pPr eaLnBrk="1" hangingPunct="1">
              <a:spcBef>
                <a:spcPct val="0"/>
              </a:spcBef>
              <a:buClr>
                <a:srgbClr val="CC0000"/>
              </a:buClr>
            </a:pPr>
            <a:r>
              <a:rPr lang="en-US" altLang="en-US" sz="2000">
                <a:latin typeface="Calibri" panose="020F0502020204030204" pitchFamily="34" charset="0"/>
                <a:cs typeface="Calibri" panose="020F0502020204030204" pitchFamily="34" charset="0"/>
              </a:rPr>
              <a:t> No leak at zero potential</a:t>
            </a:r>
          </a:p>
          <a:p>
            <a:pPr eaLnBrk="1" hangingPunct="1">
              <a:spcBef>
                <a:spcPct val="0"/>
              </a:spcBef>
              <a:buClr>
                <a:srgbClr val="CC0000"/>
              </a:buClr>
            </a:pPr>
            <a:r>
              <a:rPr lang="en-US" altLang="en-US" sz="2000">
                <a:latin typeface="Calibri" panose="020F0502020204030204" pitchFamily="34" charset="0"/>
                <a:cs typeface="Calibri" panose="020F0502020204030204" pitchFamily="34" charset="0"/>
              </a:rPr>
              <a:t> Creates a convergent leak and a divergent leak</a:t>
            </a:r>
          </a:p>
        </p:txBody>
      </p:sp>
      <p:pic>
        <p:nvPicPr>
          <p:cNvPr id="14342" name="Picture 1">
            <a:extLst>
              <a:ext uri="{FF2B5EF4-FFF2-40B4-BE49-F238E27FC236}">
                <a16:creationId xmlns:a16="http://schemas.microsoft.com/office/drawing/2014/main" id="{9965BE3F-0E03-4090-8455-27AE632EF3F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6238" y="2667000"/>
            <a:ext cx="7686675" cy="405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98F2CDD4-F32B-4966-83F6-C3C7E217FF80}"/>
              </a:ext>
            </a:extLst>
          </p:cNvPr>
          <p:cNvSpPr txBox="1">
            <a:spLocks noChangeArrowheads="1"/>
          </p:cNvSpPr>
          <p:nvPr/>
        </p:nvSpPr>
        <p:spPr bwMode="auto">
          <a:xfrm>
            <a:off x="3200400" y="52388"/>
            <a:ext cx="5791200" cy="1077912"/>
          </a:xfrm>
          <a:prstGeom prst="rect">
            <a:avLst/>
          </a:prstGeom>
          <a:noFill/>
          <a:ln w="1905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latin typeface="Calibri" panose="020F0502020204030204" pitchFamily="34" charset="0"/>
              </a:rPr>
              <a:t>The fourth leak mode is what we had described before.  The leak is moving the potential towards the zero resting potential (convergent leak).  So the leak is negative when the potential is positive, and positive when the potential is negative.</a:t>
            </a:r>
          </a:p>
        </p:txBody>
      </p:sp>
    </p:spTree>
    <p:extLst>
      <p:ext uri="{BB962C8B-B14F-4D97-AF65-F5344CB8AC3E}">
        <p14:creationId xmlns:p14="http://schemas.microsoft.com/office/powerpoint/2010/main" val="1653298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a:extLst>
              <a:ext uri="{FF2B5EF4-FFF2-40B4-BE49-F238E27FC236}">
                <a16:creationId xmlns:a16="http://schemas.microsoft.com/office/drawing/2014/main" id="{8DBDF226-150D-410B-8318-4F6C3DCDE52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1EBED4B-3B84-46D0-8A6C-700F9BA50228}" type="slidenum">
              <a:rPr lang="en-US" altLang="en-US" sz="1400" smtClean="0"/>
              <a:pPr>
                <a:spcBef>
                  <a:spcPct val="0"/>
                </a:spcBef>
                <a:buFontTx/>
                <a:buNone/>
              </a:pPr>
              <a:t>23</a:t>
            </a:fld>
            <a:endParaRPr lang="en-US" altLang="en-US" sz="1400"/>
          </a:p>
        </p:txBody>
      </p:sp>
      <p:sp>
        <p:nvSpPr>
          <p:cNvPr id="14339" name="Text Box 2">
            <a:extLst>
              <a:ext uri="{FF2B5EF4-FFF2-40B4-BE49-F238E27FC236}">
                <a16:creationId xmlns:a16="http://schemas.microsoft.com/office/drawing/2014/main" id="{829BC656-7E83-41E3-809D-007EACF92511}"/>
              </a:ext>
            </a:extLst>
          </p:cNvPr>
          <p:cNvSpPr txBox="1">
            <a:spLocks noChangeArrowheads="1"/>
          </p:cNvSpPr>
          <p:nvPr/>
        </p:nvSpPr>
        <p:spPr bwMode="auto">
          <a:xfrm>
            <a:off x="329386" y="393125"/>
            <a:ext cx="218521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dirty="0">
                <a:solidFill>
                  <a:srgbClr val="CC0000"/>
                </a:solidFill>
                <a:latin typeface="Calibri" panose="020F0502020204030204" pitchFamily="34" charset="0"/>
                <a:cs typeface="Calibri" panose="020F0502020204030204" pitchFamily="34" charset="0"/>
              </a:rPr>
              <a:t>Leak Modes</a:t>
            </a:r>
          </a:p>
        </p:txBody>
      </p:sp>
      <p:sp>
        <p:nvSpPr>
          <p:cNvPr id="14340" name="Line 3">
            <a:extLst>
              <a:ext uri="{FF2B5EF4-FFF2-40B4-BE49-F238E27FC236}">
                <a16:creationId xmlns:a16="http://schemas.microsoft.com/office/drawing/2014/main" id="{AF20779D-7134-43C1-9C58-DCCBE3D45FF9}"/>
              </a:ext>
            </a:extLst>
          </p:cNvPr>
          <p:cNvSpPr>
            <a:spLocks noChangeShapeType="1"/>
          </p:cNvSpPr>
          <p:nvPr/>
        </p:nvSpPr>
        <p:spPr bwMode="auto">
          <a:xfrm>
            <a:off x="381000" y="1143000"/>
            <a:ext cx="83058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1" name="Text Box 4">
            <a:extLst>
              <a:ext uri="{FF2B5EF4-FFF2-40B4-BE49-F238E27FC236}">
                <a16:creationId xmlns:a16="http://schemas.microsoft.com/office/drawing/2014/main" id="{6F115358-2D21-4A02-8ED1-443B0C3DAE22}"/>
              </a:ext>
            </a:extLst>
          </p:cNvPr>
          <p:cNvSpPr txBox="1">
            <a:spLocks noChangeArrowheads="1"/>
          </p:cNvSpPr>
          <p:nvPr/>
        </p:nvSpPr>
        <p:spPr bwMode="auto">
          <a:xfrm>
            <a:off x="365125" y="1308100"/>
            <a:ext cx="772641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
                <a:srgbClr val="CC0000"/>
              </a:buClr>
            </a:pPr>
            <a:r>
              <a:rPr lang="en-US" altLang="en-US" sz="2000">
                <a:latin typeface="Calibri" panose="020F0502020204030204" pitchFamily="34" charset="0"/>
                <a:cs typeface="Calibri" panose="020F0502020204030204" pitchFamily="34" charset="0"/>
              </a:rPr>
              <a:t> Standard leak operation: constant incr/decr of leak</a:t>
            </a:r>
          </a:p>
          <a:p>
            <a:pPr eaLnBrk="1" hangingPunct="1">
              <a:spcBef>
                <a:spcPct val="0"/>
              </a:spcBef>
              <a:buClr>
                <a:srgbClr val="CC0000"/>
              </a:buClr>
            </a:pPr>
            <a:r>
              <a:rPr lang="en-US" altLang="en-US" sz="2000">
                <a:latin typeface="Calibri" panose="020F0502020204030204" pitchFamily="34" charset="0"/>
                <a:cs typeface="Calibri" panose="020F0502020204030204" pitchFamily="34" charset="0"/>
              </a:rPr>
              <a:t> Leak-Reversal mode: the leak sign flips when the neuron potential flips</a:t>
            </a:r>
          </a:p>
          <a:p>
            <a:pPr eaLnBrk="1" hangingPunct="1">
              <a:spcBef>
                <a:spcPct val="0"/>
              </a:spcBef>
              <a:buClr>
                <a:srgbClr val="CC0000"/>
              </a:buClr>
            </a:pPr>
            <a:r>
              <a:rPr lang="en-US" altLang="en-US" sz="2000">
                <a:latin typeface="Calibri" panose="020F0502020204030204" pitchFamily="34" charset="0"/>
                <a:cs typeface="Calibri" panose="020F0502020204030204" pitchFamily="34" charset="0"/>
              </a:rPr>
              <a:t> No leak at zero potential</a:t>
            </a:r>
          </a:p>
          <a:p>
            <a:pPr eaLnBrk="1" hangingPunct="1">
              <a:spcBef>
                <a:spcPct val="0"/>
              </a:spcBef>
              <a:buClr>
                <a:srgbClr val="CC0000"/>
              </a:buClr>
            </a:pPr>
            <a:r>
              <a:rPr lang="en-US" altLang="en-US" sz="2000">
                <a:latin typeface="Calibri" panose="020F0502020204030204" pitchFamily="34" charset="0"/>
                <a:cs typeface="Calibri" panose="020F0502020204030204" pitchFamily="34" charset="0"/>
              </a:rPr>
              <a:t> Creates a convergent leak and a divergent leak</a:t>
            </a:r>
          </a:p>
        </p:txBody>
      </p:sp>
      <p:pic>
        <p:nvPicPr>
          <p:cNvPr id="14342" name="Picture 1">
            <a:extLst>
              <a:ext uri="{FF2B5EF4-FFF2-40B4-BE49-F238E27FC236}">
                <a16:creationId xmlns:a16="http://schemas.microsoft.com/office/drawing/2014/main" id="{9965BE3F-0E03-4090-8455-27AE632EF3F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6238" y="2667000"/>
            <a:ext cx="7686675" cy="405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a:extLst>
              <a:ext uri="{FF2B5EF4-FFF2-40B4-BE49-F238E27FC236}">
                <a16:creationId xmlns:a16="http://schemas.microsoft.com/office/drawing/2014/main" id="{AFAFC112-7157-4D83-8C0D-F82740BD3727}"/>
              </a:ext>
            </a:extLst>
          </p:cNvPr>
          <p:cNvSpPr txBox="1">
            <a:spLocks noChangeArrowheads="1"/>
          </p:cNvSpPr>
          <p:nvPr/>
        </p:nvSpPr>
        <p:spPr bwMode="auto">
          <a:xfrm>
            <a:off x="2743200" y="28575"/>
            <a:ext cx="6248400" cy="1077913"/>
          </a:xfrm>
          <a:prstGeom prst="rect">
            <a:avLst/>
          </a:prstGeom>
          <a:noFill/>
          <a:ln w="1905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latin typeface="Calibri" panose="020F0502020204030204" pitchFamily="34" charset="0"/>
              </a:rPr>
              <a:t>The third leak mode is divergent, i.e., it moves the potential away from the resting potential.  So the leak is positive when the potential is positive, and negative when the potential is negative.  The third and fourth modes also have zero leak when the potential is zero.</a:t>
            </a:r>
          </a:p>
        </p:txBody>
      </p:sp>
    </p:spTree>
    <p:extLst>
      <p:ext uri="{BB962C8B-B14F-4D97-AF65-F5344CB8AC3E}">
        <p14:creationId xmlns:p14="http://schemas.microsoft.com/office/powerpoint/2010/main" val="7434992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a:extLst>
              <a:ext uri="{FF2B5EF4-FFF2-40B4-BE49-F238E27FC236}">
                <a16:creationId xmlns:a16="http://schemas.microsoft.com/office/drawing/2014/main" id="{F5F738B3-B81A-4F50-B9F3-D5103F78506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F43E684-2BD5-4ABB-AB09-9515ACA0D4E1}" type="slidenum">
              <a:rPr lang="en-US" altLang="en-US" sz="1400" smtClean="0"/>
              <a:pPr>
                <a:spcBef>
                  <a:spcPct val="0"/>
                </a:spcBef>
                <a:buFontTx/>
                <a:buNone/>
              </a:pPr>
              <a:t>24</a:t>
            </a:fld>
            <a:endParaRPr lang="en-US" altLang="en-US" sz="1400"/>
          </a:p>
        </p:txBody>
      </p:sp>
      <p:sp>
        <p:nvSpPr>
          <p:cNvPr id="16387" name="Text Box 2">
            <a:extLst>
              <a:ext uri="{FF2B5EF4-FFF2-40B4-BE49-F238E27FC236}">
                <a16:creationId xmlns:a16="http://schemas.microsoft.com/office/drawing/2014/main" id="{C387BE46-C17A-4FEF-92FD-727B15CBEFDB}"/>
              </a:ext>
            </a:extLst>
          </p:cNvPr>
          <p:cNvSpPr txBox="1">
            <a:spLocks noChangeArrowheads="1"/>
          </p:cNvSpPr>
          <p:nvPr/>
        </p:nvSpPr>
        <p:spPr bwMode="auto">
          <a:xfrm>
            <a:off x="441325" y="396875"/>
            <a:ext cx="34050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solidFill>
                  <a:srgbClr val="CC0000"/>
                </a:solidFill>
                <a:latin typeface="Calibri" panose="020F0502020204030204" pitchFamily="34" charset="0"/>
                <a:cs typeface="Calibri" panose="020F0502020204030204" pitchFamily="34" charset="0"/>
              </a:rPr>
              <a:t>Negative Threshold</a:t>
            </a:r>
          </a:p>
        </p:txBody>
      </p:sp>
      <p:sp>
        <p:nvSpPr>
          <p:cNvPr id="16388" name="Line 3">
            <a:extLst>
              <a:ext uri="{FF2B5EF4-FFF2-40B4-BE49-F238E27FC236}">
                <a16:creationId xmlns:a16="http://schemas.microsoft.com/office/drawing/2014/main" id="{634B03B6-1346-4B03-BB9F-3EFFDD83B949}"/>
              </a:ext>
            </a:extLst>
          </p:cNvPr>
          <p:cNvSpPr>
            <a:spLocks noChangeShapeType="1"/>
          </p:cNvSpPr>
          <p:nvPr/>
        </p:nvSpPr>
        <p:spPr bwMode="auto">
          <a:xfrm>
            <a:off x="381000" y="1143000"/>
            <a:ext cx="83058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89" name="Text Box 4">
            <a:extLst>
              <a:ext uri="{FF2B5EF4-FFF2-40B4-BE49-F238E27FC236}">
                <a16:creationId xmlns:a16="http://schemas.microsoft.com/office/drawing/2014/main" id="{713977D3-D2FD-41FD-A2C0-A8CF47904279}"/>
              </a:ext>
            </a:extLst>
          </p:cNvPr>
          <p:cNvSpPr txBox="1">
            <a:spLocks noChangeArrowheads="1"/>
          </p:cNvSpPr>
          <p:nvPr/>
        </p:nvSpPr>
        <p:spPr bwMode="auto">
          <a:xfrm>
            <a:off x="534988" y="1395454"/>
            <a:ext cx="7237815"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
                <a:srgbClr val="CC0000"/>
              </a:buClr>
            </a:pPr>
            <a:r>
              <a:rPr lang="en-US" altLang="en-US" sz="2000" dirty="0">
                <a:latin typeface="Calibri" panose="020F0502020204030204" pitchFamily="34" charset="0"/>
                <a:cs typeface="Calibri" panose="020F0502020204030204" pitchFamily="34" charset="0"/>
              </a:rPr>
              <a:t> Crossing the positive threshold always produces a spike</a:t>
            </a:r>
          </a:p>
          <a:p>
            <a:pPr eaLnBrk="1" hangingPunct="1">
              <a:spcBef>
                <a:spcPct val="0"/>
              </a:spcBef>
              <a:buClr>
                <a:srgbClr val="CC0000"/>
              </a:buClr>
            </a:pPr>
            <a:r>
              <a:rPr lang="en-US" altLang="en-US" sz="2000" dirty="0">
                <a:latin typeface="Calibri" panose="020F0502020204030204" pitchFamily="34" charset="0"/>
                <a:cs typeface="Calibri" panose="020F0502020204030204" pitchFamily="34" charset="0"/>
              </a:rPr>
              <a:t> There’s also a negative threshold that does not produce a spike</a:t>
            </a:r>
          </a:p>
          <a:p>
            <a:pPr eaLnBrk="1" hangingPunct="1">
              <a:spcBef>
                <a:spcPct val="0"/>
              </a:spcBef>
              <a:buClr>
                <a:srgbClr val="CC0000"/>
              </a:buClr>
            </a:pPr>
            <a:r>
              <a:rPr lang="en-US" altLang="en-US" sz="2000" dirty="0">
                <a:latin typeface="Calibri" panose="020F0502020204030204" pitchFamily="34" charset="0"/>
                <a:cs typeface="Calibri" panose="020F0502020204030204" pitchFamily="34" charset="0"/>
              </a:rPr>
              <a:t> The negative threshold may either act as a floor, or as a “bounce”</a:t>
            </a:r>
          </a:p>
          <a:p>
            <a:pPr eaLnBrk="1" hangingPunct="1">
              <a:spcBef>
                <a:spcPct val="0"/>
              </a:spcBef>
              <a:buClr>
                <a:srgbClr val="CC0000"/>
              </a:buClr>
              <a:buFontTx/>
              <a:buNone/>
            </a:pPr>
            <a:r>
              <a:rPr lang="en-US" altLang="en-US" sz="2000" dirty="0">
                <a:latin typeface="Calibri" panose="020F0502020204030204" pitchFamily="34" charset="0"/>
                <a:cs typeface="Calibri" panose="020F0502020204030204" pitchFamily="34" charset="0"/>
              </a:rPr>
              <a:t>   to the negative reset voltage</a:t>
            </a:r>
          </a:p>
          <a:p>
            <a:pPr eaLnBrk="1" hangingPunct="1">
              <a:spcBef>
                <a:spcPct val="0"/>
              </a:spcBef>
              <a:buClr>
                <a:srgbClr val="CC0000"/>
              </a:buClr>
            </a:pPr>
            <a:r>
              <a:rPr lang="en-US" altLang="en-US" sz="2000" dirty="0">
                <a:latin typeface="Calibri" panose="020F0502020204030204" pitchFamily="34" charset="0"/>
                <a:cs typeface="Calibri" panose="020F0502020204030204" pitchFamily="34" charset="0"/>
              </a:rPr>
              <a:t> The bounce allows us to create a neuron ON-OFF pair; they mirror</a:t>
            </a:r>
          </a:p>
          <a:p>
            <a:pPr eaLnBrk="1" hangingPunct="1">
              <a:spcBef>
                <a:spcPct val="0"/>
              </a:spcBef>
              <a:buClr>
                <a:srgbClr val="CC0000"/>
              </a:buClr>
              <a:buFontTx/>
              <a:buNone/>
            </a:pPr>
            <a:r>
              <a:rPr lang="en-US" altLang="en-US" sz="2000" dirty="0">
                <a:latin typeface="Calibri" panose="020F0502020204030204" pitchFamily="34" charset="0"/>
                <a:cs typeface="Calibri" panose="020F0502020204030204" pitchFamily="34" charset="0"/>
              </a:rPr>
              <a:t>   each other</a:t>
            </a:r>
          </a:p>
          <a:p>
            <a:pPr eaLnBrk="1" hangingPunct="1">
              <a:spcBef>
                <a:spcPct val="0"/>
              </a:spcBef>
              <a:buClr>
                <a:srgbClr val="CC0000"/>
              </a:buClr>
            </a:pPr>
            <a:endParaRPr lang="en-US" altLang="en-US" sz="2000" dirty="0">
              <a:latin typeface="Calibri" panose="020F0502020204030204" pitchFamily="34" charset="0"/>
              <a:cs typeface="Calibri" panose="020F0502020204030204" pitchFamily="34" charset="0"/>
            </a:endParaRPr>
          </a:p>
        </p:txBody>
      </p:sp>
      <p:pic>
        <p:nvPicPr>
          <p:cNvPr id="16390" name="Picture 2">
            <a:extLst>
              <a:ext uri="{FF2B5EF4-FFF2-40B4-BE49-F238E27FC236}">
                <a16:creationId xmlns:a16="http://schemas.microsoft.com/office/drawing/2014/main" id="{FFB3AFD3-22AD-4BFC-B17B-CEEDD491F4A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89271" y="3062563"/>
            <a:ext cx="5730875" cy="364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a:extLst>
              <a:ext uri="{FF2B5EF4-FFF2-40B4-BE49-F238E27FC236}">
                <a16:creationId xmlns:a16="http://schemas.microsoft.com/office/drawing/2014/main" id="{A3A5436A-044D-4888-A48B-73E0ACAD2FF9}"/>
              </a:ext>
            </a:extLst>
          </p:cNvPr>
          <p:cNvSpPr txBox="1">
            <a:spLocks noChangeArrowheads="1"/>
          </p:cNvSpPr>
          <p:nvPr/>
        </p:nvSpPr>
        <p:spPr bwMode="auto">
          <a:xfrm>
            <a:off x="173038" y="3363913"/>
            <a:ext cx="3179762" cy="3292475"/>
          </a:xfrm>
          <a:prstGeom prst="rect">
            <a:avLst/>
          </a:prstGeom>
          <a:noFill/>
          <a:ln w="1905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latin typeface="Calibri" panose="020F0502020204030204" pitchFamily="34" charset="0"/>
              </a:rPr>
              <a:t>In addition to the typical positive threshold for spikes, they also have a negative threshold.  When this is reached, you can either stay at that floor, or you can bounce to the negative reset voltage. The latter option allows you to mirror a typical neuron without producing a spike.  This is useful in creating a neuron ON-OFF pair, where one neuron produces a spike when it sees a strong stimulus and the other spikes when it sees the opposite stimulus.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a:extLst>
              <a:ext uri="{FF2B5EF4-FFF2-40B4-BE49-F238E27FC236}">
                <a16:creationId xmlns:a16="http://schemas.microsoft.com/office/drawing/2014/main" id="{26795AC2-5231-48EA-9853-FDA08238B77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7468FF6-C3D2-46A8-B4CD-2A948B542010}" type="slidenum">
              <a:rPr lang="en-US" altLang="en-US" sz="1400" smtClean="0"/>
              <a:pPr>
                <a:spcBef>
                  <a:spcPct val="0"/>
                </a:spcBef>
                <a:buFontTx/>
                <a:buNone/>
              </a:pPr>
              <a:t>25</a:t>
            </a:fld>
            <a:endParaRPr lang="en-US" altLang="en-US" sz="1400"/>
          </a:p>
        </p:txBody>
      </p:sp>
      <p:sp>
        <p:nvSpPr>
          <p:cNvPr id="18435" name="Text Box 2">
            <a:extLst>
              <a:ext uri="{FF2B5EF4-FFF2-40B4-BE49-F238E27FC236}">
                <a16:creationId xmlns:a16="http://schemas.microsoft.com/office/drawing/2014/main" id="{2222AE7E-4A17-4FDB-B1D3-785FF0CBF8C2}"/>
              </a:ext>
            </a:extLst>
          </p:cNvPr>
          <p:cNvSpPr txBox="1">
            <a:spLocks noChangeArrowheads="1"/>
          </p:cNvSpPr>
          <p:nvPr/>
        </p:nvSpPr>
        <p:spPr bwMode="auto">
          <a:xfrm>
            <a:off x="441325" y="396875"/>
            <a:ext cx="536133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solidFill>
                  <a:srgbClr val="CC0000"/>
                </a:solidFill>
                <a:latin typeface="Calibri" panose="020F0502020204030204" pitchFamily="34" charset="0"/>
                <a:cs typeface="Calibri" panose="020F0502020204030204" pitchFamily="34" charset="0"/>
              </a:rPr>
              <a:t>Stochastic Threshold and Reset</a:t>
            </a:r>
          </a:p>
        </p:txBody>
      </p:sp>
      <p:sp>
        <p:nvSpPr>
          <p:cNvPr id="18436" name="Line 3">
            <a:extLst>
              <a:ext uri="{FF2B5EF4-FFF2-40B4-BE49-F238E27FC236}">
                <a16:creationId xmlns:a16="http://schemas.microsoft.com/office/drawing/2014/main" id="{18E7486B-8E74-46D6-86F4-6D6643B73D14}"/>
              </a:ext>
            </a:extLst>
          </p:cNvPr>
          <p:cNvSpPr>
            <a:spLocks noChangeShapeType="1"/>
          </p:cNvSpPr>
          <p:nvPr/>
        </p:nvSpPr>
        <p:spPr bwMode="auto">
          <a:xfrm>
            <a:off x="381000" y="1143000"/>
            <a:ext cx="83058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7" name="Text Box 4">
            <a:extLst>
              <a:ext uri="{FF2B5EF4-FFF2-40B4-BE49-F238E27FC236}">
                <a16:creationId xmlns:a16="http://schemas.microsoft.com/office/drawing/2014/main" id="{B7144331-6C01-40AA-BC70-7A99B5F18109}"/>
              </a:ext>
            </a:extLst>
          </p:cNvPr>
          <p:cNvSpPr txBox="1">
            <a:spLocks noChangeArrowheads="1"/>
          </p:cNvSpPr>
          <p:nvPr/>
        </p:nvSpPr>
        <p:spPr bwMode="auto">
          <a:xfrm>
            <a:off x="517525" y="1563688"/>
            <a:ext cx="736849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
                <a:srgbClr val="CC0000"/>
              </a:buClr>
              <a:defRPr/>
            </a:pPr>
            <a:r>
              <a:rPr lang="en-US" altLang="en-US" sz="2400" dirty="0">
                <a:latin typeface="Calibri" panose="020F0502020204030204" pitchFamily="34" charset="0"/>
                <a:cs typeface="Calibri" panose="020F0502020204030204" pitchFamily="34" charset="0"/>
              </a:rPr>
              <a:t> Can grow the threshold by a random number</a:t>
            </a:r>
          </a:p>
          <a:p>
            <a:pPr eaLnBrk="1" hangingPunct="1">
              <a:spcBef>
                <a:spcPct val="0"/>
              </a:spcBef>
              <a:buClr>
                <a:srgbClr val="CC0000"/>
              </a:buClr>
              <a:defRPr/>
            </a:pPr>
            <a:r>
              <a:rPr lang="en-US" altLang="en-US" sz="2400" dirty="0">
                <a:latin typeface="Calibri" panose="020F0502020204030204" pitchFamily="34" charset="0"/>
                <a:cs typeface="Calibri" panose="020F0502020204030204" pitchFamily="34" charset="0"/>
              </a:rPr>
              <a:t> Can set the max of this delta with a mask parameter</a:t>
            </a:r>
          </a:p>
          <a:p>
            <a:pPr eaLnBrk="1" hangingPunct="1">
              <a:spcBef>
                <a:spcPct val="0"/>
              </a:spcBef>
              <a:buClr>
                <a:srgbClr val="CC0000"/>
              </a:buClr>
              <a:defRPr/>
            </a:pPr>
            <a:r>
              <a:rPr lang="en-US" altLang="en-US" sz="2400" dirty="0">
                <a:latin typeface="Calibri" panose="020F0502020204030204" pitchFamily="34" charset="0"/>
                <a:cs typeface="Calibri" panose="020F0502020204030204" pitchFamily="34" charset="0"/>
              </a:rPr>
              <a:t> Three reset modes:</a:t>
            </a:r>
          </a:p>
          <a:p>
            <a:pPr lvl="1" eaLnBrk="1" hangingPunct="1">
              <a:spcBef>
                <a:spcPct val="0"/>
              </a:spcBef>
              <a:buClr>
                <a:srgbClr val="CC0000"/>
              </a:buClr>
              <a:defRPr/>
            </a:pPr>
            <a:r>
              <a:rPr lang="en-US" altLang="en-US" sz="2000" dirty="0">
                <a:latin typeface="Calibri" panose="020F0502020204030204" pitchFamily="34" charset="0"/>
                <a:cs typeface="Calibri" panose="020F0502020204030204" pitchFamily="34" charset="0"/>
              </a:rPr>
              <a:t>Normal: after firing, the new potential = reset voltage</a:t>
            </a:r>
          </a:p>
          <a:p>
            <a:pPr marL="457200" lvl="1" indent="0" eaLnBrk="1" hangingPunct="1">
              <a:spcBef>
                <a:spcPct val="0"/>
              </a:spcBef>
              <a:buClr>
                <a:srgbClr val="CC0000"/>
              </a:buClr>
              <a:buFontTx/>
              <a:buNone/>
              <a:defRPr/>
            </a:pPr>
            <a:r>
              <a:rPr lang="en-US" altLang="en-US" sz="2000" dirty="0">
                <a:latin typeface="Calibri" panose="020F0502020204030204" pitchFamily="34" charset="0"/>
                <a:cs typeface="Calibri" panose="020F0502020204030204" pitchFamily="34" charset="0"/>
              </a:rPr>
              <a:t>                  (residual is discarded)</a:t>
            </a:r>
          </a:p>
          <a:p>
            <a:pPr lvl="1" eaLnBrk="1" hangingPunct="1">
              <a:spcBef>
                <a:spcPct val="0"/>
              </a:spcBef>
              <a:buClr>
                <a:srgbClr val="CC0000"/>
              </a:buClr>
              <a:defRPr/>
            </a:pPr>
            <a:r>
              <a:rPr lang="en-US" altLang="en-US" sz="2000" dirty="0">
                <a:latin typeface="Calibri" panose="020F0502020204030204" pitchFamily="34" charset="0"/>
                <a:cs typeface="Calibri" panose="020F0502020204030204" pitchFamily="34" charset="0"/>
              </a:rPr>
              <a:t>Linear: after firing, the new potential = residual voltage</a:t>
            </a:r>
          </a:p>
          <a:p>
            <a:pPr marL="457200" lvl="1" indent="0" eaLnBrk="1" hangingPunct="1">
              <a:spcBef>
                <a:spcPct val="0"/>
              </a:spcBef>
              <a:buClr>
                <a:srgbClr val="CC0000"/>
              </a:buClr>
              <a:buFontTx/>
              <a:buNone/>
              <a:defRPr/>
            </a:pPr>
            <a:r>
              <a:rPr lang="en-US" altLang="en-US" sz="2000" dirty="0">
                <a:latin typeface="Calibri" panose="020F0502020204030204" pitchFamily="34" charset="0"/>
                <a:cs typeface="Calibri" panose="020F0502020204030204" pitchFamily="34" charset="0"/>
              </a:rPr>
              <a:t>                  (reset voltage is not used)</a:t>
            </a:r>
          </a:p>
          <a:p>
            <a:pPr lvl="1" eaLnBrk="1" hangingPunct="1">
              <a:spcBef>
                <a:spcPct val="0"/>
              </a:spcBef>
              <a:buClr>
                <a:srgbClr val="CC0000"/>
              </a:buClr>
              <a:defRPr/>
            </a:pPr>
            <a:r>
              <a:rPr lang="en-US" altLang="en-US" sz="2000" dirty="0">
                <a:latin typeface="Calibri" panose="020F0502020204030204" pitchFamily="34" charset="0"/>
                <a:cs typeface="Calibri" panose="020F0502020204030204" pitchFamily="34" charset="0"/>
              </a:rPr>
              <a:t>Non-reset mode: no reset.  Relies on leak and –</a:t>
            </a:r>
            <a:r>
              <a:rPr lang="en-US" altLang="en-US" sz="2000" dirty="0" err="1">
                <a:latin typeface="Calibri" panose="020F0502020204030204" pitchFamily="34" charset="0"/>
                <a:cs typeface="Calibri" panose="020F0502020204030204" pitchFamily="34" charset="0"/>
              </a:rPr>
              <a:t>ve</a:t>
            </a:r>
            <a:r>
              <a:rPr lang="en-US" altLang="en-US" sz="2000" dirty="0">
                <a:latin typeface="Calibri" panose="020F0502020204030204" pitchFamily="34" charset="0"/>
                <a:cs typeface="Calibri" panose="020F0502020204030204" pitchFamily="34" charset="0"/>
              </a:rPr>
              <a:t> synapses to</a:t>
            </a:r>
          </a:p>
          <a:p>
            <a:pPr marL="457200" lvl="1" indent="0" eaLnBrk="1" hangingPunct="1">
              <a:spcBef>
                <a:spcPct val="0"/>
              </a:spcBef>
              <a:buClr>
                <a:srgbClr val="CC0000"/>
              </a:buClr>
              <a:buFontTx/>
              <a:buNone/>
              <a:defRPr/>
            </a:pPr>
            <a:r>
              <a:rPr lang="en-US" altLang="en-US" sz="2000" dirty="0">
                <a:latin typeface="Calibri" panose="020F0502020204030204" pitchFamily="34" charset="0"/>
                <a:cs typeface="Calibri" panose="020F0502020204030204" pitchFamily="34" charset="0"/>
              </a:rPr>
              <a:t>                  lower the potential</a:t>
            </a:r>
          </a:p>
          <a:p>
            <a:pPr eaLnBrk="1" hangingPunct="1">
              <a:spcBef>
                <a:spcPct val="0"/>
              </a:spcBef>
              <a:buClr>
                <a:srgbClr val="CC0000"/>
              </a:buClr>
              <a:defRPr/>
            </a:pPr>
            <a:endParaRPr lang="en-US" altLang="en-US" sz="2400" dirty="0">
              <a:latin typeface="Calibri" panose="020F0502020204030204" pitchFamily="34" charset="0"/>
              <a:cs typeface="Calibri" panose="020F0502020204030204" pitchFamily="34" charset="0"/>
            </a:endParaRPr>
          </a:p>
        </p:txBody>
      </p:sp>
      <p:sp>
        <p:nvSpPr>
          <p:cNvPr id="6" name="TextBox 7">
            <a:extLst>
              <a:ext uri="{FF2B5EF4-FFF2-40B4-BE49-F238E27FC236}">
                <a16:creationId xmlns:a16="http://schemas.microsoft.com/office/drawing/2014/main" id="{140379FE-19E8-4038-9664-BB0E865EDA6B}"/>
              </a:ext>
            </a:extLst>
          </p:cNvPr>
          <p:cNvSpPr txBox="1">
            <a:spLocks noChangeArrowheads="1"/>
          </p:cNvSpPr>
          <p:nvPr/>
        </p:nvSpPr>
        <p:spPr bwMode="auto">
          <a:xfrm>
            <a:off x="236538" y="4862513"/>
            <a:ext cx="8594725" cy="1076325"/>
          </a:xfrm>
          <a:prstGeom prst="rect">
            <a:avLst/>
          </a:prstGeom>
          <a:noFill/>
          <a:ln w="1905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latin typeface="Calibri" panose="020F0502020204030204" pitchFamily="34" charset="0"/>
              </a:rPr>
              <a:t>A commonly used feature is the stochastic threshold, i.e., the threshold can be increased by a random number.  The user can define the max increase.</a:t>
            </a:r>
          </a:p>
          <a:p>
            <a:pPr>
              <a:spcBef>
                <a:spcPct val="0"/>
              </a:spcBef>
              <a:buFontTx/>
              <a:buNone/>
            </a:pPr>
            <a:r>
              <a:rPr lang="en-US" altLang="en-US" sz="1600">
                <a:latin typeface="Calibri" panose="020F0502020204030204" pitchFamily="34" charset="0"/>
              </a:rPr>
              <a:t>They also have three different reset modes, described above.</a:t>
            </a:r>
          </a:p>
          <a:p>
            <a:pPr>
              <a:spcBef>
                <a:spcPct val="0"/>
              </a:spcBef>
              <a:buFontTx/>
              <a:buNone/>
            </a:pPr>
            <a:r>
              <a:rPr lang="en-US" altLang="en-US" sz="1600">
                <a:latin typeface="Calibri" panose="020F0502020204030204" pitchFamily="34" charset="0"/>
              </a:rPr>
              <a:t>All of these modes described in the previous slides give the TrueNorth neuron incredible flexibility.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a:extLst>
              <a:ext uri="{FF2B5EF4-FFF2-40B4-BE49-F238E27FC236}">
                <a16:creationId xmlns:a16="http://schemas.microsoft.com/office/drawing/2014/main" id="{205EFD86-B1A9-4CD3-8F87-9E872A1D527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B650FAE-D165-4E3C-8B66-46417B92B87B}" type="slidenum">
              <a:rPr lang="en-US" altLang="en-US" sz="1400" smtClean="0"/>
              <a:pPr>
                <a:spcBef>
                  <a:spcPct val="0"/>
                </a:spcBef>
                <a:buFontTx/>
                <a:buNone/>
              </a:pPr>
              <a:t>26</a:t>
            </a:fld>
            <a:endParaRPr lang="en-US" altLang="en-US" sz="1400"/>
          </a:p>
        </p:txBody>
      </p:sp>
      <p:sp>
        <p:nvSpPr>
          <p:cNvPr id="20483" name="Text Box 2">
            <a:extLst>
              <a:ext uri="{FF2B5EF4-FFF2-40B4-BE49-F238E27FC236}">
                <a16:creationId xmlns:a16="http://schemas.microsoft.com/office/drawing/2014/main" id="{6C0E5A03-09AE-44BA-8244-354C6FB6478B}"/>
              </a:ext>
            </a:extLst>
          </p:cNvPr>
          <p:cNvSpPr txBox="1">
            <a:spLocks noChangeArrowheads="1"/>
          </p:cNvSpPr>
          <p:nvPr/>
        </p:nvSpPr>
        <p:spPr bwMode="auto">
          <a:xfrm>
            <a:off x="441325" y="396875"/>
            <a:ext cx="344222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solidFill>
                  <a:srgbClr val="CC0000"/>
                </a:solidFill>
                <a:latin typeface="Calibri" panose="020F0502020204030204" pitchFamily="34" charset="0"/>
                <a:cs typeface="Calibri" panose="020F0502020204030204" pitchFamily="34" charset="0"/>
              </a:rPr>
              <a:t>Synthetic Functions</a:t>
            </a:r>
          </a:p>
        </p:txBody>
      </p:sp>
      <p:sp>
        <p:nvSpPr>
          <p:cNvPr id="20484" name="Line 3">
            <a:extLst>
              <a:ext uri="{FF2B5EF4-FFF2-40B4-BE49-F238E27FC236}">
                <a16:creationId xmlns:a16="http://schemas.microsoft.com/office/drawing/2014/main" id="{3664FE7C-C5E2-4A5D-A382-C8756EE4D9D4}"/>
              </a:ext>
            </a:extLst>
          </p:cNvPr>
          <p:cNvSpPr>
            <a:spLocks noChangeShapeType="1"/>
          </p:cNvSpPr>
          <p:nvPr/>
        </p:nvSpPr>
        <p:spPr bwMode="auto">
          <a:xfrm>
            <a:off x="381000" y="1143000"/>
            <a:ext cx="83058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85" name="Text Box 4">
            <a:extLst>
              <a:ext uri="{FF2B5EF4-FFF2-40B4-BE49-F238E27FC236}">
                <a16:creationId xmlns:a16="http://schemas.microsoft.com/office/drawing/2014/main" id="{F31E8C94-8906-4BD0-A2B7-B3A2D812C347}"/>
              </a:ext>
            </a:extLst>
          </p:cNvPr>
          <p:cNvSpPr txBox="1">
            <a:spLocks noChangeArrowheads="1"/>
          </p:cNvSpPr>
          <p:nvPr/>
        </p:nvSpPr>
        <p:spPr bwMode="auto">
          <a:xfrm>
            <a:off x="420784" y="1203053"/>
            <a:ext cx="7585923"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
                <a:srgbClr val="CC0000"/>
              </a:buClr>
            </a:pPr>
            <a:r>
              <a:rPr lang="en-US" altLang="en-US" sz="2000" dirty="0">
                <a:latin typeface="Calibri" panose="020F0502020204030204" pitchFamily="34" charset="0"/>
                <a:cs typeface="Calibri" panose="020F0502020204030204" pitchFamily="34" charset="0"/>
              </a:rPr>
              <a:t> Library of 50+ synthetic neuron behaviors (compatible with many </a:t>
            </a:r>
          </a:p>
          <a:p>
            <a:pPr eaLnBrk="1" hangingPunct="1">
              <a:spcBef>
                <a:spcPct val="0"/>
              </a:spcBef>
              <a:buClr>
                <a:srgbClr val="CC0000"/>
              </a:buClr>
              <a:buFontTx/>
              <a:buNone/>
            </a:pPr>
            <a:r>
              <a:rPr lang="en-US" altLang="en-US" sz="2000" dirty="0">
                <a:latin typeface="Calibri" panose="020F0502020204030204" pitchFamily="34" charset="0"/>
                <a:cs typeface="Calibri" panose="020F0502020204030204" pitchFamily="34" charset="0"/>
              </a:rPr>
              <a:t>   coding techniques)</a:t>
            </a:r>
          </a:p>
          <a:p>
            <a:pPr eaLnBrk="1" hangingPunct="1">
              <a:spcBef>
                <a:spcPct val="0"/>
              </a:spcBef>
              <a:buClr>
                <a:srgbClr val="CC0000"/>
              </a:buClr>
              <a:buFontTx/>
              <a:buNone/>
            </a:pPr>
            <a:endParaRPr lang="en-US" altLang="en-US" sz="2000" dirty="0">
              <a:latin typeface="Calibri" panose="020F0502020204030204" pitchFamily="34" charset="0"/>
              <a:cs typeface="Calibri" panose="020F0502020204030204" pitchFamily="34" charset="0"/>
            </a:endParaRPr>
          </a:p>
          <a:p>
            <a:pPr eaLnBrk="1" hangingPunct="1">
              <a:spcBef>
                <a:spcPct val="0"/>
              </a:spcBef>
              <a:buClr>
                <a:srgbClr val="CC0000"/>
              </a:buClr>
            </a:pPr>
            <a:r>
              <a:rPr lang="en-US" altLang="en-US" sz="2000" dirty="0">
                <a:latin typeface="Calibri" panose="020F0502020204030204" pitchFamily="34" charset="0"/>
                <a:cs typeface="Calibri" panose="020F0502020204030204" pitchFamily="34" charset="0"/>
              </a:rPr>
              <a:t> Example: various arithmetic ops, rate store neuron</a:t>
            </a:r>
          </a:p>
          <a:p>
            <a:pPr eaLnBrk="1" hangingPunct="1">
              <a:spcBef>
                <a:spcPct val="0"/>
              </a:spcBef>
              <a:buClr>
                <a:srgbClr val="CC0000"/>
              </a:buClr>
            </a:pPr>
            <a:endParaRPr lang="en-US" altLang="en-US" sz="2400" dirty="0">
              <a:latin typeface="Calibri" panose="020F0502020204030204" pitchFamily="34" charset="0"/>
              <a:cs typeface="Calibri" panose="020F0502020204030204" pitchFamily="34" charset="0"/>
            </a:endParaRPr>
          </a:p>
          <a:p>
            <a:pPr eaLnBrk="1" hangingPunct="1">
              <a:spcBef>
                <a:spcPct val="0"/>
              </a:spcBef>
              <a:buClr>
                <a:srgbClr val="CC0000"/>
              </a:buClr>
              <a:buFontTx/>
              <a:buNone/>
            </a:pPr>
            <a:r>
              <a:rPr lang="en-US" altLang="en-US" sz="2000" dirty="0">
                <a:latin typeface="Calibri" panose="020F0502020204030204" pitchFamily="34" charset="0"/>
                <a:cs typeface="Calibri" panose="020F0502020204030204" pitchFamily="34" charset="0"/>
              </a:rPr>
              <a:t>Rate store neuron: acts as a memory that is constantly being read (e.g.,</a:t>
            </a:r>
          </a:p>
          <a:p>
            <a:pPr eaLnBrk="1" hangingPunct="1">
              <a:spcBef>
                <a:spcPct val="0"/>
              </a:spcBef>
              <a:buClr>
                <a:srgbClr val="CC0000"/>
              </a:buClr>
              <a:buFontTx/>
              <a:buNone/>
            </a:pPr>
            <a:r>
              <a:rPr lang="en-US" altLang="en-US" sz="2000" dirty="0">
                <a:latin typeface="Calibri" panose="020F0502020204030204" pitchFamily="34" charset="0"/>
                <a:cs typeface="Calibri" panose="020F0502020204030204" pitchFamily="34" charset="0"/>
              </a:rPr>
              <a:t>a state holding recurrent neuron); output </a:t>
            </a:r>
            <a:r>
              <a:rPr lang="en-US" altLang="en-US" sz="2000" dirty="0" err="1">
                <a:latin typeface="Calibri" panose="020F0502020204030204" pitchFamily="34" charset="0"/>
                <a:cs typeface="Calibri" panose="020F0502020204030204" pitchFamily="34" charset="0"/>
              </a:rPr>
              <a:t>freq</a:t>
            </a:r>
            <a:r>
              <a:rPr lang="en-US" altLang="en-US" sz="2000" dirty="0">
                <a:latin typeface="Calibri" panose="020F0502020204030204" pitchFamily="34" charset="0"/>
                <a:cs typeface="Calibri" panose="020F0502020204030204" pitchFamily="34" charset="0"/>
              </a:rPr>
              <a:t> a potential;</a:t>
            </a:r>
          </a:p>
          <a:p>
            <a:pPr eaLnBrk="1" hangingPunct="1">
              <a:spcBef>
                <a:spcPct val="0"/>
              </a:spcBef>
              <a:buClr>
                <a:srgbClr val="CC0000"/>
              </a:buClr>
              <a:buFontTx/>
              <a:buNone/>
            </a:pPr>
            <a:r>
              <a:rPr lang="en-US" altLang="en-US" sz="2000" dirty="0">
                <a:latin typeface="Calibri" panose="020F0502020204030204" pitchFamily="34" charset="0"/>
                <a:cs typeface="Calibri" panose="020F0502020204030204" pitchFamily="34" charset="0"/>
              </a:rPr>
              <a:t>uses a stochastic threshold and non-reset mode;</a:t>
            </a:r>
          </a:p>
          <a:p>
            <a:pPr eaLnBrk="1" hangingPunct="1">
              <a:spcBef>
                <a:spcPct val="0"/>
              </a:spcBef>
              <a:buClr>
                <a:srgbClr val="CC0000"/>
              </a:buClr>
              <a:buFontTx/>
              <a:buNone/>
            </a:pPr>
            <a:r>
              <a:rPr lang="en-US" altLang="en-US" sz="2000" dirty="0">
                <a:latin typeface="Calibri" panose="020F0502020204030204" pitchFamily="34" charset="0"/>
                <a:cs typeface="Calibri" panose="020F0502020204030204" pitchFamily="34" charset="0"/>
              </a:rPr>
              <a:t>                               </a:t>
            </a:r>
          </a:p>
        </p:txBody>
      </p:sp>
      <p:pic>
        <p:nvPicPr>
          <p:cNvPr id="20486" name="Picture 1">
            <a:extLst>
              <a:ext uri="{FF2B5EF4-FFF2-40B4-BE49-F238E27FC236}">
                <a16:creationId xmlns:a16="http://schemas.microsoft.com/office/drawing/2014/main" id="{AC29CB35-5FB3-44FC-8B97-1659FE7757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338" y="3885902"/>
            <a:ext cx="5114925" cy="280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a:extLst>
              <a:ext uri="{FF2B5EF4-FFF2-40B4-BE49-F238E27FC236}">
                <a16:creationId xmlns:a16="http://schemas.microsoft.com/office/drawing/2014/main" id="{14615333-901F-4F55-B31C-976ABC1AC8A7}"/>
              </a:ext>
            </a:extLst>
          </p:cNvPr>
          <p:cNvSpPr txBox="1">
            <a:spLocks noChangeArrowheads="1"/>
          </p:cNvSpPr>
          <p:nvPr/>
        </p:nvSpPr>
        <p:spPr bwMode="auto">
          <a:xfrm>
            <a:off x="5029200" y="3767138"/>
            <a:ext cx="4038600" cy="3046412"/>
          </a:xfrm>
          <a:prstGeom prst="rect">
            <a:avLst/>
          </a:prstGeom>
          <a:noFill/>
          <a:ln w="1905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latin typeface="Calibri" panose="020F0502020204030204" pitchFamily="34" charset="0"/>
              </a:rPr>
              <a:t>The next slide shows how we can emulate various arithmetic ops.  Here is an example of a neuron that is used to remember state.  Depending on the value of that state, the neuron produces a proportionate amount of spikes.  The threshold is chosen randomly between 0 and 1.  So the neuron produces a spike if its potential happens to be above this random threshold.  The higher the potential, the higher the probability of a spike.  There is no leak so you can remember your state.  Incoming spikes will grow/shrink the potential.</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a:extLst>
              <a:ext uri="{FF2B5EF4-FFF2-40B4-BE49-F238E27FC236}">
                <a16:creationId xmlns:a16="http://schemas.microsoft.com/office/drawing/2014/main" id="{80812D64-4A92-4CFA-9A83-5466504D4A1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87057DC-8CED-40DE-A9B9-7C0128A719D0}" type="slidenum">
              <a:rPr lang="en-US" altLang="en-US" sz="1400" smtClean="0"/>
              <a:pPr>
                <a:spcBef>
                  <a:spcPct val="0"/>
                </a:spcBef>
                <a:buFontTx/>
                <a:buNone/>
              </a:pPr>
              <a:t>27</a:t>
            </a:fld>
            <a:endParaRPr lang="en-US" altLang="en-US" sz="1400"/>
          </a:p>
        </p:txBody>
      </p:sp>
      <p:sp>
        <p:nvSpPr>
          <p:cNvPr id="22531" name="Text Box 2">
            <a:extLst>
              <a:ext uri="{FF2B5EF4-FFF2-40B4-BE49-F238E27FC236}">
                <a16:creationId xmlns:a16="http://schemas.microsoft.com/office/drawing/2014/main" id="{52F1997E-C8E7-44BA-B2D2-02DFA62F053E}"/>
              </a:ext>
            </a:extLst>
          </p:cNvPr>
          <p:cNvSpPr txBox="1">
            <a:spLocks noChangeArrowheads="1"/>
          </p:cNvSpPr>
          <p:nvPr/>
        </p:nvSpPr>
        <p:spPr bwMode="auto">
          <a:xfrm>
            <a:off x="441325" y="396875"/>
            <a:ext cx="26891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solidFill>
                  <a:srgbClr val="CC0000"/>
                </a:solidFill>
                <a:latin typeface="Calibri" panose="020F0502020204030204" pitchFamily="34" charset="0"/>
                <a:cs typeface="Calibri" panose="020F0502020204030204" pitchFamily="34" charset="0"/>
              </a:rPr>
              <a:t>Arithmetic Ops</a:t>
            </a:r>
          </a:p>
        </p:txBody>
      </p:sp>
      <p:sp>
        <p:nvSpPr>
          <p:cNvPr id="22532" name="Line 3">
            <a:extLst>
              <a:ext uri="{FF2B5EF4-FFF2-40B4-BE49-F238E27FC236}">
                <a16:creationId xmlns:a16="http://schemas.microsoft.com/office/drawing/2014/main" id="{77314855-B9B9-4AE1-94E3-26CDD1FCE27F}"/>
              </a:ext>
            </a:extLst>
          </p:cNvPr>
          <p:cNvSpPr>
            <a:spLocks noChangeShapeType="1"/>
          </p:cNvSpPr>
          <p:nvPr/>
        </p:nvSpPr>
        <p:spPr bwMode="auto">
          <a:xfrm>
            <a:off x="381000" y="1143000"/>
            <a:ext cx="83058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2533" name="Picture 1">
            <a:extLst>
              <a:ext uri="{FF2B5EF4-FFF2-40B4-BE49-F238E27FC236}">
                <a16:creationId xmlns:a16="http://schemas.microsoft.com/office/drawing/2014/main" id="{4CD6616B-43AD-423F-A5F2-F5921FF7422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363663"/>
            <a:ext cx="8558213" cy="488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a:extLst>
              <a:ext uri="{FF2B5EF4-FFF2-40B4-BE49-F238E27FC236}">
                <a16:creationId xmlns:a16="http://schemas.microsoft.com/office/drawing/2014/main" id="{C9A31D11-9E22-4AED-B48A-8E337A93F9F4}"/>
              </a:ext>
            </a:extLst>
          </p:cNvPr>
          <p:cNvSpPr txBox="1">
            <a:spLocks noChangeArrowheads="1"/>
          </p:cNvSpPr>
          <p:nvPr/>
        </p:nvSpPr>
        <p:spPr bwMode="auto">
          <a:xfrm>
            <a:off x="3314700" y="28575"/>
            <a:ext cx="5676900" cy="1077913"/>
          </a:xfrm>
          <a:prstGeom prst="rect">
            <a:avLst/>
          </a:prstGeom>
          <a:noFill/>
          <a:ln w="1905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latin typeface="Calibri" panose="020F0502020204030204" pitchFamily="34" charset="0"/>
              </a:rPr>
              <a:t>This slide shows a number of arithmetic ops.  The green and black lines show the input values (y-axis) in each experiment (x-axis) and the blue line shows the output result.  The stochastic options can be used to generate the non-linear curves such as the sigmoid.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a:extLst>
              <a:ext uri="{FF2B5EF4-FFF2-40B4-BE49-F238E27FC236}">
                <a16:creationId xmlns:a16="http://schemas.microsoft.com/office/drawing/2014/main" id="{A9A6E76E-8ABC-41DE-BBEC-952193AF460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C1EDD4B-9325-4B87-AB4D-C5838A525FBD}" type="slidenum">
              <a:rPr lang="en-US" altLang="en-US" sz="1400" smtClean="0"/>
              <a:pPr>
                <a:spcBef>
                  <a:spcPct val="0"/>
                </a:spcBef>
                <a:buFontTx/>
                <a:buNone/>
              </a:pPr>
              <a:t>28</a:t>
            </a:fld>
            <a:endParaRPr lang="en-US" altLang="en-US" sz="1400"/>
          </a:p>
        </p:txBody>
      </p:sp>
      <p:sp>
        <p:nvSpPr>
          <p:cNvPr id="24579" name="Text Box 2">
            <a:extLst>
              <a:ext uri="{FF2B5EF4-FFF2-40B4-BE49-F238E27FC236}">
                <a16:creationId xmlns:a16="http://schemas.microsoft.com/office/drawing/2014/main" id="{F31F47BA-FBAD-4AAF-8C3C-EE1AD61E9113}"/>
              </a:ext>
            </a:extLst>
          </p:cNvPr>
          <p:cNvSpPr txBox="1">
            <a:spLocks noChangeArrowheads="1"/>
          </p:cNvSpPr>
          <p:nvPr/>
        </p:nvSpPr>
        <p:spPr bwMode="auto">
          <a:xfrm>
            <a:off x="441325" y="396875"/>
            <a:ext cx="44877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solidFill>
                  <a:srgbClr val="CC0000"/>
                </a:solidFill>
                <a:latin typeface="Calibri" panose="020F0502020204030204" pitchFamily="34" charset="0"/>
                <a:cs typeface="Calibri" panose="020F0502020204030204" pitchFamily="34" charset="0"/>
              </a:rPr>
              <a:t>Izhikevich Neuron Models</a:t>
            </a:r>
          </a:p>
        </p:txBody>
      </p:sp>
      <p:sp>
        <p:nvSpPr>
          <p:cNvPr id="24580" name="Line 3">
            <a:extLst>
              <a:ext uri="{FF2B5EF4-FFF2-40B4-BE49-F238E27FC236}">
                <a16:creationId xmlns:a16="http://schemas.microsoft.com/office/drawing/2014/main" id="{81500821-AF00-4494-A90D-711CC8A55FDF}"/>
              </a:ext>
            </a:extLst>
          </p:cNvPr>
          <p:cNvSpPr>
            <a:spLocks noChangeShapeType="1"/>
          </p:cNvSpPr>
          <p:nvPr/>
        </p:nvSpPr>
        <p:spPr bwMode="auto">
          <a:xfrm>
            <a:off x="381000" y="1143000"/>
            <a:ext cx="83058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4581" name="Picture 1">
            <a:extLst>
              <a:ext uri="{FF2B5EF4-FFF2-40B4-BE49-F238E27FC236}">
                <a16:creationId xmlns:a16="http://schemas.microsoft.com/office/drawing/2014/main" id="{1304FC44-5262-406A-A655-BDAA25BEA63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403" y="1231900"/>
            <a:ext cx="5945188" cy="562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a:extLst>
              <a:ext uri="{FF2B5EF4-FFF2-40B4-BE49-F238E27FC236}">
                <a16:creationId xmlns:a16="http://schemas.microsoft.com/office/drawing/2014/main" id="{0607C400-F19A-459D-9FBF-5AC044F5C50A}"/>
              </a:ext>
            </a:extLst>
          </p:cNvPr>
          <p:cNvSpPr txBox="1">
            <a:spLocks noChangeArrowheads="1"/>
          </p:cNvSpPr>
          <p:nvPr/>
        </p:nvSpPr>
        <p:spPr bwMode="auto">
          <a:xfrm>
            <a:off x="6096000" y="1311275"/>
            <a:ext cx="2971800" cy="2062163"/>
          </a:xfrm>
          <a:prstGeom prst="rect">
            <a:avLst/>
          </a:prstGeom>
          <a:noFill/>
          <a:ln w="1905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latin typeface="Calibri" panose="020F0502020204030204" pitchFamily="34" charset="0"/>
              </a:rPr>
              <a:t>Can also model the 20 Izhikevich neurons.  Neuron L is the basic integrator neuron that we typically use for most SNNs.  The paper shows how to set up each neuron to produce these output behaviors.  The next 2 slides will go through 2 examples.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a:extLst>
              <a:ext uri="{FF2B5EF4-FFF2-40B4-BE49-F238E27FC236}">
                <a16:creationId xmlns:a16="http://schemas.microsoft.com/office/drawing/2014/main" id="{A65729A8-D51A-4DD5-B014-C495AD91570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1454B17-7321-49AA-BC23-E3E4AC6F59CD}" type="slidenum">
              <a:rPr lang="en-US" altLang="en-US" sz="1400" smtClean="0"/>
              <a:pPr>
                <a:spcBef>
                  <a:spcPct val="0"/>
                </a:spcBef>
                <a:buFontTx/>
                <a:buNone/>
              </a:pPr>
              <a:t>29</a:t>
            </a:fld>
            <a:endParaRPr lang="en-US" altLang="en-US" sz="1400"/>
          </a:p>
        </p:txBody>
      </p:sp>
      <p:sp>
        <p:nvSpPr>
          <p:cNvPr id="26627" name="Text Box 2">
            <a:extLst>
              <a:ext uri="{FF2B5EF4-FFF2-40B4-BE49-F238E27FC236}">
                <a16:creationId xmlns:a16="http://schemas.microsoft.com/office/drawing/2014/main" id="{4A092B54-BDE5-4DEE-87A4-87C8A52F391C}"/>
              </a:ext>
            </a:extLst>
          </p:cNvPr>
          <p:cNvSpPr txBox="1">
            <a:spLocks noChangeArrowheads="1"/>
          </p:cNvSpPr>
          <p:nvPr/>
        </p:nvSpPr>
        <p:spPr bwMode="auto">
          <a:xfrm>
            <a:off x="441325" y="396875"/>
            <a:ext cx="261302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solidFill>
                  <a:srgbClr val="CC0000"/>
                </a:solidFill>
                <a:latin typeface="Calibri" panose="020F0502020204030204" pitchFamily="34" charset="0"/>
                <a:cs typeface="Calibri" panose="020F0502020204030204" pitchFamily="34" charset="0"/>
              </a:rPr>
              <a:t>Neuron Model</a:t>
            </a:r>
          </a:p>
        </p:txBody>
      </p:sp>
      <p:sp>
        <p:nvSpPr>
          <p:cNvPr id="26628" name="Line 3">
            <a:extLst>
              <a:ext uri="{FF2B5EF4-FFF2-40B4-BE49-F238E27FC236}">
                <a16:creationId xmlns:a16="http://schemas.microsoft.com/office/drawing/2014/main" id="{CF556D51-5512-4B52-8E71-1A9938D11D0B}"/>
              </a:ext>
            </a:extLst>
          </p:cNvPr>
          <p:cNvSpPr>
            <a:spLocks noChangeShapeType="1"/>
          </p:cNvSpPr>
          <p:nvPr/>
        </p:nvSpPr>
        <p:spPr bwMode="auto">
          <a:xfrm>
            <a:off x="381000" y="1143000"/>
            <a:ext cx="83058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29" name="Text Box 4">
            <a:extLst>
              <a:ext uri="{FF2B5EF4-FFF2-40B4-BE49-F238E27FC236}">
                <a16:creationId xmlns:a16="http://schemas.microsoft.com/office/drawing/2014/main" id="{087F2F9A-5325-4C86-81FB-82A1DFA1EAFE}"/>
              </a:ext>
            </a:extLst>
          </p:cNvPr>
          <p:cNvSpPr txBox="1">
            <a:spLocks noChangeArrowheads="1"/>
          </p:cNvSpPr>
          <p:nvPr/>
        </p:nvSpPr>
        <p:spPr bwMode="auto">
          <a:xfrm>
            <a:off x="381000" y="1447800"/>
            <a:ext cx="76925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
                <a:srgbClr val="CC0000"/>
              </a:buClr>
            </a:pPr>
            <a:r>
              <a:rPr lang="en-US" altLang="en-US" sz="2400">
                <a:latin typeface="Calibri" panose="020F0502020204030204" pitchFamily="34" charset="0"/>
                <a:cs typeface="Calibri" panose="020F0502020204030204" pitchFamily="34" charset="0"/>
              </a:rPr>
              <a:t> Need 924 gates for neuron computation and 348 for PRNG</a:t>
            </a:r>
          </a:p>
        </p:txBody>
      </p:sp>
      <p:pic>
        <p:nvPicPr>
          <p:cNvPr id="26630" name="Picture 1">
            <a:extLst>
              <a:ext uri="{FF2B5EF4-FFF2-40B4-BE49-F238E27FC236}">
                <a16:creationId xmlns:a16="http://schemas.microsoft.com/office/drawing/2014/main" id="{D86B816E-A51F-4CF7-8CB6-A8A1B8405DC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663" y="2057400"/>
            <a:ext cx="7747000" cy="440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a:extLst>
              <a:ext uri="{FF2B5EF4-FFF2-40B4-BE49-F238E27FC236}">
                <a16:creationId xmlns:a16="http://schemas.microsoft.com/office/drawing/2014/main" id="{D12928BC-B903-4EAF-8B47-B871C02832DA}"/>
              </a:ext>
            </a:extLst>
          </p:cNvPr>
          <p:cNvSpPr txBox="1">
            <a:spLocks noChangeArrowheads="1"/>
          </p:cNvSpPr>
          <p:nvPr/>
        </p:nvSpPr>
        <p:spPr bwMode="auto">
          <a:xfrm>
            <a:off x="3276600" y="298450"/>
            <a:ext cx="5676900" cy="584200"/>
          </a:xfrm>
          <a:prstGeom prst="rect">
            <a:avLst/>
          </a:prstGeom>
          <a:noFill/>
          <a:ln w="1905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latin typeface="Calibri" panose="020F0502020204030204" pitchFamily="34" charset="0"/>
              </a:rPr>
              <a:t>This figure shows that there’s a good deal of muxing in the neuron circuit to consider the many modes and the stochasticity.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a:extLst>
              <a:ext uri="{FF2B5EF4-FFF2-40B4-BE49-F238E27FC236}">
                <a16:creationId xmlns:a16="http://schemas.microsoft.com/office/drawing/2014/main" id="{FED90184-66B0-4387-B544-D5D349E75BC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147D986-43D7-4B01-925A-1B68DF24D484}" type="slidenum">
              <a:rPr lang="en-US" altLang="en-US" sz="1400" smtClean="0"/>
              <a:pPr>
                <a:spcBef>
                  <a:spcPct val="0"/>
                </a:spcBef>
                <a:buFontTx/>
                <a:buNone/>
              </a:pPr>
              <a:t>3</a:t>
            </a:fld>
            <a:endParaRPr lang="en-US" altLang="en-US" sz="1400"/>
          </a:p>
        </p:txBody>
      </p:sp>
      <p:sp>
        <p:nvSpPr>
          <p:cNvPr id="8195" name="Text Box 2">
            <a:extLst>
              <a:ext uri="{FF2B5EF4-FFF2-40B4-BE49-F238E27FC236}">
                <a16:creationId xmlns:a16="http://schemas.microsoft.com/office/drawing/2014/main" id="{8670CD95-6CC7-4C31-9109-DB7812269FD7}"/>
              </a:ext>
            </a:extLst>
          </p:cNvPr>
          <p:cNvSpPr txBox="1">
            <a:spLocks noChangeArrowheads="1"/>
          </p:cNvSpPr>
          <p:nvPr/>
        </p:nvSpPr>
        <p:spPr bwMode="auto">
          <a:xfrm>
            <a:off x="441325" y="396875"/>
            <a:ext cx="26711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solidFill>
                  <a:srgbClr val="CC0000"/>
                </a:solidFill>
                <a:latin typeface="Calibri" panose="020F0502020204030204" pitchFamily="34" charset="0"/>
                <a:cs typeface="Calibri" panose="020F0502020204030204" pitchFamily="34" charset="0"/>
              </a:rPr>
              <a:t>IBM TrueNorth</a:t>
            </a:r>
          </a:p>
        </p:txBody>
      </p:sp>
      <p:sp>
        <p:nvSpPr>
          <p:cNvPr id="8196" name="Line 3">
            <a:extLst>
              <a:ext uri="{FF2B5EF4-FFF2-40B4-BE49-F238E27FC236}">
                <a16:creationId xmlns:a16="http://schemas.microsoft.com/office/drawing/2014/main" id="{FC53D806-7676-48F7-9061-98C369DB0879}"/>
              </a:ext>
            </a:extLst>
          </p:cNvPr>
          <p:cNvSpPr>
            <a:spLocks noChangeShapeType="1"/>
          </p:cNvSpPr>
          <p:nvPr/>
        </p:nvSpPr>
        <p:spPr bwMode="auto">
          <a:xfrm>
            <a:off x="381000" y="1143000"/>
            <a:ext cx="83058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7" name="Text Box 4">
            <a:extLst>
              <a:ext uri="{FF2B5EF4-FFF2-40B4-BE49-F238E27FC236}">
                <a16:creationId xmlns:a16="http://schemas.microsoft.com/office/drawing/2014/main" id="{B313CE78-FBB4-462B-99AA-0E7BBD805268}"/>
              </a:ext>
            </a:extLst>
          </p:cNvPr>
          <p:cNvSpPr txBox="1">
            <a:spLocks noChangeArrowheads="1"/>
          </p:cNvSpPr>
          <p:nvPr/>
        </p:nvSpPr>
        <p:spPr bwMode="auto">
          <a:xfrm>
            <a:off x="517525" y="1563688"/>
            <a:ext cx="7412222"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
                <a:srgbClr val="CC0000"/>
              </a:buClr>
            </a:pPr>
            <a:r>
              <a:rPr lang="en-US" altLang="en-US" sz="2400" dirty="0">
                <a:latin typeface="Calibri" panose="020F0502020204030204" pitchFamily="34" charset="0"/>
                <a:cs typeface="Calibri" panose="020F0502020204030204" pitchFamily="34" charset="0"/>
              </a:rPr>
              <a:t> Product of DARPA’s </a:t>
            </a:r>
            <a:r>
              <a:rPr lang="en-US" altLang="en-US" sz="2400" dirty="0" err="1">
                <a:latin typeface="Calibri" panose="020F0502020204030204" pitchFamily="34" charset="0"/>
                <a:cs typeface="Calibri" panose="020F0502020204030204" pitchFamily="34" charset="0"/>
              </a:rPr>
              <a:t>SyNAPSE</a:t>
            </a:r>
            <a:r>
              <a:rPr lang="en-US" altLang="en-US" sz="2400" dirty="0">
                <a:latin typeface="Calibri" panose="020F0502020204030204" pitchFamily="34" charset="0"/>
                <a:cs typeface="Calibri" panose="020F0502020204030204" pitchFamily="34" charset="0"/>
              </a:rPr>
              <a:t> project</a:t>
            </a:r>
          </a:p>
          <a:p>
            <a:pPr eaLnBrk="1" hangingPunct="1">
              <a:spcBef>
                <a:spcPct val="0"/>
              </a:spcBef>
              <a:buClr>
                <a:srgbClr val="CC0000"/>
              </a:buClr>
            </a:pPr>
            <a:endParaRPr lang="en-US" altLang="en-US" sz="2400" dirty="0">
              <a:latin typeface="Calibri" panose="020F0502020204030204" pitchFamily="34" charset="0"/>
              <a:cs typeface="Calibri" panose="020F0502020204030204" pitchFamily="34" charset="0"/>
            </a:endParaRPr>
          </a:p>
          <a:p>
            <a:pPr eaLnBrk="1" hangingPunct="1">
              <a:spcBef>
                <a:spcPct val="0"/>
              </a:spcBef>
              <a:buClr>
                <a:srgbClr val="CC0000"/>
              </a:buClr>
            </a:pPr>
            <a:r>
              <a:rPr lang="en-US" altLang="en-US" sz="2400" dirty="0">
                <a:latin typeface="Calibri" panose="020F0502020204030204" pitchFamily="34" charset="0"/>
                <a:cs typeface="Calibri" panose="020F0502020204030204" pitchFamily="34" charset="0"/>
              </a:rPr>
              <a:t> Largest chip made by IBM (5.4 billion transistors)</a:t>
            </a:r>
          </a:p>
          <a:p>
            <a:pPr eaLnBrk="1" hangingPunct="1">
              <a:spcBef>
                <a:spcPct val="0"/>
              </a:spcBef>
              <a:buClr>
                <a:srgbClr val="CC0000"/>
              </a:buClr>
            </a:pPr>
            <a:endParaRPr lang="en-US" altLang="en-US" sz="2400" dirty="0">
              <a:latin typeface="Calibri" panose="020F0502020204030204" pitchFamily="34" charset="0"/>
              <a:cs typeface="Calibri" panose="020F0502020204030204" pitchFamily="34" charset="0"/>
            </a:endParaRPr>
          </a:p>
          <a:p>
            <a:pPr eaLnBrk="1" hangingPunct="1">
              <a:spcBef>
                <a:spcPct val="0"/>
              </a:spcBef>
              <a:buClr>
                <a:srgbClr val="CC0000"/>
              </a:buClr>
            </a:pPr>
            <a:r>
              <a:rPr lang="en-US" altLang="en-US" sz="2400" dirty="0">
                <a:latin typeface="Calibri" panose="020F0502020204030204" pitchFamily="34" charset="0"/>
                <a:cs typeface="Calibri" panose="020F0502020204030204" pitchFamily="34" charset="0"/>
              </a:rPr>
              <a:t> Based on LLIF neuron model</a:t>
            </a:r>
          </a:p>
          <a:p>
            <a:pPr eaLnBrk="1" hangingPunct="1">
              <a:spcBef>
                <a:spcPct val="0"/>
              </a:spcBef>
              <a:buClr>
                <a:srgbClr val="CC0000"/>
              </a:buClr>
            </a:pPr>
            <a:endParaRPr lang="en-US" altLang="en-US" sz="2400" dirty="0">
              <a:latin typeface="Calibri" panose="020F0502020204030204" pitchFamily="34" charset="0"/>
              <a:cs typeface="Calibri" panose="020F0502020204030204" pitchFamily="34" charset="0"/>
            </a:endParaRPr>
          </a:p>
          <a:p>
            <a:pPr eaLnBrk="1" hangingPunct="1">
              <a:spcBef>
                <a:spcPct val="0"/>
              </a:spcBef>
              <a:buClr>
                <a:srgbClr val="CC0000"/>
              </a:buClr>
            </a:pPr>
            <a:r>
              <a:rPr lang="en-US" altLang="en-US" sz="2400" dirty="0">
                <a:latin typeface="Calibri" panose="020F0502020204030204" pitchFamily="34" charset="0"/>
                <a:cs typeface="Calibri" panose="020F0502020204030204" pitchFamily="34" charset="0"/>
              </a:rPr>
              <a:t> Lots of on-going projects that use </a:t>
            </a:r>
            <a:r>
              <a:rPr lang="en-US" altLang="en-US" sz="2400" dirty="0" err="1">
                <a:latin typeface="Calibri" panose="020F0502020204030204" pitchFamily="34" charset="0"/>
                <a:cs typeface="Calibri" panose="020F0502020204030204" pitchFamily="34" charset="0"/>
              </a:rPr>
              <a:t>TrueNorth</a:t>
            </a:r>
            <a:r>
              <a:rPr lang="en-US" altLang="en-US" sz="2400" dirty="0">
                <a:latin typeface="Calibri" panose="020F0502020204030204" pitchFamily="34" charset="0"/>
                <a:cs typeface="Calibri" panose="020F0502020204030204" pitchFamily="34" charset="0"/>
              </a:rPr>
              <a:t> to execute</a:t>
            </a:r>
          </a:p>
          <a:p>
            <a:pPr eaLnBrk="1" hangingPunct="1">
              <a:spcBef>
                <a:spcPct val="0"/>
              </a:spcBef>
              <a:buClr>
                <a:srgbClr val="CC0000"/>
              </a:buClr>
              <a:buFontTx/>
              <a:buNone/>
            </a:pPr>
            <a:r>
              <a:rPr lang="en-US" altLang="en-US" sz="2400" dirty="0">
                <a:latin typeface="Calibri" panose="020F0502020204030204" pitchFamily="34" charset="0"/>
                <a:cs typeface="Calibri" panose="020F0502020204030204" pitchFamily="34" charset="0"/>
              </a:rPr>
              <a:t>   new apps</a:t>
            </a:r>
          </a:p>
          <a:p>
            <a:pPr eaLnBrk="1" hangingPunct="1">
              <a:spcBef>
                <a:spcPct val="0"/>
              </a:spcBef>
              <a:buClr>
                <a:srgbClr val="CC0000"/>
              </a:buClr>
            </a:pPr>
            <a:endParaRPr lang="en-US" altLang="en-US" sz="2400" dirty="0">
              <a:latin typeface="Calibri" panose="020F0502020204030204" pitchFamily="34" charset="0"/>
              <a:cs typeface="Calibri" panose="020F0502020204030204" pitchFamily="34" charset="0"/>
            </a:endParaRPr>
          </a:p>
          <a:p>
            <a:pPr eaLnBrk="1" hangingPunct="1">
              <a:spcBef>
                <a:spcPct val="0"/>
              </a:spcBef>
              <a:buClr>
                <a:srgbClr val="CC0000"/>
              </a:buClr>
            </a:pPr>
            <a:r>
              <a:rPr lang="en-US" altLang="en-US" sz="2400" dirty="0">
                <a:latin typeface="Calibri" panose="020F0502020204030204" pitchFamily="34" charset="0"/>
                <a:cs typeface="Calibri" panose="020F0502020204030204" pitchFamily="34" charset="0"/>
              </a:rPr>
              <a:t> Lots of limitations as well – all done purposely to reduce</a:t>
            </a:r>
          </a:p>
          <a:p>
            <a:pPr eaLnBrk="1" hangingPunct="1">
              <a:spcBef>
                <a:spcPct val="0"/>
              </a:spcBef>
              <a:buClr>
                <a:srgbClr val="CC0000"/>
              </a:buClr>
              <a:buFontTx/>
              <a:buNone/>
            </a:pPr>
            <a:r>
              <a:rPr lang="en-US" altLang="en-US" sz="2400" dirty="0">
                <a:latin typeface="Calibri" panose="020F0502020204030204" pitchFamily="34" charset="0"/>
                <a:cs typeface="Calibri" panose="020F0502020204030204" pitchFamily="34" charset="0"/>
              </a:rPr>
              <a:t>   area/power/complexity</a:t>
            </a:r>
          </a:p>
          <a:p>
            <a:pPr eaLnBrk="1" hangingPunct="1">
              <a:spcBef>
                <a:spcPct val="0"/>
              </a:spcBef>
              <a:buClr>
                <a:srgbClr val="CC0000"/>
              </a:buClr>
            </a:pPr>
            <a:endParaRPr lang="en-US" altLang="en-US" sz="2400" dirty="0">
              <a:latin typeface="Calibri" panose="020F0502020204030204" pitchFamily="34" charset="0"/>
              <a:cs typeface="Calibri" panose="020F050202020403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a:extLst>
              <a:ext uri="{FF2B5EF4-FFF2-40B4-BE49-F238E27FC236}">
                <a16:creationId xmlns:a16="http://schemas.microsoft.com/office/drawing/2014/main" id="{E01FFFB4-B754-4140-A872-4CDFEB2B41C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0AE854F2-EFFA-4C91-BDE2-952E40038752}" type="slidenum">
              <a:rPr lang="en-US" altLang="en-US" sz="1400" smtClean="0"/>
              <a:pPr>
                <a:spcBef>
                  <a:spcPct val="0"/>
                </a:spcBef>
                <a:buFontTx/>
                <a:buNone/>
              </a:pPr>
              <a:t>30</a:t>
            </a:fld>
            <a:endParaRPr lang="en-US" altLang="en-US" sz="1400"/>
          </a:p>
        </p:txBody>
      </p:sp>
      <p:sp>
        <p:nvSpPr>
          <p:cNvPr id="28675" name="Text Box 2">
            <a:extLst>
              <a:ext uri="{FF2B5EF4-FFF2-40B4-BE49-F238E27FC236}">
                <a16:creationId xmlns:a16="http://schemas.microsoft.com/office/drawing/2014/main" id="{C0FE64CA-20BC-4584-AFB8-9EACE5AB30BF}"/>
              </a:ext>
            </a:extLst>
          </p:cNvPr>
          <p:cNvSpPr txBox="1">
            <a:spLocks noChangeArrowheads="1"/>
          </p:cNvSpPr>
          <p:nvPr/>
        </p:nvSpPr>
        <p:spPr bwMode="auto">
          <a:xfrm>
            <a:off x="441325" y="396875"/>
            <a:ext cx="35879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solidFill>
                  <a:srgbClr val="CC0000"/>
                </a:solidFill>
                <a:latin typeface="Calibri" panose="020F0502020204030204" pitchFamily="34" charset="0"/>
                <a:cs typeface="Calibri" panose="020F0502020204030204" pitchFamily="34" charset="0"/>
              </a:rPr>
              <a:t>TrueNorth Networks</a:t>
            </a:r>
          </a:p>
        </p:txBody>
      </p:sp>
      <p:sp>
        <p:nvSpPr>
          <p:cNvPr id="28676" name="Line 3">
            <a:extLst>
              <a:ext uri="{FF2B5EF4-FFF2-40B4-BE49-F238E27FC236}">
                <a16:creationId xmlns:a16="http://schemas.microsoft.com/office/drawing/2014/main" id="{7DCBD64A-9163-4338-B135-11A369F9E5D8}"/>
              </a:ext>
            </a:extLst>
          </p:cNvPr>
          <p:cNvSpPr>
            <a:spLocks noChangeShapeType="1"/>
          </p:cNvSpPr>
          <p:nvPr/>
        </p:nvSpPr>
        <p:spPr bwMode="auto">
          <a:xfrm>
            <a:off x="381000" y="1143000"/>
            <a:ext cx="83058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61" name="Text Box 4">
            <a:extLst>
              <a:ext uri="{FF2B5EF4-FFF2-40B4-BE49-F238E27FC236}">
                <a16:creationId xmlns:a16="http://schemas.microsoft.com/office/drawing/2014/main" id="{6A839B2D-67CD-44F5-82A2-8F0D2451B32E}"/>
              </a:ext>
            </a:extLst>
          </p:cNvPr>
          <p:cNvSpPr txBox="1">
            <a:spLocks noChangeArrowheads="1"/>
          </p:cNvSpPr>
          <p:nvPr/>
        </p:nvSpPr>
        <p:spPr bwMode="auto">
          <a:xfrm>
            <a:off x="533400" y="1304351"/>
            <a:ext cx="7469352"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
                <a:srgbClr val="CC0000"/>
              </a:buClr>
              <a:defRPr/>
            </a:pPr>
            <a:r>
              <a:rPr lang="en-US" altLang="en-US" sz="2400" dirty="0">
                <a:latin typeface="Calibri" panose="020F0502020204030204" pitchFamily="34" charset="0"/>
                <a:cs typeface="Calibri" panose="020F0502020204030204" pitchFamily="34" charset="0"/>
              </a:rPr>
              <a:t> Could use rate coding and STDP/back-prop to implement</a:t>
            </a:r>
          </a:p>
          <a:p>
            <a:pPr eaLnBrk="1" hangingPunct="1">
              <a:spcBef>
                <a:spcPct val="0"/>
              </a:spcBef>
              <a:buClr>
                <a:srgbClr val="CC0000"/>
              </a:buClr>
              <a:buFontTx/>
              <a:buNone/>
              <a:defRPr/>
            </a:pPr>
            <a:r>
              <a:rPr lang="en-US" altLang="en-US" sz="2400" dirty="0">
                <a:latin typeface="Calibri" panose="020F0502020204030204" pitchFamily="34" charset="0"/>
                <a:cs typeface="Calibri" panose="020F0502020204030204" pitchFamily="34" charset="0"/>
              </a:rPr>
              <a:t>   networks on </a:t>
            </a:r>
            <a:r>
              <a:rPr lang="en-US" altLang="en-US" sz="2400" dirty="0" err="1">
                <a:latin typeface="Calibri" panose="020F0502020204030204" pitchFamily="34" charset="0"/>
                <a:cs typeface="Calibri" panose="020F0502020204030204" pitchFamily="34" charset="0"/>
              </a:rPr>
              <a:t>TrueNorth</a:t>
            </a:r>
            <a:r>
              <a:rPr lang="en-US" altLang="en-US" sz="2400" dirty="0">
                <a:latin typeface="Calibri" panose="020F0502020204030204" pitchFamily="34" charset="0"/>
                <a:cs typeface="Calibri" panose="020F0502020204030204" pitchFamily="34" charset="0"/>
              </a:rPr>
              <a:t> (most early </a:t>
            </a:r>
            <a:r>
              <a:rPr lang="en-US" altLang="en-US" sz="2400" dirty="0" err="1">
                <a:latin typeface="Calibri" panose="020F0502020204030204" pitchFamily="34" charset="0"/>
                <a:cs typeface="Calibri" panose="020F0502020204030204" pitchFamily="34" charset="0"/>
              </a:rPr>
              <a:t>TrueNorth</a:t>
            </a:r>
            <a:r>
              <a:rPr lang="en-US" altLang="en-US" sz="2400" dirty="0">
                <a:latin typeface="Calibri" panose="020F0502020204030204" pitchFamily="34" charset="0"/>
                <a:cs typeface="Calibri" panose="020F0502020204030204" pitchFamily="34" charset="0"/>
              </a:rPr>
              <a:t> papers)</a:t>
            </a:r>
          </a:p>
          <a:p>
            <a:pPr eaLnBrk="1" hangingPunct="1">
              <a:spcBef>
                <a:spcPct val="0"/>
              </a:spcBef>
              <a:buClr>
                <a:srgbClr val="CC0000"/>
              </a:buClr>
              <a:defRPr/>
            </a:pPr>
            <a:endParaRPr lang="en-US" altLang="en-US" sz="2400" dirty="0">
              <a:latin typeface="Calibri" panose="020F0502020204030204" pitchFamily="34" charset="0"/>
              <a:cs typeface="Calibri" panose="020F0502020204030204" pitchFamily="34" charset="0"/>
            </a:endParaRPr>
          </a:p>
          <a:p>
            <a:pPr eaLnBrk="1" hangingPunct="1">
              <a:spcBef>
                <a:spcPct val="0"/>
              </a:spcBef>
              <a:buClr>
                <a:srgbClr val="CC0000"/>
              </a:buClr>
              <a:defRPr/>
            </a:pPr>
            <a:r>
              <a:rPr lang="en-US" altLang="en-US" sz="2400" dirty="0">
                <a:latin typeface="Calibri" panose="020F0502020204030204" pitchFamily="34" charset="0"/>
                <a:cs typeface="Calibri" panose="020F0502020204030204" pitchFamily="34" charset="0"/>
              </a:rPr>
              <a:t> Many hardware constraints; must therefore use either</a:t>
            </a:r>
          </a:p>
          <a:p>
            <a:pPr eaLnBrk="1" hangingPunct="1">
              <a:spcBef>
                <a:spcPct val="0"/>
              </a:spcBef>
              <a:buClr>
                <a:srgbClr val="CC0000"/>
              </a:buClr>
              <a:buFontTx/>
              <a:buNone/>
              <a:defRPr/>
            </a:pPr>
            <a:r>
              <a:rPr lang="en-US" altLang="en-US" sz="2400" dirty="0">
                <a:latin typeface="Calibri" panose="020F0502020204030204" pitchFamily="34" charset="0"/>
                <a:cs typeface="Calibri" panose="020F0502020204030204" pitchFamily="34" charset="0"/>
              </a:rPr>
              <a:t>   train-then-constrain or constrain-then-train (the latter is</a:t>
            </a:r>
          </a:p>
          <a:p>
            <a:pPr eaLnBrk="1" hangingPunct="1">
              <a:spcBef>
                <a:spcPct val="0"/>
              </a:spcBef>
              <a:buClr>
                <a:srgbClr val="CC0000"/>
              </a:buClr>
              <a:buFontTx/>
              <a:buNone/>
              <a:defRPr/>
            </a:pPr>
            <a:r>
              <a:rPr lang="en-US" altLang="en-US" sz="2400" dirty="0">
                <a:latin typeface="Calibri" panose="020F0502020204030204" pitchFamily="34" charset="0"/>
                <a:cs typeface="Calibri" panose="020F0502020204030204" pitchFamily="34" charset="0"/>
              </a:rPr>
              <a:t>   usually better)</a:t>
            </a:r>
          </a:p>
          <a:p>
            <a:pPr lvl="1" eaLnBrk="1" hangingPunct="1">
              <a:spcBef>
                <a:spcPct val="0"/>
              </a:spcBef>
              <a:buClr>
                <a:srgbClr val="CC0000"/>
              </a:buClr>
              <a:defRPr/>
            </a:pPr>
            <a:r>
              <a:rPr lang="en-US" altLang="en-US" sz="2000" dirty="0">
                <a:latin typeface="Calibri" panose="020F0502020204030204" pitchFamily="34" charset="0"/>
                <a:cs typeface="Calibri" panose="020F0502020204030204" pitchFamily="34" charset="0"/>
              </a:rPr>
              <a:t>Only 4 synaptic weights</a:t>
            </a:r>
          </a:p>
          <a:p>
            <a:pPr lvl="1" eaLnBrk="1" hangingPunct="1">
              <a:spcBef>
                <a:spcPct val="0"/>
              </a:spcBef>
              <a:buClr>
                <a:srgbClr val="CC0000"/>
              </a:buClr>
              <a:defRPr/>
            </a:pPr>
            <a:r>
              <a:rPr lang="en-US" altLang="en-US" sz="2000" dirty="0">
                <a:latin typeface="Calibri" panose="020F0502020204030204" pitchFamily="34" charset="0"/>
                <a:cs typeface="Calibri" panose="020F0502020204030204" pitchFamily="34" charset="0"/>
              </a:rPr>
              <a:t>A neuron can only receive 256 inputs (narrow receptive field)</a:t>
            </a:r>
          </a:p>
          <a:p>
            <a:pPr lvl="1" eaLnBrk="1" hangingPunct="1">
              <a:spcBef>
                <a:spcPct val="0"/>
              </a:spcBef>
              <a:buClr>
                <a:srgbClr val="CC0000"/>
              </a:buClr>
              <a:defRPr/>
            </a:pPr>
            <a:r>
              <a:rPr lang="en-US" altLang="en-US" sz="2000" dirty="0">
                <a:latin typeface="Calibri" panose="020F0502020204030204" pitchFamily="34" charset="0"/>
                <a:cs typeface="Calibri" panose="020F0502020204030204" pitchFamily="34" charset="0"/>
              </a:rPr>
              <a:t>A neuron can only have one destination axon/type (narrow </a:t>
            </a:r>
          </a:p>
          <a:p>
            <a:pPr marL="457200" lvl="1" indent="0" eaLnBrk="1" hangingPunct="1">
              <a:spcBef>
                <a:spcPct val="0"/>
              </a:spcBef>
              <a:buClr>
                <a:srgbClr val="CC0000"/>
              </a:buClr>
              <a:buFontTx/>
              <a:buNone/>
              <a:defRPr/>
            </a:pPr>
            <a:r>
              <a:rPr lang="en-US" altLang="en-US" sz="2000" dirty="0">
                <a:latin typeface="Calibri" panose="020F0502020204030204" pitchFamily="34" charset="0"/>
                <a:cs typeface="Calibri" panose="020F0502020204030204" pitchFamily="34" charset="0"/>
              </a:rPr>
              <a:t>    projective field, although one can replicate a neuron to fix this)</a:t>
            </a:r>
          </a:p>
          <a:p>
            <a:pPr eaLnBrk="1" hangingPunct="1">
              <a:spcBef>
                <a:spcPct val="0"/>
              </a:spcBef>
              <a:buClr>
                <a:srgbClr val="CC0000"/>
              </a:buClr>
              <a:defRPr/>
            </a:pPr>
            <a:endParaRPr lang="en-US" altLang="en-US" sz="2400" dirty="0">
              <a:latin typeface="Calibri" panose="020F0502020204030204" pitchFamily="34" charset="0"/>
              <a:cs typeface="Calibri" panose="020F0502020204030204" pitchFamily="34" charset="0"/>
            </a:endParaRPr>
          </a:p>
        </p:txBody>
      </p:sp>
      <p:sp>
        <p:nvSpPr>
          <p:cNvPr id="6" name="TextBox 7">
            <a:extLst>
              <a:ext uri="{FF2B5EF4-FFF2-40B4-BE49-F238E27FC236}">
                <a16:creationId xmlns:a16="http://schemas.microsoft.com/office/drawing/2014/main" id="{117926A6-8D35-4009-891D-29D1695B1EBB}"/>
              </a:ext>
            </a:extLst>
          </p:cNvPr>
          <p:cNvSpPr txBox="1">
            <a:spLocks noChangeArrowheads="1"/>
          </p:cNvSpPr>
          <p:nvPr/>
        </p:nvSpPr>
        <p:spPr bwMode="auto">
          <a:xfrm>
            <a:off x="236537" y="4952638"/>
            <a:ext cx="8594725" cy="1816100"/>
          </a:xfrm>
          <a:prstGeom prst="rect">
            <a:avLst/>
          </a:prstGeom>
          <a:noFill/>
          <a:ln w="1905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dirty="0">
                <a:latin typeface="Calibri" panose="020F0502020204030204" pitchFamily="34" charset="0"/>
              </a:rPr>
              <a:t>We’ll next see a few different strategies to run applications on </a:t>
            </a:r>
            <a:r>
              <a:rPr lang="en-US" altLang="en-US" sz="1600" dirty="0" err="1">
                <a:latin typeface="Calibri" panose="020F0502020204030204" pitchFamily="34" charset="0"/>
              </a:rPr>
              <a:t>TrueNorth</a:t>
            </a:r>
            <a:r>
              <a:rPr lang="en-US" altLang="en-US" sz="1600" dirty="0">
                <a:latin typeface="Calibri" panose="020F0502020204030204" pitchFamily="34" charset="0"/>
              </a:rPr>
              <a:t> with high accuracy.  Recall that </a:t>
            </a:r>
            <a:r>
              <a:rPr lang="en-US" altLang="en-US" sz="1600" dirty="0" err="1">
                <a:latin typeface="Calibri" panose="020F0502020204030204" pitchFamily="34" charset="0"/>
              </a:rPr>
              <a:t>TrueNorth</a:t>
            </a:r>
            <a:r>
              <a:rPr lang="en-US" altLang="en-US" sz="1600" dirty="0">
                <a:latin typeface="Calibri" panose="020F0502020204030204" pitchFamily="34" charset="0"/>
              </a:rPr>
              <a:t> imposes several constraints (see summary on next slide).  The </a:t>
            </a:r>
            <a:r>
              <a:rPr lang="en-US" altLang="en-US" sz="1600" dirty="0" err="1">
                <a:latin typeface="Calibri" panose="020F0502020204030204" pitchFamily="34" charset="0"/>
              </a:rPr>
              <a:t>TrueNorth</a:t>
            </a:r>
            <a:r>
              <a:rPr lang="en-US" altLang="en-US" sz="1600" dirty="0">
                <a:latin typeface="Calibri" panose="020F0502020204030204" pitchFamily="34" charset="0"/>
              </a:rPr>
              <a:t> folks (and others) have generally concluded that it is better to integrate the hardware constraints during training (referred to as constrain-then-train).  Most early papers on </a:t>
            </a:r>
            <a:r>
              <a:rPr lang="en-US" altLang="en-US" sz="1600" dirty="0" err="1">
                <a:latin typeface="Calibri" panose="020F0502020204030204" pitchFamily="34" charset="0"/>
              </a:rPr>
              <a:t>TrueNorth</a:t>
            </a:r>
            <a:r>
              <a:rPr lang="en-US" altLang="en-US" sz="1600" dirty="0">
                <a:latin typeface="Calibri" panose="020F0502020204030204" pitchFamily="34" charset="0"/>
              </a:rPr>
              <a:t> used rate coding for inputs and STDP for training.  Like we’ve pointed out before, rate coding makes a spiking neuron act very much like an artificial neuron.  This means that back-prop can also be used effectively to compute weights for an SNN.  We’ll soon see how this can be implemented.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a:extLst>
              <a:ext uri="{FF2B5EF4-FFF2-40B4-BE49-F238E27FC236}">
                <a16:creationId xmlns:a16="http://schemas.microsoft.com/office/drawing/2014/main" id="{E965A686-2286-4695-966C-1E6C2F5DC63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DA36CF6-AA77-4614-B11B-E7C120F33AF4}" type="slidenum">
              <a:rPr lang="en-US" altLang="en-US" sz="1400" smtClean="0"/>
              <a:pPr>
                <a:spcBef>
                  <a:spcPct val="0"/>
                </a:spcBef>
                <a:buFontTx/>
                <a:buNone/>
              </a:pPr>
              <a:t>31</a:t>
            </a:fld>
            <a:endParaRPr lang="en-US" altLang="en-US" sz="1400"/>
          </a:p>
        </p:txBody>
      </p:sp>
      <p:sp>
        <p:nvSpPr>
          <p:cNvPr id="30723" name="Text Box 2">
            <a:extLst>
              <a:ext uri="{FF2B5EF4-FFF2-40B4-BE49-F238E27FC236}">
                <a16:creationId xmlns:a16="http://schemas.microsoft.com/office/drawing/2014/main" id="{38FF1AAF-2FD9-4524-A5F6-A124D54BA967}"/>
              </a:ext>
            </a:extLst>
          </p:cNvPr>
          <p:cNvSpPr txBox="1">
            <a:spLocks noChangeArrowheads="1"/>
          </p:cNvSpPr>
          <p:nvPr/>
        </p:nvSpPr>
        <p:spPr bwMode="auto">
          <a:xfrm>
            <a:off x="441325" y="396875"/>
            <a:ext cx="35309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dirty="0">
                <a:solidFill>
                  <a:srgbClr val="CC0000"/>
                </a:solidFill>
                <a:latin typeface="Calibri" panose="020F0502020204030204" pitchFamily="34" charset="0"/>
                <a:cs typeface="Calibri" panose="020F0502020204030204" pitchFamily="34" charset="0"/>
              </a:rPr>
              <a:t>MNIST – NeurIPS’15</a:t>
            </a:r>
          </a:p>
        </p:txBody>
      </p:sp>
      <p:sp>
        <p:nvSpPr>
          <p:cNvPr id="30724" name="Line 3">
            <a:extLst>
              <a:ext uri="{FF2B5EF4-FFF2-40B4-BE49-F238E27FC236}">
                <a16:creationId xmlns:a16="http://schemas.microsoft.com/office/drawing/2014/main" id="{5B752AB2-256A-45E9-9995-BA9E44FB9613}"/>
              </a:ext>
            </a:extLst>
          </p:cNvPr>
          <p:cNvSpPr>
            <a:spLocks noChangeShapeType="1"/>
          </p:cNvSpPr>
          <p:nvPr/>
        </p:nvSpPr>
        <p:spPr bwMode="auto">
          <a:xfrm>
            <a:off x="381000" y="1143000"/>
            <a:ext cx="83058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5" name="Text Box 4">
            <a:extLst>
              <a:ext uri="{FF2B5EF4-FFF2-40B4-BE49-F238E27FC236}">
                <a16:creationId xmlns:a16="http://schemas.microsoft.com/office/drawing/2014/main" id="{52352230-22E3-4078-9F30-681281075992}"/>
              </a:ext>
            </a:extLst>
          </p:cNvPr>
          <p:cNvSpPr txBox="1">
            <a:spLocks noChangeArrowheads="1"/>
          </p:cNvSpPr>
          <p:nvPr/>
        </p:nvSpPr>
        <p:spPr bwMode="auto">
          <a:xfrm>
            <a:off x="671079" y="1202608"/>
            <a:ext cx="7725641"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
                <a:srgbClr val="CC0000"/>
              </a:buClr>
            </a:pPr>
            <a:r>
              <a:rPr lang="en-US" altLang="en-US" sz="2400" dirty="0">
                <a:latin typeface="Calibri" panose="020F0502020204030204" pitchFamily="34" charset="0"/>
                <a:cs typeface="Calibri" panose="020F0502020204030204" pitchFamily="34" charset="0"/>
              </a:rPr>
              <a:t> Spikes are discrete, but the probability of spiking is a</a:t>
            </a:r>
          </a:p>
          <a:p>
            <a:pPr eaLnBrk="1" hangingPunct="1">
              <a:spcBef>
                <a:spcPct val="0"/>
              </a:spcBef>
              <a:buClr>
                <a:srgbClr val="CC0000"/>
              </a:buClr>
              <a:buFontTx/>
              <a:buNone/>
            </a:pPr>
            <a:r>
              <a:rPr lang="en-US" altLang="en-US" sz="2400" dirty="0">
                <a:latin typeface="Calibri" panose="020F0502020204030204" pitchFamily="34" charset="0"/>
                <a:cs typeface="Calibri" panose="020F0502020204030204" pitchFamily="34" charset="0"/>
              </a:rPr>
              <a:t>   continuous function learnable through back-prop</a:t>
            </a:r>
          </a:p>
          <a:p>
            <a:pPr eaLnBrk="1" hangingPunct="1">
              <a:spcBef>
                <a:spcPct val="0"/>
              </a:spcBef>
              <a:buClr>
                <a:srgbClr val="CC0000"/>
              </a:buClr>
            </a:pPr>
            <a:r>
              <a:rPr lang="en-US" altLang="en-US" sz="2400" dirty="0">
                <a:latin typeface="Calibri" panose="020F0502020204030204" pitchFamily="34" charset="0"/>
                <a:cs typeface="Calibri" panose="020F0502020204030204" pitchFamily="34" charset="0"/>
              </a:rPr>
              <a:t> Limited connectivity in each layer, but over a few layers,</a:t>
            </a:r>
          </a:p>
          <a:p>
            <a:pPr eaLnBrk="1" hangingPunct="1">
              <a:spcBef>
                <a:spcPct val="0"/>
              </a:spcBef>
              <a:buClr>
                <a:srgbClr val="CC0000"/>
              </a:buClr>
              <a:buFontTx/>
              <a:buNone/>
            </a:pPr>
            <a:r>
              <a:rPr lang="en-US" altLang="en-US" sz="2400" dirty="0">
                <a:latin typeface="Calibri" panose="020F0502020204030204" pitchFamily="34" charset="0"/>
                <a:cs typeface="Calibri" panose="020F0502020204030204" pitchFamily="34" charset="0"/>
              </a:rPr>
              <a:t>   a neuron can see every input</a:t>
            </a:r>
          </a:p>
          <a:p>
            <a:pPr eaLnBrk="1" hangingPunct="1">
              <a:spcBef>
                <a:spcPct val="0"/>
              </a:spcBef>
              <a:buClr>
                <a:srgbClr val="CC0000"/>
              </a:buClr>
            </a:pPr>
            <a:r>
              <a:rPr lang="en-US" altLang="en-US" sz="2400" dirty="0">
                <a:latin typeface="Calibri" panose="020F0502020204030204" pitchFamily="34" charset="0"/>
                <a:cs typeface="Calibri" panose="020F0502020204030204" pitchFamily="34" charset="0"/>
              </a:rPr>
              <a:t> Inputs are provided in a single tick (spike with a probability</a:t>
            </a:r>
          </a:p>
          <a:p>
            <a:pPr eaLnBrk="1" hangingPunct="1">
              <a:spcBef>
                <a:spcPct val="0"/>
              </a:spcBef>
              <a:buClr>
                <a:srgbClr val="CC0000"/>
              </a:buClr>
              <a:buFontTx/>
              <a:buNone/>
            </a:pPr>
            <a:r>
              <a:rPr lang="en-US" altLang="en-US" sz="2400" dirty="0">
                <a:latin typeface="Calibri" panose="020F0502020204030204" pitchFamily="34" charset="0"/>
                <a:cs typeface="Calibri" panose="020F0502020204030204" pitchFamily="34" charset="0"/>
              </a:rPr>
              <a:t>   that corresponds to the input value)</a:t>
            </a:r>
          </a:p>
          <a:p>
            <a:pPr eaLnBrk="1" hangingPunct="1">
              <a:spcBef>
                <a:spcPct val="0"/>
              </a:spcBef>
              <a:buClr>
                <a:srgbClr val="CC0000"/>
              </a:buClr>
            </a:pPr>
            <a:r>
              <a:rPr lang="en-US" altLang="en-US" sz="2400" dirty="0">
                <a:latin typeface="Calibri" panose="020F0502020204030204" pitchFamily="34" charset="0"/>
                <a:cs typeface="Calibri" panose="020F0502020204030204" pitchFamily="34" charset="0"/>
              </a:rPr>
              <a:t> With an ensemble of networks, the outputs correspond to</a:t>
            </a:r>
          </a:p>
          <a:p>
            <a:pPr eaLnBrk="1" hangingPunct="1">
              <a:spcBef>
                <a:spcPct val="0"/>
              </a:spcBef>
              <a:buClr>
                <a:srgbClr val="CC0000"/>
              </a:buClr>
              <a:buFontTx/>
              <a:buNone/>
            </a:pPr>
            <a:r>
              <a:rPr lang="en-US" altLang="en-US" sz="2400" dirty="0">
                <a:latin typeface="Calibri" panose="020F0502020204030204" pitchFamily="34" charset="0"/>
                <a:cs typeface="Calibri" panose="020F0502020204030204" pitchFamily="34" charset="0"/>
              </a:rPr>
              <a:t>   the expected value; accuracy of 99.42% on MNIST</a:t>
            </a:r>
          </a:p>
          <a:p>
            <a:pPr eaLnBrk="1" hangingPunct="1">
              <a:spcBef>
                <a:spcPct val="0"/>
              </a:spcBef>
              <a:buClr>
                <a:srgbClr val="CC0000"/>
              </a:buClr>
            </a:pPr>
            <a:endParaRPr lang="en-US" altLang="en-US" sz="2400" dirty="0">
              <a:latin typeface="Calibri" panose="020F0502020204030204" pitchFamily="34" charset="0"/>
              <a:cs typeface="Calibri" panose="020F0502020204030204" pitchFamily="34" charset="0"/>
            </a:endParaRPr>
          </a:p>
        </p:txBody>
      </p:sp>
      <p:sp>
        <p:nvSpPr>
          <p:cNvPr id="6" name="TextBox 7">
            <a:extLst>
              <a:ext uri="{FF2B5EF4-FFF2-40B4-BE49-F238E27FC236}">
                <a16:creationId xmlns:a16="http://schemas.microsoft.com/office/drawing/2014/main" id="{91520B1F-94A3-49E4-8A78-5C2476373421}"/>
              </a:ext>
            </a:extLst>
          </p:cNvPr>
          <p:cNvSpPr txBox="1">
            <a:spLocks noChangeArrowheads="1"/>
          </p:cNvSpPr>
          <p:nvPr/>
        </p:nvSpPr>
        <p:spPr bwMode="auto">
          <a:xfrm>
            <a:off x="3854450" y="152400"/>
            <a:ext cx="5197475" cy="585788"/>
          </a:xfrm>
          <a:prstGeom prst="rect">
            <a:avLst/>
          </a:prstGeom>
          <a:noFill/>
          <a:ln w="1905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latin typeface="Calibri" panose="020F0502020204030204" pitchFamily="34" charset="0"/>
              </a:rPr>
              <a:t>This TrueNorth paper shows how you can apply back-prop in an SNN to get very high accuracy.</a:t>
            </a:r>
          </a:p>
        </p:txBody>
      </p:sp>
      <p:sp>
        <p:nvSpPr>
          <p:cNvPr id="7" name="TextBox 7">
            <a:extLst>
              <a:ext uri="{FF2B5EF4-FFF2-40B4-BE49-F238E27FC236}">
                <a16:creationId xmlns:a16="http://schemas.microsoft.com/office/drawing/2014/main" id="{E3651A04-A565-40D1-A628-5EFCE18F542B}"/>
              </a:ext>
            </a:extLst>
          </p:cNvPr>
          <p:cNvSpPr txBox="1">
            <a:spLocks noChangeArrowheads="1"/>
          </p:cNvSpPr>
          <p:nvPr/>
        </p:nvSpPr>
        <p:spPr bwMode="auto">
          <a:xfrm>
            <a:off x="227013" y="4191000"/>
            <a:ext cx="8594725" cy="2554288"/>
          </a:xfrm>
          <a:prstGeom prst="rect">
            <a:avLst/>
          </a:prstGeom>
          <a:noFill/>
          <a:ln w="1905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latin typeface="Calibri" panose="020F0502020204030204" pitchFamily="34" charset="0"/>
              </a:rPr>
              <a:t>Back-prop only works when the activation functions are differentiable.  Spikes are a step function, so their differential is either 0 or inf.  So to get over this hurdle, they take a network and replicate it 64 times to get an ensemble of networks.  Each network is identical, i.e., it has the same set of weights.  But they use TrueNorth’s stochastic features, so the output neuron in one network may spike while same neuron in another network may not spike.  The output for that neuron is the sum of spikes across the 64 networks – let’s say that that neuron spiked in 50 of the 64 networks.  If we tweak the weights a little, that neuron may spike in 51 of the 64 networks.  So unlike a single network, where a weight tweak may change the output from 0 to 1 (non-differentiable), in this ensemble, a small weight tweak changes the neuron output from 50 to 51 (differentiable).  Back-prop therefore works and after a number of iterations, they determine the network weights.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a:extLst>
              <a:ext uri="{FF2B5EF4-FFF2-40B4-BE49-F238E27FC236}">
                <a16:creationId xmlns:a16="http://schemas.microsoft.com/office/drawing/2014/main" id="{682E7BEF-5F7B-49E3-9FD2-86063806A2B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556C757-9C80-4044-930C-EC407A5A03D1}" type="slidenum">
              <a:rPr lang="en-US" altLang="en-US" sz="1400" smtClean="0"/>
              <a:pPr>
                <a:spcBef>
                  <a:spcPct val="0"/>
                </a:spcBef>
                <a:buFontTx/>
                <a:buNone/>
              </a:pPr>
              <a:t>32</a:t>
            </a:fld>
            <a:endParaRPr lang="en-US" altLang="en-US" sz="1400"/>
          </a:p>
        </p:txBody>
      </p:sp>
      <p:sp>
        <p:nvSpPr>
          <p:cNvPr id="32771" name="Text Box 2">
            <a:extLst>
              <a:ext uri="{FF2B5EF4-FFF2-40B4-BE49-F238E27FC236}">
                <a16:creationId xmlns:a16="http://schemas.microsoft.com/office/drawing/2014/main" id="{30B40F5F-51B0-4A1A-AC6B-2C671C5814D2}"/>
              </a:ext>
            </a:extLst>
          </p:cNvPr>
          <p:cNvSpPr txBox="1">
            <a:spLocks noChangeArrowheads="1"/>
          </p:cNvSpPr>
          <p:nvPr/>
        </p:nvSpPr>
        <p:spPr bwMode="auto">
          <a:xfrm>
            <a:off x="441325" y="396875"/>
            <a:ext cx="58557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solidFill>
                  <a:srgbClr val="CC0000"/>
                </a:solidFill>
                <a:latin typeface="Calibri" panose="020F0502020204030204" pitchFamily="34" charset="0"/>
                <a:cs typeface="Calibri" panose="020F0502020204030204" pitchFamily="34" charset="0"/>
              </a:rPr>
              <a:t>Implementing CNNs on TrueNorth</a:t>
            </a:r>
          </a:p>
        </p:txBody>
      </p:sp>
      <p:sp>
        <p:nvSpPr>
          <p:cNvPr id="32772" name="Line 3">
            <a:extLst>
              <a:ext uri="{FF2B5EF4-FFF2-40B4-BE49-F238E27FC236}">
                <a16:creationId xmlns:a16="http://schemas.microsoft.com/office/drawing/2014/main" id="{1028B027-0647-4C73-9BD7-BE81CB6ACD2F}"/>
              </a:ext>
            </a:extLst>
          </p:cNvPr>
          <p:cNvSpPr>
            <a:spLocks noChangeShapeType="1"/>
          </p:cNvSpPr>
          <p:nvPr/>
        </p:nvSpPr>
        <p:spPr bwMode="auto">
          <a:xfrm>
            <a:off x="381000" y="1143000"/>
            <a:ext cx="83058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73" name="Text Box 4">
            <a:extLst>
              <a:ext uri="{FF2B5EF4-FFF2-40B4-BE49-F238E27FC236}">
                <a16:creationId xmlns:a16="http://schemas.microsoft.com/office/drawing/2014/main" id="{AB0C1406-2B8F-4ADE-A153-65E8A09E05D9}"/>
              </a:ext>
            </a:extLst>
          </p:cNvPr>
          <p:cNvSpPr txBox="1">
            <a:spLocks noChangeArrowheads="1"/>
          </p:cNvSpPr>
          <p:nvPr/>
        </p:nvSpPr>
        <p:spPr bwMode="auto">
          <a:xfrm>
            <a:off x="517525" y="1563688"/>
            <a:ext cx="7598234"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
                <a:srgbClr val="CC0000"/>
              </a:buClr>
            </a:pPr>
            <a:r>
              <a:rPr lang="en-US" altLang="en-US" sz="2400" dirty="0">
                <a:latin typeface="Calibri" panose="020F0502020204030204" pitchFamily="34" charset="0"/>
                <a:cs typeface="Calibri" panose="020F0502020204030204" pitchFamily="34" charset="0"/>
              </a:rPr>
              <a:t> Small kernels: a neuron can only have 256 inputs</a:t>
            </a:r>
          </a:p>
          <a:p>
            <a:pPr eaLnBrk="1" hangingPunct="1">
              <a:spcBef>
                <a:spcPct val="0"/>
              </a:spcBef>
              <a:buClr>
                <a:srgbClr val="CC0000"/>
              </a:buClr>
            </a:pPr>
            <a:r>
              <a:rPr lang="en-US" altLang="en-US" sz="2400" dirty="0">
                <a:latin typeface="Calibri" panose="020F0502020204030204" pitchFamily="34" charset="0"/>
                <a:cs typeface="Calibri" panose="020F0502020204030204" pitchFamily="34" charset="0"/>
              </a:rPr>
              <a:t> Conv layer has to replicate the shared weights</a:t>
            </a:r>
          </a:p>
          <a:p>
            <a:pPr eaLnBrk="1" hangingPunct="1">
              <a:spcBef>
                <a:spcPct val="0"/>
              </a:spcBef>
              <a:buClr>
                <a:srgbClr val="CC0000"/>
              </a:buClr>
            </a:pPr>
            <a:r>
              <a:rPr lang="en-US" altLang="en-US" sz="2400" dirty="0">
                <a:latin typeface="Calibri" panose="020F0502020204030204" pitchFamily="34" charset="0"/>
                <a:cs typeface="Calibri" panose="020F0502020204030204" pitchFamily="34" charset="0"/>
              </a:rPr>
              <a:t> Can’t have more than 256 kernels</a:t>
            </a:r>
          </a:p>
          <a:p>
            <a:pPr eaLnBrk="1" hangingPunct="1">
              <a:spcBef>
                <a:spcPct val="0"/>
              </a:spcBef>
              <a:buClr>
                <a:srgbClr val="CC0000"/>
              </a:buClr>
            </a:pPr>
            <a:r>
              <a:rPr lang="en-US" altLang="en-US" sz="2400" dirty="0">
                <a:latin typeface="Calibri" panose="020F0502020204030204" pitchFamily="34" charset="0"/>
                <a:cs typeface="Calibri" panose="020F0502020204030204" pitchFamily="34" charset="0"/>
              </a:rPr>
              <a:t> They use ternary weights and activations</a:t>
            </a:r>
          </a:p>
          <a:p>
            <a:pPr eaLnBrk="1" hangingPunct="1">
              <a:spcBef>
                <a:spcPct val="0"/>
              </a:spcBef>
              <a:buClr>
                <a:srgbClr val="CC0000"/>
              </a:buClr>
            </a:pPr>
            <a:r>
              <a:rPr lang="en-US" altLang="en-US" sz="2400" dirty="0">
                <a:latin typeface="Calibri" panose="020F0502020204030204" pitchFamily="34" charset="0"/>
                <a:cs typeface="Calibri" panose="020F0502020204030204" pitchFamily="34" charset="0"/>
              </a:rPr>
              <a:t> A single spike (or not) for every pixel in every feature map</a:t>
            </a:r>
          </a:p>
          <a:p>
            <a:pPr eaLnBrk="1" hangingPunct="1">
              <a:spcBef>
                <a:spcPct val="0"/>
              </a:spcBef>
              <a:buClr>
                <a:srgbClr val="CC0000"/>
              </a:buClr>
            </a:pPr>
            <a:endParaRPr lang="en-US" altLang="en-US" sz="2400" dirty="0">
              <a:latin typeface="Calibri" panose="020F0502020204030204" pitchFamily="34" charset="0"/>
              <a:cs typeface="Calibri" panose="020F0502020204030204" pitchFamily="34" charset="0"/>
            </a:endParaRPr>
          </a:p>
          <a:p>
            <a:pPr eaLnBrk="1" hangingPunct="1">
              <a:spcBef>
                <a:spcPct val="0"/>
              </a:spcBef>
              <a:buClr>
                <a:srgbClr val="CC0000"/>
              </a:buClr>
            </a:pPr>
            <a:endParaRPr lang="en-US" altLang="en-US" sz="2400" dirty="0">
              <a:latin typeface="Calibri" panose="020F0502020204030204" pitchFamily="34" charset="0"/>
              <a:cs typeface="Calibri" panose="020F0502020204030204" pitchFamily="34" charset="0"/>
            </a:endParaRPr>
          </a:p>
          <a:p>
            <a:pPr eaLnBrk="1" hangingPunct="1">
              <a:spcBef>
                <a:spcPct val="0"/>
              </a:spcBef>
              <a:buClr>
                <a:srgbClr val="CC0000"/>
              </a:buClr>
            </a:pPr>
            <a:endParaRPr lang="en-US" altLang="en-US" sz="2400" dirty="0">
              <a:latin typeface="Calibri" panose="020F0502020204030204" pitchFamily="34" charset="0"/>
              <a:cs typeface="Calibri" panose="020F0502020204030204" pitchFamily="34" charset="0"/>
            </a:endParaRPr>
          </a:p>
          <a:p>
            <a:pPr eaLnBrk="1" hangingPunct="1">
              <a:spcBef>
                <a:spcPct val="0"/>
              </a:spcBef>
              <a:buClr>
                <a:srgbClr val="CC0000"/>
              </a:buClr>
            </a:pPr>
            <a:endParaRPr lang="en-US" altLang="en-US" sz="24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F92647FD-2897-4B6A-8410-55DEC6C2CBBB}"/>
              </a:ext>
            </a:extLst>
          </p:cNvPr>
          <p:cNvSpPr txBox="1">
            <a:spLocks noChangeArrowheads="1"/>
          </p:cNvSpPr>
          <p:nvPr/>
        </p:nvSpPr>
        <p:spPr bwMode="auto">
          <a:xfrm>
            <a:off x="304800" y="4343400"/>
            <a:ext cx="8534400" cy="2062103"/>
          </a:xfrm>
          <a:prstGeom prst="rect">
            <a:avLst/>
          </a:prstGeom>
          <a:noFill/>
          <a:ln w="1905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dirty="0">
                <a:latin typeface="Calibri" panose="020F0502020204030204" pitchFamily="34" charset="0"/>
              </a:rPr>
              <a:t>We can use </a:t>
            </a:r>
            <a:r>
              <a:rPr lang="en-US" altLang="en-US" sz="1600" dirty="0" err="1">
                <a:latin typeface="Calibri" panose="020F0502020204030204" pitchFamily="34" charset="0"/>
              </a:rPr>
              <a:t>TrueNorth</a:t>
            </a:r>
            <a:r>
              <a:rPr lang="en-US" altLang="en-US" sz="1600" dirty="0">
                <a:latin typeface="Calibri" panose="020F0502020204030204" pitchFamily="34" charset="0"/>
              </a:rPr>
              <a:t> with ternary weights (-1, 0, +1).  The input image is converted into a number of input feature maps (e.g., one of the feature maps could use +1 for a pixel if its R component is greater than 128).  Note that we are not using spike trains; an input is represented by a single binary value (spike or not).  Next, we have to deal with the many constraints imposed by </a:t>
            </a:r>
            <a:r>
              <a:rPr lang="en-US" altLang="en-US" sz="1600" dirty="0" err="1">
                <a:latin typeface="Calibri" panose="020F0502020204030204" pitchFamily="34" charset="0"/>
              </a:rPr>
              <a:t>TrueNorth</a:t>
            </a:r>
            <a:r>
              <a:rPr lang="en-US" altLang="en-US" sz="1600" dirty="0">
                <a:latin typeface="Calibri" panose="020F0502020204030204" pitchFamily="34" charset="0"/>
              </a:rPr>
              <a:t>.  First (see next slide), unlike </a:t>
            </a:r>
            <a:r>
              <a:rPr lang="en-US" altLang="en-US" sz="1600" dirty="0" err="1">
                <a:latin typeface="Calibri" panose="020F0502020204030204" pitchFamily="34" charset="0"/>
              </a:rPr>
              <a:t>DaDianNao</a:t>
            </a:r>
            <a:r>
              <a:rPr lang="en-US" altLang="en-US" sz="1600" dirty="0">
                <a:latin typeface="Calibri" panose="020F0502020204030204" pitchFamily="34" charset="0"/>
              </a:rPr>
              <a:t> and ISAAC, </a:t>
            </a:r>
            <a:r>
              <a:rPr lang="en-US" altLang="en-US" sz="1600" dirty="0" err="1">
                <a:latin typeface="Calibri" panose="020F0502020204030204" pitchFamily="34" charset="0"/>
              </a:rPr>
              <a:t>TrueNorth</a:t>
            </a:r>
            <a:r>
              <a:rPr lang="en-US" altLang="en-US" sz="1600" dirty="0">
                <a:latin typeface="Calibri" panose="020F0502020204030204" pitchFamily="34" charset="0"/>
              </a:rPr>
              <a:t> is spatially expanded, i.e., every neuron in the network maps directly to a </a:t>
            </a:r>
            <a:r>
              <a:rPr lang="en-US" altLang="en-US" sz="1600" dirty="0" err="1">
                <a:latin typeface="Calibri" panose="020F0502020204030204" pitchFamily="34" charset="0"/>
              </a:rPr>
              <a:t>TrueNorth</a:t>
            </a:r>
            <a:r>
              <a:rPr lang="en-US" altLang="en-US" sz="1600" dirty="0">
                <a:latin typeface="Calibri" panose="020F0502020204030204" pitchFamily="34" charset="0"/>
              </a:rPr>
              <a:t> neuron.  So while convolutions are designed with weight sharing, every </a:t>
            </a:r>
            <a:r>
              <a:rPr lang="en-US" altLang="en-US" sz="1600" dirty="0" err="1">
                <a:latin typeface="Calibri" panose="020F0502020204030204" pitchFamily="34" charset="0"/>
              </a:rPr>
              <a:t>TrueNorth</a:t>
            </a:r>
            <a:r>
              <a:rPr lang="en-US" altLang="en-US" sz="1600" dirty="0">
                <a:latin typeface="Calibri" panose="020F0502020204030204" pitchFamily="34" charset="0"/>
              </a:rPr>
              <a:t> neuron in a convolution has to replicate the same set of weights (lots of wasted space!).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a:extLst>
              <a:ext uri="{FF2B5EF4-FFF2-40B4-BE49-F238E27FC236}">
                <a16:creationId xmlns:a16="http://schemas.microsoft.com/office/drawing/2014/main" id="{CA815699-F404-45F0-96FE-864D5A07AFF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565987E-5302-44AC-AB35-A64FE0031FB3}" type="slidenum">
              <a:rPr lang="en-US" altLang="en-US" sz="1400" smtClean="0"/>
              <a:pPr>
                <a:spcBef>
                  <a:spcPct val="0"/>
                </a:spcBef>
                <a:buFontTx/>
                <a:buNone/>
              </a:pPr>
              <a:t>33</a:t>
            </a:fld>
            <a:endParaRPr lang="en-US" altLang="en-US" sz="1400"/>
          </a:p>
        </p:txBody>
      </p:sp>
      <p:sp>
        <p:nvSpPr>
          <p:cNvPr id="34819" name="Text Box 2">
            <a:extLst>
              <a:ext uri="{FF2B5EF4-FFF2-40B4-BE49-F238E27FC236}">
                <a16:creationId xmlns:a16="http://schemas.microsoft.com/office/drawing/2014/main" id="{CF9B0C18-49EE-4748-B884-A2734D71D9FD}"/>
              </a:ext>
            </a:extLst>
          </p:cNvPr>
          <p:cNvSpPr txBox="1">
            <a:spLocks noChangeArrowheads="1"/>
          </p:cNvSpPr>
          <p:nvPr/>
        </p:nvSpPr>
        <p:spPr bwMode="auto">
          <a:xfrm>
            <a:off x="441325" y="396875"/>
            <a:ext cx="137326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solidFill>
                  <a:srgbClr val="CC0000"/>
                </a:solidFill>
                <a:latin typeface="Calibri" panose="020F0502020204030204" pitchFamily="34" charset="0"/>
                <a:cs typeface="Calibri" panose="020F0502020204030204" pitchFamily="34" charset="0"/>
              </a:rPr>
              <a:t>Results</a:t>
            </a:r>
          </a:p>
        </p:txBody>
      </p:sp>
      <p:sp>
        <p:nvSpPr>
          <p:cNvPr id="34820" name="Line 3">
            <a:extLst>
              <a:ext uri="{FF2B5EF4-FFF2-40B4-BE49-F238E27FC236}">
                <a16:creationId xmlns:a16="http://schemas.microsoft.com/office/drawing/2014/main" id="{AF96DC99-593B-41E5-8583-D4044B5F4C7A}"/>
              </a:ext>
            </a:extLst>
          </p:cNvPr>
          <p:cNvSpPr>
            <a:spLocks noChangeShapeType="1"/>
          </p:cNvSpPr>
          <p:nvPr/>
        </p:nvSpPr>
        <p:spPr bwMode="auto">
          <a:xfrm>
            <a:off x="381000" y="1143000"/>
            <a:ext cx="83058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34821" name="Picture 1">
            <a:extLst>
              <a:ext uri="{FF2B5EF4-FFF2-40B4-BE49-F238E27FC236}">
                <a16:creationId xmlns:a16="http://schemas.microsoft.com/office/drawing/2014/main" id="{49DB92DA-9F39-4F31-95B2-BACACA2FCE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95450"/>
            <a:ext cx="858202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Text Box 4">
            <a:extLst>
              <a:ext uri="{FF2B5EF4-FFF2-40B4-BE49-F238E27FC236}">
                <a16:creationId xmlns:a16="http://schemas.microsoft.com/office/drawing/2014/main" id="{071F435F-8597-4EB0-8F2E-721AE7397400}"/>
              </a:ext>
            </a:extLst>
          </p:cNvPr>
          <p:cNvSpPr txBox="1">
            <a:spLocks noChangeArrowheads="1"/>
          </p:cNvSpPr>
          <p:nvPr/>
        </p:nvSpPr>
        <p:spPr bwMode="auto">
          <a:xfrm>
            <a:off x="6005513" y="5741988"/>
            <a:ext cx="3000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
                <a:srgbClr val="CC0000"/>
              </a:buClr>
              <a:buFontTx/>
              <a:buNone/>
            </a:pPr>
            <a:r>
              <a:rPr lang="en-US" altLang="en-US" sz="2000">
                <a:latin typeface="Arial" panose="020B0604020202020204" pitchFamily="34" charset="0"/>
              </a:rPr>
              <a:t>Most are with 8 TN chips</a:t>
            </a:r>
          </a:p>
        </p:txBody>
      </p:sp>
      <p:sp>
        <p:nvSpPr>
          <p:cNvPr id="7" name="TextBox 6">
            <a:extLst>
              <a:ext uri="{FF2B5EF4-FFF2-40B4-BE49-F238E27FC236}">
                <a16:creationId xmlns:a16="http://schemas.microsoft.com/office/drawing/2014/main" id="{DF97999F-9166-4D5E-B729-5F303922FAAD}"/>
              </a:ext>
            </a:extLst>
          </p:cNvPr>
          <p:cNvSpPr txBox="1">
            <a:spLocks noChangeArrowheads="1"/>
          </p:cNvSpPr>
          <p:nvPr/>
        </p:nvSpPr>
        <p:spPr bwMode="auto">
          <a:xfrm>
            <a:off x="3854450" y="152400"/>
            <a:ext cx="5197475" cy="831850"/>
          </a:xfrm>
          <a:prstGeom prst="rect">
            <a:avLst/>
          </a:prstGeom>
          <a:noFill/>
          <a:ln w="1905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latin typeface="Calibri" panose="020F0502020204030204" pitchFamily="34" charset="0"/>
              </a:rPr>
              <a:t>On relatively simple workloads (typically small input sizes of 32x32), this approach (lots of constraints, ternary weights, binary activations) gives us nearly state-of-the-art accuracy.</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a:extLst>
              <a:ext uri="{FF2B5EF4-FFF2-40B4-BE49-F238E27FC236}">
                <a16:creationId xmlns:a16="http://schemas.microsoft.com/office/drawing/2014/main" id="{4DEE7F4D-58B6-4F27-88FB-B3938DB66258}"/>
              </a:ext>
            </a:extLst>
          </p:cNvPr>
          <p:cNvSpPr>
            <a:spLocks noGrp="1"/>
          </p:cNvSpPr>
          <p:nvPr>
            <p:ph type="sldNum" sz="quarter" idx="12"/>
          </p:nvPr>
        </p:nvSpPr>
        <p:spPr>
          <a:xfrm>
            <a:off x="6611938" y="6265226"/>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6309F77-1FE6-4650-B9E5-B5B24177D9BC}" type="slidenum">
              <a:rPr lang="en-US" altLang="en-US" sz="1400" smtClean="0"/>
              <a:pPr>
                <a:spcBef>
                  <a:spcPct val="0"/>
                </a:spcBef>
                <a:buFontTx/>
                <a:buNone/>
              </a:pPr>
              <a:t>34</a:t>
            </a:fld>
            <a:endParaRPr lang="en-US" altLang="en-US" sz="1400"/>
          </a:p>
        </p:txBody>
      </p:sp>
      <p:sp>
        <p:nvSpPr>
          <p:cNvPr id="43011" name="Text Box 2">
            <a:extLst>
              <a:ext uri="{FF2B5EF4-FFF2-40B4-BE49-F238E27FC236}">
                <a16:creationId xmlns:a16="http://schemas.microsoft.com/office/drawing/2014/main" id="{A5F622C5-1B94-476E-BCA6-C96918918BD9}"/>
              </a:ext>
            </a:extLst>
          </p:cNvPr>
          <p:cNvSpPr txBox="1">
            <a:spLocks noChangeArrowheads="1"/>
          </p:cNvSpPr>
          <p:nvPr/>
        </p:nvSpPr>
        <p:spPr bwMode="auto">
          <a:xfrm>
            <a:off x="441325" y="396875"/>
            <a:ext cx="201292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solidFill>
                  <a:srgbClr val="CC0000"/>
                </a:solidFill>
                <a:latin typeface="Calibri" panose="020F0502020204030204" pitchFamily="34" charset="0"/>
                <a:cs typeface="Calibri" panose="020F0502020204030204" pitchFamily="34" charset="0"/>
              </a:rPr>
              <a:t>References</a:t>
            </a:r>
          </a:p>
        </p:txBody>
      </p:sp>
      <p:sp>
        <p:nvSpPr>
          <p:cNvPr id="43012" name="Line 3">
            <a:extLst>
              <a:ext uri="{FF2B5EF4-FFF2-40B4-BE49-F238E27FC236}">
                <a16:creationId xmlns:a16="http://schemas.microsoft.com/office/drawing/2014/main" id="{46A0E0E5-ADB5-4F3D-85F4-2FBDE33DC845}"/>
              </a:ext>
            </a:extLst>
          </p:cNvPr>
          <p:cNvSpPr>
            <a:spLocks noChangeShapeType="1"/>
          </p:cNvSpPr>
          <p:nvPr/>
        </p:nvSpPr>
        <p:spPr bwMode="auto">
          <a:xfrm>
            <a:off x="381000" y="1143000"/>
            <a:ext cx="83058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Text Box 4">
            <a:extLst>
              <a:ext uri="{FF2B5EF4-FFF2-40B4-BE49-F238E27FC236}">
                <a16:creationId xmlns:a16="http://schemas.microsoft.com/office/drawing/2014/main" id="{C684A3EE-C114-4A54-83F4-99F0D1FB3ADD}"/>
              </a:ext>
            </a:extLst>
          </p:cNvPr>
          <p:cNvSpPr txBox="1">
            <a:spLocks noChangeArrowheads="1"/>
          </p:cNvSpPr>
          <p:nvPr/>
        </p:nvSpPr>
        <p:spPr bwMode="auto">
          <a:xfrm>
            <a:off x="441325" y="1676400"/>
            <a:ext cx="7799507"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
                <a:srgbClr val="CC0000"/>
              </a:buClr>
            </a:pPr>
            <a:r>
              <a:rPr lang="en-US" altLang="en-US" sz="2200" dirty="0">
                <a:latin typeface="Calibri" panose="020F0502020204030204" pitchFamily="34" charset="0"/>
                <a:cs typeface="Calibri" panose="020F0502020204030204" pitchFamily="34" charset="0"/>
              </a:rPr>
              <a:t>  “Cognitive Computing Building Block”, A. Cassidy et al., IJCNN’13</a:t>
            </a:r>
          </a:p>
          <a:p>
            <a:pPr eaLnBrk="1" hangingPunct="1">
              <a:spcBef>
                <a:spcPct val="0"/>
              </a:spcBef>
              <a:buClr>
                <a:srgbClr val="CC0000"/>
              </a:buClr>
            </a:pPr>
            <a:endParaRPr lang="en-US" altLang="en-US" sz="2200" dirty="0">
              <a:latin typeface="Calibri" panose="020F0502020204030204" pitchFamily="34" charset="0"/>
              <a:cs typeface="Calibri" panose="020F0502020204030204" pitchFamily="34" charset="0"/>
            </a:endParaRPr>
          </a:p>
          <a:p>
            <a:pPr eaLnBrk="1" hangingPunct="1">
              <a:spcBef>
                <a:spcPct val="0"/>
              </a:spcBef>
              <a:buClr>
                <a:srgbClr val="CC0000"/>
              </a:buClr>
            </a:pPr>
            <a:endParaRPr lang="en-US" altLang="en-US" sz="2200" dirty="0">
              <a:latin typeface="Calibri" panose="020F0502020204030204" pitchFamily="34" charset="0"/>
              <a:cs typeface="Calibri" panose="020F0502020204030204" pitchFamily="34" charset="0"/>
            </a:endParaRPr>
          </a:p>
        </p:txBody>
      </p:sp>
      <p:sp>
        <p:nvSpPr>
          <p:cNvPr id="7" name="Text Box 4">
            <a:extLst>
              <a:ext uri="{FF2B5EF4-FFF2-40B4-BE49-F238E27FC236}">
                <a16:creationId xmlns:a16="http://schemas.microsoft.com/office/drawing/2014/main" id="{349166AD-9E76-4F8B-9DB3-5EF2E0C535A2}"/>
              </a:ext>
            </a:extLst>
          </p:cNvPr>
          <p:cNvSpPr txBox="1">
            <a:spLocks noChangeArrowheads="1"/>
          </p:cNvSpPr>
          <p:nvPr/>
        </p:nvSpPr>
        <p:spPr bwMode="auto">
          <a:xfrm>
            <a:off x="441325" y="2233295"/>
            <a:ext cx="7891391"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
                <a:srgbClr val="CC0000"/>
              </a:buClr>
            </a:pPr>
            <a:r>
              <a:rPr lang="en-US" altLang="en-US" sz="2200" dirty="0">
                <a:latin typeface="Calibri" panose="020F0502020204030204" pitchFamily="34" charset="0"/>
                <a:cs typeface="Calibri" panose="020F0502020204030204" pitchFamily="34" charset="0"/>
              </a:rPr>
              <a:t> “A Digital Neurosynaptic Core Using Embedded Crossbar Memory</a:t>
            </a:r>
          </a:p>
          <a:p>
            <a:pPr eaLnBrk="1" hangingPunct="1">
              <a:spcBef>
                <a:spcPct val="0"/>
              </a:spcBef>
              <a:buClr>
                <a:srgbClr val="CC0000"/>
              </a:buClr>
              <a:buFontTx/>
              <a:buNone/>
            </a:pPr>
            <a:r>
              <a:rPr lang="en-US" altLang="en-US" sz="2200" dirty="0">
                <a:latin typeface="Calibri" panose="020F0502020204030204" pitchFamily="34" charset="0"/>
                <a:cs typeface="Calibri" panose="020F0502020204030204" pitchFamily="34" charset="0"/>
              </a:rPr>
              <a:t>    with 45 </a:t>
            </a:r>
            <a:r>
              <a:rPr lang="en-US" altLang="en-US" sz="2200" dirty="0" err="1">
                <a:latin typeface="Calibri" panose="020F0502020204030204" pitchFamily="34" charset="0"/>
                <a:cs typeface="Calibri" panose="020F0502020204030204" pitchFamily="34" charset="0"/>
              </a:rPr>
              <a:t>pJ</a:t>
            </a:r>
            <a:r>
              <a:rPr lang="en-US" altLang="en-US" sz="2200" dirty="0">
                <a:latin typeface="Calibri" panose="020F0502020204030204" pitchFamily="34" charset="0"/>
                <a:cs typeface="Calibri" panose="020F0502020204030204" pitchFamily="34" charset="0"/>
              </a:rPr>
              <a:t> per Spike in 45nm”, P. </a:t>
            </a:r>
            <a:r>
              <a:rPr lang="en-US" altLang="en-US" sz="2200" dirty="0" err="1">
                <a:latin typeface="Calibri" panose="020F0502020204030204" pitchFamily="34" charset="0"/>
                <a:cs typeface="Calibri" panose="020F0502020204030204" pitchFamily="34" charset="0"/>
              </a:rPr>
              <a:t>Merolla</a:t>
            </a:r>
            <a:r>
              <a:rPr lang="en-US" altLang="en-US" sz="2200" dirty="0">
                <a:latin typeface="Calibri" panose="020F0502020204030204" pitchFamily="34" charset="0"/>
                <a:cs typeface="Calibri" panose="020F0502020204030204" pitchFamily="34" charset="0"/>
              </a:rPr>
              <a:t> et al., CICC, 2011</a:t>
            </a:r>
          </a:p>
          <a:p>
            <a:pPr eaLnBrk="1" hangingPunct="1">
              <a:spcBef>
                <a:spcPct val="0"/>
              </a:spcBef>
              <a:buClr>
                <a:srgbClr val="CC0000"/>
              </a:buClr>
            </a:pPr>
            <a:endParaRPr lang="en-US" altLang="en-US" sz="2200" dirty="0">
              <a:latin typeface="Calibri" panose="020F0502020204030204" pitchFamily="34" charset="0"/>
              <a:cs typeface="Calibri" panose="020F0502020204030204" pitchFamily="34" charset="0"/>
            </a:endParaRPr>
          </a:p>
          <a:p>
            <a:pPr eaLnBrk="1" hangingPunct="1">
              <a:spcBef>
                <a:spcPct val="0"/>
              </a:spcBef>
              <a:buClr>
                <a:srgbClr val="CC0000"/>
              </a:buClr>
            </a:pPr>
            <a:r>
              <a:rPr lang="en-US" altLang="en-US" sz="2200" dirty="0">
                <a:latin typeface="Calibri" panose="020F0502020204030204" pitchFamily="34" charset="0"/>
                <a:cs typeface="Calibri" panose="020F0502020204030204" pitchFamily="34" charset="0"/>
              </a:rPr>
              <a:t> “</a:t>
            </a:r>
            <a:r>
              <a:rPr lang="en-US" altLang="en-US" sz="2200" dirty="0" err="1">
                <a:latin typeface="Calibri" panose="020F0502020204030204" pitchFamily="34" charset="0"/>
                <a:cs typeface="Calibri" panose="020F0502020204030204" pitchFamily="34" charset="0"/>
              </a:rPr>
              <a:t>TrueNorth</a:t>
            </a:r>
            <a:r>
              <a:rPr lang="en-US" altLang="en-US" sz="2200" dirty="0">
                <a:latin typeface="Calibri" panose="020F0502020204030204" pitchFamily="34" charset="0"/>
                <a:cs typeface="Calibri" panose="020F0502020204030204" pitchFamily="34" charset="0"/>
              </a:rPr>
              <a:t>: Design and Tool Flow of a 65mW 1 Million Neuron</a:t>
            </a:r>
          </a:p>
          <a:p>
            <a:pPr eaLnBrk="1" hangingPunct="1">
              <a:spcBef>
                <a:spcPct val="0"/>
              </a:spcBef>
              <a:buClr>
                <a:srgbClr val="CC0000"/>
              </a:buClr>
              <a:buFontTx/>
              <a:buNone/>
            </a:pPr>
            <a:r>
              <a:rPr lang="en-US" altLang="en-US" sz="2200" dirty="0">
                <a:latin typeface="Calibri" panose="020F0502020204030204" pitchFamily="34" charset="0"/>
                <a:cs typeface="Calibri" panose="020F0502020204030204" pitchFamily="34" charset="0"/>
              </a:rPr>
              <a:t>    Programmable Neurosynaptic Chip”, F. </a:t>
            </a:r>
            <a:r>
              <a:rPr lang="en-US" altLang="en-US" sz="2200" dirty="0" err="1">
                <a:latin typeface="Calibri" panose="020F0502020204030204" pitchFamily="34" charset="0"/>
                <a:cs typeface="Calibri" panose="020F0502020204030204" pitchFamily="34" charset="0"/>
              </a:rPr>
              <a:t>Akopyan</a:t>
            </a:r>
            <a:r>
              <a:rPr lang="en-US" altLang="en-US" sz="2200" dirty="0">
                <a:latin typeface="Calibri" panose="020F0502020204030204" pitchFamily="34" charset="0"/>
                <a:cs typeface="Calibri" panose="020F0502020204030204" pitchFamily="34" charset="0"/>
              </a:rPr>
              <a:t> et al., </a:t>
            </a:r>
          </a:p>
          <a:p>
            <a:pPr eaLnBrk="1" hangingPunct="1">
              <a:spcBef>
                <a:spcPct val="0"/>
              </a:spcBef>
              <a:buClr>
                <a:srgbClr val="CC0000"/>
              </a:buClr>
              <a:buFontTx/>
              <a:buNone/>
            </a:pPr>
            <a:r>
              <a:rPr lang="en-US" altLang="en-US" sz="2200" dirty="0">
                <a:latin typeface="Calibri" panose="020F0502020204030204" pitchFamily="34" charset="0"/>
                <a:cs typeface="Calibri" panose="020F0502020204030204" pitchFamily="34" charset="0"/>
              </a:rPr>
              <a:t>    IEEE TCAD, 2015</a:t>
            </a:r>
          </a:p>
          <a:p>
            <a:pPr eaLnBrk="1" hangingPunct="1">
              <a:spcBef>
                <a:spcPct val="0"/>
              </a:spcBef>
              <a:buClr>
                <a:srgbClr val="CC0000"/>
              </a:buClr>
            </a:pPr>
            <a:endParaRPr lang="en-US" altLang="en-US" sz="2200" dirty="0">
              <a:latin typeface="Calibri" panose="020F0502020204030204" pitchFamily="34" charset="0"/>
              <a:cs typeface="Calibri" panose="020F0502020204030204" pitchFamily="34" charset="0"/>
            </a:endParaRPr>
          </a:p>
          <a:p>
            <a:pPr eaLnBrk="1" hangingPunct="1">
              <a:spcBef>
                <a:spcPct val="0"/>
              </a:spcBef>
              <a:buClr>
                <a:srgbClr val="CC0000"/>
              </a:buClr>
            </a:pPr>
            <a:r>
              <a:rPr lang="en-US" altLang="en-US" sz="2200" dirty="0">
                <a:latin typeface="Calibri" panose="020F0502020204030204" pitchFamily="34" charset="0"/>
                <a:cs typeface="Calibri" panose="020F0502020204030204" pitchFamily="34" charset="0"/>
              </a:rPr>
              <a:t> “Real-Time Scalable Cortical Computing…”, A. Cassidy et al., SC’14</a:t>
            </a:r>
          </a:p>
          <a:p>
            <a:pPr eaLnBrk="1" hangingPunct="1">
              <a:spcBef>
                <a:spcPct val="0"/>
              </a:spcBef>
              <a:buClr>
                <a:srgbClr val="CC0000"/>
              </a:buClr>
            </a:pPr>
            <a:endParaRPr lang="en-US" altLang="en-US" sz="2200" dirty="0">
              <a:latin typeface="Calibri" panose="020F0502020204030204" pitchFamily="34" charset="0"/>
              <a:cs typeface="Calibri" panose="020F0502020204030204" pitchFamily="34" charset="0"/>
            </a:endParaRPr>
          </a:p>
          <a:p>
            <a:pPr eaLnBrk="1" hangingPunct="1">
              <a:spcBef>
                <a:spcPct val="0"/>
              </a:spcBef>
              <a:buClr>
                <a:srgbClr val="CC0000"/>
              </a:buClr>
            </a:pPr>
            <a:endParaRPr lang="en-US" altLang="en-US" sz="2200" dirty="0">
              <a:latin typeface="Calibri" panose="020F0502020204030204" pitchFamily="34" charset="0"/>
              <a:cs typeface="Calibri" panose="020F0502020204030204" pitchFamily="34" charset="0"/>
            </a:endParaRPr>
          </a:p>
        </p:txBody>
      </p:sp>
      <p:sp>
        <p:nvSpPr>
          <p:cNvPr id="8" name="Text Box 4">
            <a:extLst>
              <a:ext uri="{FF2B5EF4-FFF2-40B4-BE49-F238E27FC236}">
                <a16:creationId xmlns:a16="http://schemas.microsoft.com/office/drawing/2014/main" id="{DDAE6523-2DFA-4B76-9520-3F02CD79806E}"/>
              </a:ext>
            </a:extLst>
          </p:cNvPr>
          <p:cNvSpPr txBox="1">
            <a:spLocks noChangeArrowheads="1"/>
          </p:cNvSpPr>
          <p:nvPr/>
        </p:nvSpPr>
        <p:spPr bwMode="auto">
          <a:xfrm>
            <a:off x="446832" y="4953000"/>
            <a:ext cx="773032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
                <a:srgbClr val="CC0000"/>
              </a:buClr>
            </a:pPr>
            <a:r>
              <a:rPr lang="en-US" altLang="en-US" sz="2200" dirty="0">
                <a:latin typeface="Calibri" panose="020F0502020204030204" pitchFamily="34" charset="0"/>
                <a:cs typeface="Calibri" panose="020F0502020204030204" pitchFamily="34" charset="0"/>
              </a:rPr>
              <a:t> “Spiking Neuron Models”, W. Gerstner and W. Kistler, Cambridge</a:t>
            </a:r>
          </a:p>
          <a:p>
            <a:pPr eaLnBrk="1" hangingPunct="1">
              <a:spcBef>
                <a:spcPct val="0"/>
              </a:spcBef>
              <a:buClr>
                <a:srgbClr val="CC0000"/>
              </a:buClr>
              <a:buFontTx/>
              <a:buNone/>
            </a:pPr>
            <a:r>
              <a:rPr lang="en-US" altLang="en-US" sz="2200" dirty="0">
                <a:latin typeface="Calibri" panose="020F0502020204030204" pitchFamily="34" charset="0"/>
                <a:cs typeface="Calibri" panose="020F0502020204030204" pitchFamily="34" charset="0"/>
              </a:rPr>
              <a:t>    University Press, 2002</a:t>
            </a:r>
          </a:p>
          <a:p>
            <a:pPr eaLnBrk="1" hangingPunct="1">
              <a:spcBef>
                <a:spcPct val="0"/>
              </a:spcBef>
              <a:buClr>
                <a:srgbClr val="CC0000"/>
              </a:buClr>
            </a:pPr>
            <a:endParaRPr lang="en-US" altLang="en-US" sz="2200" dirty="0">
              <a:latin typeface="Calibri" panose="020F0502020204030204" pitchFamily="34" charset="0"/>
              <a:cs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a:extLst>
              <a:ext uri="{FF2B5EF4-FFF2-40B4-BE49-F238E27FC236}">
                <a16:creationId xmlns:a16="http://schemas.microsoft.com/office/drawing/2014/main" id="{F2782513-AD93-46BC-A14D-63B266D7A17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423A536-A00E-4074-A9D1-3BCE28671C74}" type="slidenum">
              <a:rPr lang="en-US" altLang="en-US" sz="1400" smtClean="0"/>
              <a:pPr>
                <a:spcBef>
                  <a:spcPct val="0"/>
                </a:spcBef>
                <a:buFontTx/>
                <a:buNone/>
              </a:pPr>
              <a:t>4</a:t>
            </a:fld>
            <a:endParaRPr lang="en-US" altLang="en-US" sz="1400"/>
          </a:p>
        </p:txBody>
      </p:sp>
      <p:sp>
        <p:nvSpPr>
          <p:cNvPr id="10243" name="Text Box 2">
            <a:extLst>
              <a:ext uri="{FF2B5EF4-FFF2-40B4-BE49-F238E27FC236}">
                <a16:creationId xmlns:a16="http://schemas.microsoft.com/office/drawing/2014/main" id="{B4DDB27A-E3EE-4914-90DC-BAEC35457D26}"/>
              </a:ext>
            </a:extLst>
          </p:cNvPr>
          <p:cNvSpPr txBox="1">
            <a:spLocks noChangeArrowheads="1"/>
          </p:cNvSpPr>
          <p:nvPr/>
        </p:nvSpPr>
        <p:spPr bwMode="auto">
          <a:xfrm>
            <a:off x="441325" y="396875"/>
            <a:ext cx="27699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solidFill>
                  <a:srgbClr val="CC0000"/>
                </a:solidFill>
                <a:latin typeface="Calibri" panose="020F0502020204030204" pitchFamily="34" charset="0"/>
                <a:cs typeface="Calibri" panose="020F0502020204030204" pitchFamily="34" charset="0"/>
              </a:rPr>
              <a:t>TrueNorth Core</a:t>
            </a:r>
          </a:p>
        </p:txBody>
      </p:sp>
      <p:sp>
        <p:nvSpPr>
          <p:cNvPr id="10244" name="Line 3">
            <a:extLst>
              <a:ext uri="{FF2B5EF4-FFF2-40B4-BE49-F238E27FC236}">
                <a16:creationId xmlns:a16="http://schemas.microsoft.com/office/drawing/2014/main" id="{82DECACB-30DA-4DCE-9588-27BAB8928FC9}"/>
              </a:ext>
            </a:extLst>
          </p:cNvPr>
          <p:cNvSpPr>
            <a:spLocks noChangeShapeType="1"/>
          </p:cNvSpPr>
          <p:nvPr/>
        </p:nvSpPr>
        <p:spPr bwMode="auto">
          <a:xfrm>
            <a:off x="381000" y="1143000"/>
            <a:ext cx="83058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0245" name="Picture 1">
            <a:extLst>
              <a:ext uri="{FF2B5EF4-FFF2-40B4-BE49-F238E27FC236}">
                <a16:creationId xmlns:a16="http://schemas.microsoft.com/office/drawing/2014/main" id="{90B3E03B-E02E-4E96-8DA8-D8D8E89F0C7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304925"/>
            <a:ext cx="6308725" cy="556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a:extLst>
              <a:ext uri="{FF2B5EF4-FFF2-40B4-BE49-F238E27FC236}">
                <a16:creationId xmlns:a16="http://schemas.microsoft.com/office/drawing/2014/main" id="{E1B21C0B-986E-4A7E-BCD0-E292AF6EC16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98D1297-2A8D-4361-80DC-59E784571AE7}" type="slidenum">
              <a:rPr lang="en-US" altLang="en-US" sz="1400" smtClean="0"/>
              <a:pPr>
                <a:spcBef>
                  <a:spcPct val="0"/>
                </a:spcBef>
                <a:buFontTx/>
                <a:buNone/>
              </a:pPr>
              <a:t>5</a:t>
            </a:fld>
            <a:endParaRPr lang="en-US" altLang="en-US" sz="1400"/>
          </a:p>
        </p:txBody>
      </p:sp>
      <p:sp>
        <p:nvSpPr>
          <p:cNvPr id="12291" name="Text Box 2">
            <a:extLst>
              <a:ext uri="{FF2B5EF4-FFF2-40B4-BE49-F238E27FC236}">
                <a16:creationId xmlns:a16="http://schemas.microsoft.com/office/drawing/2014/main" id="{6412ED88-0D37-483A-8F1D-3B6A210D7E30}"/>
              </a:ext>
            </a:extLst>
          </p:cNvPr>
          <p:cNvSpPr txBox="1">
            <a:spLocks noChangeArrowheads="1"/>
          </p:cNvSpPr>
          <p:nvPr/>
        </p:nvSpPr>
        <p:spPr bwMode="auto">
          <a:xfrm>
            <a:off x="441325" y="396875"/>
            <a:ext cx="594387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dirty="0" err="1">
                <a:solidFill>
                  <a:srgbClr val="CC0000"/>
                </a:solidFill>
                <a:latin typeface="Calibri" panose="020F0502020204030204" pitchFamily="34" charset="0"/>
                <a:cs typeface="Calibri" panose="020F0502020204030204" pitchFamily="34" charset="0"/>
              </a:rPr>
              <a:t>TrueNorth</a:t>
            </a:r>
            <a:r>
              <a:rPr lang="en-US" altLang="en-US" dirty="0">
                <a:solidFill>
                  <a:srgbClr val="CC0000"/>
                </a:solidFill>
                <a:latin typeface="Calibri" panose="020F0502020204030204" pitchFamily="34" charset="0"/>
                <a:cs typeface="Calibri" panose="020F0502020204030204" pitchFamily="34" charset="0"/>
              </a:rPr>
              <a:t> Core (Axonal Approach)</a:t>
            </a:r>
          </a:p>
        </p:txBody>
      </p:sp>
      <p:sp>
        <p:nvSpPr>
          <p:cNvPr id="12292" name="Line 3">
            <a:extLst>
              <a:ext uri="{FF2B5EF4-FFF2-40B4-BE49-F238E27FC236}">
                <a16:creationId xmlns:a16="http://schemas.microsoft.com/office/drawing/2014/main" id="{60F607AE-2E5C-46D3-8F00-359A86469F0E}"/>
              </a:ext>
            </a:extLst>
          </p:cNvPr>
          <p:cNvSpPr>
            <a:spLocks noChangeShapeType="1"/>
          </p:cNvSpPr>
          <p:nvPr/>
        </p:nvSpPr>
        <p:spPr bwMode="auto">
          <a:xfrm>
            <a:off x="381000" y="1143000"/>
            <a:ext cx="83058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2293" name="Picture 2">
            <a:extLst>
              <a:ext uri="{FF2B5EF4-FFF2-40B4-BE49-F238E27FC236}">
                <a16:creationId xmlns:a16="http://schemas.microsoft.com/office/drawing/2014/main" id="{7BAA898B-F6CE-43BC-A11E-2ABBCA73988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250" y="1533525"/>
            <a:ext cx="7802563"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a:extLst>
              <a:ext uri="{FF2B5EF4-FFF2-40B4-BE49-F238E27FC236}">
                <a16:creationId xmlns:a16="http://schemas.microsoft.com/office/drawing/2014/main" id="{2EC6F847-8E6B-4660-9DFE-8B21530030E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C0E8AA1-77DD-4DC5-B9D3-D9B46BB2D425}" type="slidenum">
              <a:rPr lang="en-US" altLang="en-US" sz="1400" smtClean="0"/>
              <a:pPr>
                <a:spcBef>
                  <a:spcPct val="0"/>
                </a:spcBef>
                <a:buFontTx/>
                <a:buNone/>
              </a:pPr>
              <a:t>6</a:t>
            </a:fld>
            <a:endParaRPr lang="en-US" altLang="en-US" sz="1400"/>
          </a:p>
        </p:txBody>
      </p:sp>
      <p:sp>
        <p:nvSpPr>
          <p:cNvPr id="14339" name="Text Box 2">
            <a:extLst>
              <a:ext uri="{FF2B5EF4-FFF2-40B4-BE49-F238E27FC236}">
                <a16:creationId xmlns:a16="http://schemas.microsoft.com/office/drawing/2014/main" id="{51AF6BC8-57D3-4528-85EA-409A6411ACA6}"/>
              </a:ext>
            </a:extLst>
          </p:cNvPr>
          <p:cNvSpPr txBox="1">
            <a:spLocks noChangeArrowheads="1"/>
          </p:cNvSpPr>
          <p:nvPr/>
        </p:nvSpPr>
        <p:spPr bwMode="auto">
          <a:xfrm>
            <a:off x="441325" y="396875"/>
            <a:ext cx="63476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dirty="0" err="1">
                <a:solidFill>
                  <a:srgbClr val="CC0000"/>
                </a:solidFill>
                <a:latin typeface="Calibri" panose="020F0502020204030204" pitchFamily="34" charset="0"/>
                <a:cs typeface="Calibri" panose="020F0502020204030204" pitchFamily="34" charset="0"/>
              </a:rPr>
              <a:t>TrueNorth</a:t>
            </a:r>
            <a:r>
              <a:rPr lang="en-US" altLang="en-US" dirty="0">
                <a:solidFill>
                  <a:srgbClr val="CC0000"/>
                </a:solidFill>
                <a:latin typeface="Calibri" panose="020F0502020204030204" pitchFamily="34" charset="0"/>
                <a:cs typeface="Calibri" panose="020F0502020204030204" pitchFamily="34" charset="0"/>
              </a:rPr>
              <a:t> Core (Dendritic Approach)</a:t>
            </a:r>
          </a:p>
        </p:txBody>
      </p:sp>
      <p:sp>
        <p:nvSpPr>
          <p:cNvPr id="14340" name="Line 3">
            <a:extLst>
              <a:ext uri="{FF2B5EF4-FFF2-40B4-BE49-F238E27FC236}">
                <a16:creationId xmlns:a16="http://schemas.microsoft.com/office/drawing/2014/main" id="{3422159A-AB6B-4D87-BB3E-CE5018212745}"/>
              </a:ext>
            </a:extLst>
          </p:cNvPr>
          <p:cNvSpPr>
            <a:spLocks noChangeShapeType="1"/>
          </p:cNvSpPr>
          <p:nvPr/>
        </p:nvSpPr>
        <p:spPr bwMode="auto">
          <a:xfrm>
            <a:off x="381000" y="1143000"/>
            <a:ext cx="83058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4341" name="Picture 2">
            <a:extLst>
              <a:ext uri="{FF2B5EF4-FFF2-40B4-BE49-F238E27FC236}">
                <a16:creationId xmlns:a16="http://schemas.microsoft.com/office/drawing/2014/main" id="{47BC85B9-4F05-4814-A735-F9CC739EEC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487" y="1304351"/>
            <a:ext cx="3365500" cy="543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a:extLst>
              <a:ext uri="{FF2B5EF4-FFF2-40B4-BE49-F238E27FC236}">
                <a16:creationId xmlns:a16="http://schemas.microsoft.com/office/drawing/2014/main" id="{65FD26E2-AFBB-4B16-A89D-FF7D1A2A2F4B}"/>
              </a:ext>
            </a:extLst>
          </p:cNvPr>
          <p:cNvSpPr txBox="1">
            <a:spLocks noChangeArrowheads="1"/>
          </p:cNvSpPr>
          <p:nvPr/>
        </p:nvSpPr>
        <p:spPr bwMode="auto">
          <a:xfrm>
            <a:off x="3581400" y="1322388"/>
            <a:ext cx="5472113" cy="5016758"/>
          </a:xfrm>
          <a:prstGeom prst="rect">
            <a:avLst/>
          </a:prstGeom>
          <a:noFill/>
          <a:ln w="1905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dirty="0" err="1">
                <a:latin typeface="Calibri" panose="020F0502020204030204" pitchFamily="34" charset="0"/>
              </a:rPr>
              <a:t>TrueNorth</a:t>
            </a:r>
            <a:r>
              <a:rPr lang="en-US" altLang="en-US" sz="1600" dirty="0">
                <a:latin typeface="Calibri" panose="020F0502020204030204" pitchFamily="34" charset="0"/>
              </a:rPr>
              <a:t> is designed for very low power per spike. They compress the weights with quantization and axon type sharing.  In addition, they use a mix of asynchronous and synchronous circuits.  Asynchronous circuits rely on handshakes to “wake up” and perform work when there is an input.  They sit idle and do not burn power when there is no work (can also be achieved with clock gating in synchronous circuits).  They also use ultra high VT transistors to reduce leakage (this hurts cycle time, but they’re not trying to be super fast anyway).  In the figure on the left, we can see the main components.  The Router, Scheduler and Token Controller are primarily asynchronous circuits.  The Neuron block is synchronous, but dissipates power only when it receives instructions from the Token Controller.</a:t>
            </a:r>
          </a:p>
          <a:p>
            <a:pPr>
              <a:spcBef>
                <a:spcPct val="0"/>
              </a:spcBef>
              <a:buFontTx/>
              <a:buNone/>
            </a:pPr>
            <a:r>
              <a:rPr lang="en-US" altLang="en-US" sz="1600" dirty="0">
                <a:latin typeface="Calibri" panose="020F0502020204030204" pitchFamily="34" charset="0"/>
              </a:rPr>
              <a:t>When spikes are received, they are placed in a queue in the Scheduler.  An incoming spike may be processed in the next “tick” (a tick is typically 1ms), or in one of the next 16 ticks.  So the queue is broken into 16 pieces.  Each piece has a bit for one of the 256 axons (rows) in that core.  So the incoming spike queue is a 256x16 bit vector.  In addition, the scheduler keeps track of the 2-bit type (Str </a:t>
            </a:r>
            <a:r>
              <a:rPr lang="en-US" altLang="en-US" sz="1600" dirty="0" err="1">
                <a:latin typeface="Calibri" panose="020F0502020204030204" pitchFamily="34" charset="0"/>
              </a:rPr>
              <a:t>Exc</a:t>
            </a:r>
            <a:r>
              <a:rPr lang="en-US" altLang="en-US" sz="1600" dirty="0">
                <a:latin typeface="Calibri" panose="020F0502020204030204" pitchFamily="34" charset="0"/>
              </a:rPr>
              <a:t>, </a:t>
            </a:r>
            <a:r>
              <a:rPr lang="en-US" altLang="en-US" sz="1600" dirty="0" err="1">
                <a:latin typeface="Calibri" panose="020F0502020204030204" pitchFamily="34" charset="0"/>
              </a:rPr>
              <a:t>Exc</a:t>
            </a:r>
            <a:r>
              <a:rPr lang="en-US" altLang="en-US" sz="1600" dirty="0">
                <a:latin typeface="Calibri" panose="020F0502020204030204" pitchFamily="34" charset="0"/>
              </a:rPr>
              <a:t>, </a:t>
            </a:r>
            <a:r>
              <a:rPr lang="en-US" altLang="en-US" sz="1600" dirty="0" err="1">
                <a:latin typeface="Calibri" panose="020F0502020204030204" pitchFamily="34" charset="0"/>
              </a:rPr>
              <a:t>Inh</a:t>
            </a:r>
            <a:r>
              <a:rPr lang="en-US" altLang="en-US" sz="1600" dirty="0">
                <a:latin typeface="Calibri" panose="020F0502020204030204" pitchFamily="34" charset="0"/>
              </a:rPr>
              <a:t>, Str </a:t>
            </a:r>
            <a:r>
              <a:rPr lang="en-US" altLang="en-US" sz="1600" dirty="0" err="1">
                <a:latin typeface="Calibri" panose="020F0502020204030204" pitchFamily="34" charset="0"/>
              </a:rPr>
              <a:t>Inh</a:t>
            </a:r>
            <a:r>
              <a:rPr lang="en-US" altLang="en-US" sz="1600" dirty="0">
                <a:latin typeface="Calibri" panose="020F0502020204030204" pitchFamily="34" charset="0"/>
              </a:rPr>
              <a:t>) for each axon.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a:extLst>
              <a:ext uri="{FF2B5EF4-FFF2-40B4-BE49-F238E27FC236}">
                <a16:creationId xmlns:a16="http://schemas.microsoft.com/office/drawing/2014/main" id="{2EC6F847-8E6B-4660-9DFE-8B21530030E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C0E8AA1-77DD-4DC5-B9D3-D9B46BB2D425}" type="slidenum">
              <a:rPr lang="en-US" altLang="en-US" sz="1400" smtClean="0"/>
              <a:pPr>
                <a:spcBef>
                  <a:spcPct val="0"/>
                </a:spcBef>
                <a:buFontTx/>
                <a:buNone/>
              </a:pPr>
              <a:t>7</a:t>
            </a:fld>
            <a:endParaRPr lang="en-US" altLang="en-US" sz="1400"/>
          </a:p>
        </p:txBody>
      </p:sp>
      <p:sp>
        <p:nvSpPr>
          <p:cNvPr id="14339" name="Text Box 2">
            <a:extLst>
              <a:ext uri="{FF2B5EF4-FFF2-40B4-BE49-F238E27FC236}">
                <a16:creationId xmlns:a16="http://schemas.microsoft.com/office/drawing/2014/main" id="{51AF6BC8-57D3-4528-85EA-409A6411ACA6}"/>
              </a:ext>
            </a:extLst>
          </p:cNvPr>
          <p:cNvSpPr txBox="1">
            <a:spLocks noChangeArrowheads="1"/>
          </p:cNvSpPr>
          <p:nvPr/>
        </p:nvSpPr>
        <p:spPr bwMode="auto">
          <a:xfrm>
            <a:off x="441325" y="396875"/>
            <a:ext cx="63476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dirty="0" err="1">
                <a:solidFill>
                  <a:srgbClr val="CC0000"/>
                </a:solidFill>
                <a:latin typeface="Calibri" panose="020F0502020204030204" pitchFamily="34" charset="0"/>
                <a:cs typeface="Calibri" panose="020F0502020204030204" pitchFamily="34" charset="0"/>
              </a:rPr>
              <a:t>TrueNorth</a:t>
            </a:r>
            <a:r>
              <a:rPr lang="en-US" altLang="en-US" dirty="0">
                <a:solidFill>
                  <a:srgbClr val="CC0000"/>
                </a:solidFill>
                <a:latin typeface="Calibri" panose="020F0502020204030204" pitchFamily="34" charset="0"/>
                <a:cs typeface="Calibri" panose="020F0502020204030204" pitchFamily="34" charset="0"/>
              </a:rPr>
              <a:t> Core (Dendritic Approach)</a:t>
            </a:r>
          </a:p>
        </p:txBody>
      </p:sp>
      <p:sp>
        <p:nvSpPr>
          <p:cNvPr id="14340" name="Line 3">
            <a:extLst>
              <a:ext uri="{FF2B5EF4-FFF2-40B4-BE49-F238E27FC236}">
                <a16:creationId xmlns:a16="http://schemas.microsoft.com/office/drawing/2014/main" id="{3422159A-AB6B-4D87-BB3E-CE5018212745}"/>
              </a:ext>
            </a:extLst>
          </p:cNvPr>
          <p:cNvSpPr>
            <a:spLocks noChangeShapeType="1"/>
          </p:cNvSpPr>
          <p:nvPr/>
        </p:nvSpPr>
        <p:spPr bwMode="auto">
          <a:xfrm>
            <a:off x="381000" y="1143000"/>
            <a:ext cx="83058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4341" name="Picture 2">
            <a:extLst>
              <a:ext uri="{FF2B5EF4-FFF2-40B4-BE49-F238E27FC236}">
                <a16:creationId xmlns:a16="http://schemas.microsoft.com/office/drawing/2014/main" id="{47BC85B9-4F05-4814-A735-F9CC739EEC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487" y="1304351"/>
            <a:ext cx="3365500" cy="543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a:extLst>
              <a:ext uri="{FF2B5EF4-FFF2-40B4-BE49-F238E27FC236}">
                <a16:creationId xmlns:a16="http://schemas.microsoft.com/office/drawing/2014/main" id="{4205EC43-3B17-4EFD-8BAE-DB71275CF155}"/>
              </a:ext>
            </a:extLst>
          </p:cNvPr>
          <p:cNvSpPr txBox="1">
            <a:spLocks noChangeArrowheads="1"/>
          </p:cNvSpPr>
          <p:nvPr/>
        </p:nvSpPr>
        <p:spPr bwMode="auto">
          <a:xfrm>
            <a:off x="3581400" y="1322388"/>
            <a:ext cx="5472113" cy="5016500"/>
          </a:xfrm>
          <a:prstGeom prst="rect">
            <a:avLst/>
          </a:prstGeom>
          <a:noFill/>
          <a:ln w="1905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latin typeface="Calibri" panose="020F0502020204030204" pitchFamily="34" charset="0"/>
              </a:rPr>
              <a:t>In every tick, the Scheduler sends the list of incoming spikes for that tick to the Token Controller (along with the axon types).  At the Token Controller, these spikes are processed using a Dendritic Approach.  That is, we are going to sequentially walk through every neuron and process all the dendrites (inputs) for that neuron.  So the Token Controller first reads all the info for Neuron-1 from the Core SRAM.  This is a 410-bit field that stores the 256 1-bit connections for that neuron, its 4 weights, threshold, leak, current potential, stochastic parameters, where the output of this neuron should be sent, etc.  The 256 1-bit connections are ANDed with the incoming spike vector to see if this neuron has any input spikes.  If it does, the token controller picks out the correct weight and packs off an instruction to the neuron block with all the pertinent arguments.  The neuron block does its math.  Once the token controller has dealt with all input spikes for that neuron, it sends off a final leak instruction.  The leak is added to the potential, a threshold is applied, the generated spike is sent to the router, and the final potential is written back into the Core SRAM.  The Token Controller then moves on to the next neuron.</a:t>
            </a:r>
          </a:p>
        </p:txBody>
      </p:sp>
    </p:spTree>
    <p:extLst>
      <p:ext uri="{BB962C8B-B14F-4D97-AF65-F5344CB8AC3E}">
        <p14:creationId xmlns:p14="http://schemas.microsoft.com/office/powerpoint/2010/main" val="2741336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a:extLst>
              <a:ext uri="{FF2B5EF4-FFF2-40B4-BE49-F238E27FC236}">
                <a16:creationId xmlns:a16="http://schemas.microsoft.com/office/drawing/2014/main" id="{2EC6F847-8E6B-4660-9DFE-8B21530030E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C0E8AA1-77DD-4DC5-B9D3-D9B46BB2D425}" type="slidenum">
              <a:rPr lang="en-US" altLang="en-US" sz="1400" smtClean="0"/>
              <a:pPr>
                <a:spcBef>
                  <a:spcPct val="0"/>
                </a:spcBef>
                <a:buFontTx/>
                <a:buNone/>
              </a:pPr>
              <a:t>8</a:t>
            </a:fld>
            <a:endParaRPr lang="en-US" altLang="en-US" sz="1400"/>
          </a:p>
        </p:txBody>
      </p:sp>
      <p:sp>
        <p:nvSpPr>
          <p:cNvPr id="14339" name="Text Box 2">
            <a:extLst>
              <a:ext uri="{FF2B5EF4-FFF2-40B4-BE49-F238E27FC236}">
                <a16:creationId xmlns:a16="http://schemas.microsoft.com/office/drawing/2014/main" id="{51AF6BC8-57D3-4528-85EA-409A6411ACA6}"/>
              </a:ext>
            </a:extLst>
          </p:cNvPr>
          <p:cNvSpPr txBox="1">
            <a:spLocks noChangeArrowheads="1"/>
          </p:cNvSpPr>
          <p:nvPr/>
        </p:nvSpPr>
        <p:spPr bwMode="auto">
          <a:xfrm>
            <a:off x="441325" y="396875"/>
            <a:ext cx="63476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dirty="0" err="1">
                <a:solidFill>
                  <a:srgbClr val="CC0000"/>
                </a:solidFill>
                <a:latin typeface="Calibri" panose="020F0502020204030204" pitchFamily="34" charset="0"/>
                <a:cs typeface="Calibri" panose="020F0502020204030204" pitchFamily="34" charset="0"/>
              </a:rPr>
              <a:t>TrueNorth</a:t>
            </a:r>
            <a:r>
              <a:rPr lang="en-US" altLang="en-US" dirty="0">
                <a:solidFill>
                  <a:srgbClr val="CC0000"/>
                </a:solidFill>
                <a:latin typeface="Calibri" panose="020F0502020204030204" pitchFamily="34" charset="0"/>
                <a:cs typeface="Calibri" panose="020F0502020204030204" pitchFamily="34" charset="0"/>
              </a:rPr>
              <a:t> Core (Dendritic Approach)</a:t>
            </a:r>
          </a:p>
        </p:txBody>
      </p:sp>
      <p:sp>
        <p:nvSpPr>
          <p:cNvPr id="14340" name="Line 3">
            <a:extLst>
              <a:ext uri="{FF2B5EF4-FFF2-40B4-BE49-F238E27FC236}">
                <a16:creationId xmlns:a16="http://schemas.microsoft.com/office/drawing/2014/main" id="{3422159A-AB6B-4D87-BB3E-CE5018212745}"/>
              </a:ext>
            </a:extLst>
          </p:cNvPr>
          <p:cNvSpPr>
            <a:spLocks noChangeShapeType="1"/>
          </p:cNvSpPr>
          <p:nvPr/>
        </p:nvSpPr>
        <p:spPr bwMode="auto">
          <a:xfrm>
            <a:off x="381000" y="1143000"/>
            <a:ext cx="83058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4341" name="Picture 2">
            <a:extLst>
              <a:ext uri="{FF2B5EF4-FFF2-40B4-BE49-F238E27FC236}">
                <a16:creationId xmlns:a16="http://schemas.microsoft.com/office/drawing/2014/main" id="{47BC85B9-4F05-4814-A735-F9CC739EEC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487" y="1304351"/>
            <a:ext cx="3365500" cy="543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a:extLst>
              <a:ext uri="{FF2B5EF4-FFF2-40B4-BE49-F238E27FC236}">
                <a16:creationId xmlns:a16="http://schemas.microsoft.com/office/drawing/2014/main" id="{D4FC7A9E-91CA-4C18-AC4D-CD676490255A}"/>
              </a:ext>
            </a:extLst>
          </p:cNvPr>
          <p:cNvSpPr txBox="1">
            <a:spLocks noChangeArrowheads="1"/>
          </p:cNvSpPr>
          <p:nvPr/>
        </p:nvSpPr>
        <p:spPr bwMode="auto">
          <a:xfrm>
            <a:off x="3581400" y="1322388"/>
            <a:ext cx="5472113" cy="5016500"/>
          </a:xfrm>
          <a:prstGeom prst="rect">
            <a:avLst/>
          </a:prstGeom>
          <a:noFill/>
          <a:ln w="1905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latin typeface="Calibri" panose="020F0502020204030204" pitchFamily="34" charset="0"/>
              </a:rPr>
              <a:t>This Dendritic approach is more deterministic and leads to fewer SRAM accesses than an Axonic approach.  In an Axonic approach, we’d walk through each input axon and increment the potentials of the neurons connected to that axon.  This would require us to potentially read a neuron’s data structures multiple times.  The first prototype of TrueNorth did use the Axonic approach and they realized that the Dendritic approach was more elegant (even if it requires us to painfully walk through all 256 neurons just to process a very sparse incoming spike train).</a:t>
            </a:r>
          </a:p>
          <a:p>
            <a:pPr>
              <a:spcBef>
                <a:spcPct val="0"/>
              </a:spcBef>
              <a:buFontTx/>
              <a:buNone/>
            </a:pPr>
            <a:r>
              <a:rPr lang="en-US" altLang="en-US" sz="1600">
                <a:latin typeface="Calibri" panose="020F0502020204030204" pitchFamily="34" charset="0"/>
              </a:rPr>
              <a:t>TrueNorth has an under-provisioned network, especially when spikes have to be sent off-chip to other TrueNorth chips.  If the spike density is high, it’s possible that the spikes won’t be delivered within the next tick.  If this is evident during software simulations of the application, TrueNorth is programmed so that all spikes generated by a neuron layer are processed by the next layer (say) 4 ticks later.  This is essentially giving all the spikes 4 ticks to traverse the network and reach their destinations.</a:t>
            </a:r>
          </a:p>
          <a:p>
            <a:pPr>
              <a:spcBef>
                <a:spcPct val="0"/>
              </a:spcBef>
              <a:buFontTx/>
              <a:buNone/>
            </a:pPr>
            <a:r>
              <a:rPr lang="en-US" altLang="en-US" sz="1600">
                <a:latin typeface="Calibri" panose="020F0502020204030204" pitchFamily="34" charset="0"/>
              </a:rPr>
              <a:t>The subsequent slides have a few more details on TrueNorth.</a:t>
            </a:r>
          </a:p>
        </p:txBody>
      </p:sp>
    </p:spTree>
    <p:extLst>
      <p:ext uri="{BB962C8B-B14F-4D97-AF65-F5344CB8AC3E}">
        <p14:creationId xmlns:p14="http://schemas.microsoft.com/office/powerpoint/2010/main" val="3683641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a:extLst>
              <a:ext uri="{FF2B5EF4-FFF2-40B4-BE49-F238E27FC236}">
                <a16:creationId xmlns:a16="http://schemas.microsoft.com/office/drawing/2014/main" id="{1D2785EF-48AD-4639-A651-A5EC2966A67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5F085BE-0350-48F1-8E7E-51AEF72FE64C}" type="slidenum">
              <a:rPr lang="en-US" altLang="en-US" sz="1400" smtClean="0"/>
              <a:pPr>
                <a:spcBef>
                  <a:spcPct val="0"/>
                </a:spcBef>
                <a:buFontTx/>
                <a:buNone/>
              </a:pPr>
              <a:t>9</a:t>
            </a:fld>
            <a:endParaRPr lang="en-US" altLang="en-US" sz="1400"/>
          </a:p>
        </p:txBody>
      </p:sp>
      <p:sp>
        <p:nvSpPr>
          <p:cNvPr id="16387" name="Text Box 2">
            <a:extLst>
              <a:ext uri="{FF2B5EF4-FFF2-40B4-BE49-F238E27FC236}">
                <a16:creationId xmlns:a16="http://schemas.microsoft.com/office/drawing/2014/main" id="{6A8CD4A1-80D8-4C0D-91C8-A4DA8D99AD76}"/>
              </a:ext>
            </a:extLst>
          </p:cNvPr>
          <p:cNvSpPr txBox="1">
            <a:spLocks noChangeArrowheads="1"/>
          </p:cNvSpPr>
          <p:nvPr/>
        </p:nvSpPr>
        <p:spPr bwMode="auto">
          <a:xfrm>
            <a:off x="441325" y="396875"/>
            <a:ext cx="17924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solidFill>
                  <a:srgbClr val="CC0000"/>
                </a:solidFill>
                <a:latin typeface="Calibri" panose="020F0502020204030204" pitchFamily="34" charset="0"/>
                <a:cs typeface="Calibri" panose="020F0502020204030204" pitchFamily="34" charset="0"/>
              </a:rPr>
              <a:t>Principles</a:t>
            </a:r>
          </a:p>
        </p:txBody>
      </p:sp>
      <p:sp>
        <p:nvSpPr>
          <p:cNvPr id="16388" name="Line 3">
            <a:extLst>
              <a:ext uri="{FF2B5EF4-FFF2-40B4-BE49-F238E27FC236}">
                <a16:creationId xmlns:a16="http://schemas.microsoft.com/office/drawing/2014/main" id="{45AE41C0-2733-431F-AFCB-31B7333C691C}"/>
              </a:ext>
            </a:extLst>
          </p:cNvPr>
          <p:cNvSpPr>
            <a:spLocks noChangeShapeType="1"/>
          </p:cNvSpPr>
          <p:nvPr/>
        </p:nvSpPr>
        <p:spPr bwMode="auto">
          <a:xfrm>
            <a:off x="381000" y="1143000"/>
            <a:ext cx="83058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89" name="Text Box 4">
            <a:extLst>
              <a:ext uri="{FF2B5EF4-FFF2-40B4-BE49-F238E27FC236}">
                <a16:creationId xmlns:a16="http://schemas.microsoft.com/office/drawing/2014/main" id="{F6D36F21-A5CB-4E2F-A083-B2FEAFE79B5B}"/>
              </a:ext>
            </a:extLst>
          </p:cNvPr>
          <p:cNvSpPr txBox="1">
            <a:spLocks noChangeArrowheads="1"/>
          </p:cNvSpPr>
          <p:nvPr/>
        </p:nvSpPr>
        <p:spPr bwMode="auto">
          <a:xfrm>
            <a:off x="517525" y="1563688"/>
            <a:ext cx="7554056"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
                <a:srgbClr val="CC0000"/>
              </a:buClr>
            </a:pPr>
            <a:r>
              <a:rPr lang="en-US" altLang="en-US" sz="2400" dirty="0">
                <a:latin typeface="Calibri" panose="020F0502020204030204" pitchFamily="34" charset="0"/>
                <a:cs typeface="Calibri" panose="020F0502020204030204" pitchFamily="34" charset="0"/>
              </a:rPr>
              <a:t> Focus on low power (speed is secondary)</a:t>
            </a:r>
          </a:p>
          <a:p>
            <a:pPr eaLnBrk="1" hangingPunct="1">
              <a:spcBef>
                <a:spcPct val="0"/>
              </a:spcBef>
              <a:buClr>
                <a:srgbClr val="CC0000"/>
              </a:buClr>
            </a:pPr>
            <a:endParaRPr lang="en-US" altLang="en-US" sz="2400" dirty="0">
              <a:latin typeface="Calibri" panose="020F0502020204030204" pitchFamily="34" charset="0"/>
              <a:cs typeface="Calibri" panose="020F0502020204030204" pitchFamily="34" charset="0"/>
            </a:endParaRPr>
          </a:p>
          <a:p>
            <a:pPr eaLnBrk="1" hangingPunct="1">
              <a:spcBef>
                <a:spcPct val="0"/>
              </a:spcBef>
              <a:buClr>
                <a:srgbClr val="CC0000"/>
              </a:buClr>
            </a:pPr>
            <a:r>
              <a:rPr lang="en-US" altLang="en-US" sz="2400" dirty="0">
                <a:latin typeface="Calibri" panose="020F0502020204030204" pitchFamily="34" charset="0"/>
                <a:cs typeface="Calibri" panose="020F0502020204030204" pitchFamily="34" charset="0"/>
              </a:rPr>
              <a:t> Low power with asynchronous circuits</a:t>
            </a:r>
          </a:p>
          <a:p>
            <a:pPr eaLnBrk="1" hangingPunct="1">
              <a:spcBef>
                <a:spcPct val="0"/>
              </a:spcBef>
              <a:buClr>
                <a:srgbClr val="CC0000"/>
              </a:buClr>
            </a:pPr>
            <a:endParaRPr lang="en-US" altLang="en-US" sz="2400" dirty="0">
              <a:latin typeface="Calibri" panose="020F0502020204030204" pitchFamily="34" charset="0"/>
              <a:cs typeface="Calibri" panose="020F0502020204030204" pitchFamily="34" charset="0"/>
            </a:endParaRPr>
          </a:p>
          <a:p>
            <a:pPr eaLnBrk="1" hangingPunct="1">
              <a:spcBef>
                <a:spcPct val="0"/>
              </a:spcBef>
              <a:buClr>
                <a:srgbClr val="CC0000"/>
              </a:buClr>
            </a:pPr>
            <a:r>
              <a:rPr lang="en-US" altLang="en-US" sz="2400" dirty="0">
                <a:latin typeface="Calibri" panose="020F0502020204030204" pitchFamily="34" charset="0"/>
                <a:cs typeface="Calibri" panose="020F0502020204030204" pitchFamily="34" charset="0"/>
              </a:rPr>
              <a:t> Low power with high-Vt circuits and SOI process</a:t>
            </a:r>
          </a:p>
          <a:p>
            <a:pPr eaLnBrk="1" hangingPunct="1">
              <a:spcBef>
                <a:spcPct val="0"/>
              </a:spcBef>
              <a:buClr>
                <a:srgbClr val="CC0000"/>
              </a:buClr>
            </a:pPr>
            <a:endParaRPr lang="en-US" altLang="en-US" sz="2400" dirty="0">
              <a:latin typeface="Calibri" panose="020F0502020204030204" pitchFamily="34" charset="0"/>
              <a:cs typeface="Calibri" panose="020F0502020204030204" pitchFamily="34" charset="0"/>
            </a:endParaRPr>
          </a:p>
          <a:p>
            <a:pPr eaLnBrk="1" hangingPunct="1">
              <a:spcBef>
                <a:spcPct val="0"/>
              </a:spcBef>
              <a:buClr>
                <a:srgbClr val="CC0000"/>
              </a:buClr>
            </a:pPr>
            <a:r>
              <a:rPr lang="en-US" altLang="en-US" sz="2400" dirty="0">
                <a:latin typeface="Calibri" panose="020F0502020204030204" pitchFamily="34" charset="0"/>
                <a:cs typeface="Calibri" panose="020F0502020204030204" pitchFamily="34" charset="0"/>
              </a:rPr>
              <a:t> A dendritic approach leads to fewer SRAM reads/updates</a:t>
            </a:r>
          </a:p>
          <a:p>
            <a:pPr eaLnBrk="1" hangingPunct="1">
              <a:spcBef>
                <a:spcPct val="0"/>
              </a:spcBef>
              <a:buClr>
                <a:srgbClr val="CC0000"/>
              </a:buClr>
              <a:buFontTx/>
              <a:buNone/>
            </a:pPr>
            <a:r>
              <a:rPr lang="en-US" altLang="en-US" sz="2400" dirty="0">
                <a:latin typeface="Calibri" panose="020F0502020204030204" pitchFamily="34" charset="0"/>
                <a:cs typeface="Calibri" panose="020F0502020204030204" pitchFamily="34" charset="0"/>
              </a:rPr>
              <a:t>   and is more deterministic</a:t>
            </a:r>
          </a:p>
          <a:p>
            <a:pPr eaLnBrk="1" hangingPunct="1">
              <a:spcBef>
                <a:spcPct val="0"/>
              </a:spcBef>
              <a:buClr>
                <a:srgbClr val="CC0000"/>
              </a:buClr>
            </a:pPr>
            <a:endParaRPr lang="en-US" altLang="en-US" sz="2400" dirty="0">
              <a:latin typeface="Calibri" panose="020F0502020204030204" pitchFamily="34" charset="0"/>
              <a:cs typeface="Calibri" panose="020F0502020204030204" pitchFamily="34" charset="0"/>
            </a:endParaRPr>
          </a:p>
          <a:p>
            <a:pPr eaLnBrk="1" hangingPunct="1">
              <a:spcBef>
                <a:spcPct val="0"/>
              </a:spcBef>
              <a:buClr>
                <a:srgbClr val="CC0000"/>
              </a:buClr>
            </a:pPr>
            <a:r>
              <a:rPr lang="en-US" altLang="en-US" sz="2400" dirty="0">
                <a:latin typeface="Calibri" panose="020F0502020204030204" pitchFamily="34" charset="0"/>
                <a:cs typeface="Calibri" panose="020F0502020204030204" pitchFamily="34" charset="0"/>
              </a:rPr>
              <a:t> Also uses an under-provisioned network (giving rise to</a:t>
            </a:r>
          </a:p>
          <a:p>
            <a:pPr eaLnBrk="1" hangingPunct="1">
              <a:spcBef>
                <a:spcPct val="0"/>
              </a:spcBef>
              <a:buClr>
                <a:srgbClr val="CC0000"/>
              </a:buClr>
              <a:buFontTx/>
              <a:buNone/>
            </a:pPr>
            <a:r>
              <a:rPr lang="en-US" altLang="en-US" sz="2400" dirty="0">
                <a:latin typeface="Calibri" panose="020F0502020204030204" pitchFamily="34" charset="0"/>
                <a:cs typeface="Calibri" panose="020F0502020204030204" pitchFamily="34" charset="0"/>
              </a:rPr>
              <a:t>   the concept of “future” ticks)</a:t>
            </a:r>
          </a:p>
          <a:p>
            <a:pPr eaLnBrk="1" hangingPunct="1">
              <a:spcBef>
                <a:spcPct val="0"/>
              </a:spcBef>
              <a:buClr>
                <a:srgbClr val="CC0000"/>
              </a:buClr>
            </a:pPr>
            <a:endParaRPr lang="en-US" altLang="en-US" sz="2400" dirty="0">
              <a:latin typeface="Calibri" panose="020F0502020204030204" pitchFamily="34" charset="0"/>
              <a:cs typeface="Calibri" panose="020F0502020204030204" pitchFamily="34" charset="0"/>
            </a:endParaRPr>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71428</TotalTime>
  <Words>4065</Words>
  <Application>Microsoft Office PowerPoint</Application>
  <PresentationFormat>On-screen Show (4:3)</PresentationFormat>
  <Paragraphs>357</Paragraphs>
  <Slides>34</Slides>
  <Notes>34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Rajeev Balasubramonian</dc:creator>
  <cp:lastModifiedBy>Rajeev Balasubramonian</cp:lastModifiedBy>
  <cp:revision>508</cp:revision>
  <dcterms:created xsi:type="dcterms:W3CDTF">2002-09-20T18:19:18Z</dcterms:created>
  <dcterms:modified xsi:type="dcterms:W3CDTF">2019-10-03T15:59:20Z</dcterms:modified>
</cp:coreProperties>
</file>