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363" r:id="rId2"/>
    <p:sldId id="471" r:id="rId3"/>
    <p:sldId id="497" r:id="rId4"/>
    <p:sldId id="498" r:id="rId5"/>
    <p:sldId id="508" r:id="rId6"/>
    <p:sldId id="499" r:id="rId7"/>
    <p:sldId id="500" r:id="rId8"/>
    <p:sldId id="501" r:id="rId9"/>
    <p:sldId id="502" r:id="rId10"/>
    <p:sldId id="503" r:id="rId11"/>
    <p:sldId id="474" r:id="rId12"/>
    <p:sldId id="477" r:id="rId13"/>
    <p:sldId id="478" r:id="rId14"/>
    <p:sldId id="509" r:id="rId15"/>
    <p:sldId id="479" r:id="rId16"/>
    <p:sldId id="480" r:id="rId17"/>
    <p:sldId id="504" r:id="rId18"/>
    <p:sldId id="496" r:id="rId19"/>
    <p:sldId id="482" r:id="rId20"/>
    <p:sldId id="505" r:id="rId21"/>
    <p:sldId id="506" r:id="rId22"/>
    <p:sldId id="510" r:id="rId23"/>
    <p:sldId id="507" r:id="rId24"/>
  </p:sldIdLst>
  <p:sldSz cx="9144000" cy="6858000" type="screen4x3"/>
  <p:notesSz cx="6845300" cy="93964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C69F"/>
    <a:srgbClr val="FFFF00"/>
    <a:srgbClr val="800000"/>
    <a:srgbClr val="990000"/>
    <a:srgbClr val="FF9900"/>
    <a:srgbClr val="66CCFF"/>
    <a:srgbClr val="0099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636" autoAdjust="0"/>
  </p:normalViewPr>
  <p:slideViewPr>
    <p:cSldViewPr>
      <p:cViewPr varScale="1">
        <p:scale>
          <a:sx n="60" d="100"/>
          <a:sy n="60" d="100"/>
        </p:scale>
        <p:origin x="1458" y="3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jeev Balasubramonian" userId="1894f8d5-da90-49db-a2d5-cc99062af5ba" providerId="ADAL" clId="{C5E862B4-BBF7-4634-BC0C-578075A52765}"/>
    <pc:docChg chg="delSld modSld">
      <pc:chgData name="Rajeev Balasubramonian" userId="1894f8d5-da90-49db-a2d5-cc99062af5ba" providerId="ADAL" clId="{C5E862B4-BBF7-4634-BC0C-578075A52765}" dt="2019-09-26T15:53:24.971" v="93" actId="20577"/>
      <pc:docMkLst>
        <pc:docMk/>
      </pc:docMkLst>
      <pc:sldChg chg="modSp">
        <pc:chgData name="Rajeev Balasubramonian" userId="1894f8d5-da90-49db-a2d5-cc99062af5ba" providerId="ADAL" clId="{C5E862B4-BBF7-4634-BC0C-578075A52765}" dt="2019-09-26T15:52:09.846" v="85" actId="20577"/>
        <pc:sldMkLst>
          <pc:docMk/>
          <pc:sldMk cId="0" sldId="363"/>
        </pc:sldMkLst>
        <pc:spChg chg="mod">
          <ac:chgData name="Rajeev Balasubramonian" userId="1894f8d5-da90-49db-a2d5-cc99062af5ba" providerId="ADAL" clId="{C5E862B4-BBF7-4634-BC0C-578075A52765}" dt="2019-09-26T15:51:49.430" v="32" actId="20577"/>
          <ac:spMkLst>
            <pc:docMk/>
            <pc:sldMk cId="0" sldId="363"/>
            <ac:spMk id="6147" creationId="{777E73C6-BC22-4E87-8F91-53F00E3E73D2}"/>
          </ac:spMkLst>
        </pc:spChg>
        <pc:spChg chg="mod">
          <ac:chgData name="Rajeev Balasubramonian" userId="1894f8d5-da90-49db-a2d5-cc99062af5ba" providerId="ADAL" clId="{C5E862B4-BBF7-4634-BC0C-578075A52765}" dt="2019-09-26T15:52:09.846" v="85" actId="20577"/>
          <ac:spMkLst>
            <pc:docMk/>
            <pc:sldMk cId="0" sldId="363"/>
            <ac:spMk id="6149" creationId="{C8B3057E-14B3-4874-B376-DE78E0B591EA}"/>
          </ac:spMkLst>
        </pc:spChg>
      </pc:sldChg>
      <pc:sldChg chg="del">
        <pc:chgData name="Rajeev Balasubramonian" userId="1894f8d5-da90-49db-a2d5-cc99062af5ba" providerId="ADAL" clId="{C5E862B4-BBF7-4634-BC0C-578075A52765}" dt="2019-09-26T15:52:22.091" v="86" actId="2696"/>
        <pc:sldMkLst>
          <pc:docMk/>
          <pc:sldMk cId="0" sldId="457"/>
        </pc:sldMkLst>
      </pc:sldChg>
      <pc:sldChg chg="del">
        <pc:chgData name="Rajeev Balasubramonian" userId="1894f8d5-da90-49db-a2d5-cc99062af5ba" providerId="ADAL" clId="{C5E862B4-BBF7-4634-BC0C-578075A52765}" dt="2019-09-26T15:52:23.852" v="89" actId="2696"/>
        <pc:sldMkLst>
          <pc:docMk/>
          <pc:sldMk cId="0" sldId="458"/>
        </pc:sldMkLst>
      </pc:sldChg>
      <pc:sldChg chg="del">
        <pc:chgData name="Rajeev Balasubramonian" userId="1894f8d5-da90-49db-a2d5-cc99062af5ba" providerId="ADAL" clId="{C5E862B4-BBF7-4634-BC0C-578075A52765}" dt="2019-09-26T15:52:24.381" v="90" actId="2696"/>
        <pc:sldMkLst>
          <pc:docMk/>
          <pc:sldMk cId="0" sldId="459"/>
        </pc:sldMkLst>
      </pc:sldChg>
      <pc:sldChg chg="del">
        <pc:chgData name="Rajeev Balasubramonian" userId="1894f8d5-da90-49db-a2d5-cc99062af5ba" providerId="ADAL" clId="{C5E862B4-BBF7-4634-BC0C-578075A52765}" dt="2019-09-26T15:52:25.065" v="91" actId="2696"/>
        <pc:sldMkLst>
          <pc:docMk/>
          <pc:sldMk cId="0" sldId="460"/>
        </pc:sldMkLst>
      </pc:sldChg>
      <pc:sldChg chg="del">
        <pc:chgData name="Rajeev Balasubramonian" userId="1894f8d5-da90-49db-a2d5-cc99062af5ba" providerId="ADAL" clId="{C5E862B4-BBF7-4634-BC0C-578075A52765}" dt="2019-09-26T15:52:26.765" v="92" actId="2696"/>
        <pc:sldMkLst>
          <pc:docMk/>
          <pc:sldMk cId="0" sldId="461"/>
        </pc:sldMkLst>
      </pc:sldChg>
      <pc:sldChg chg="del">
        <pc:chgData name="Rajeev Balasubramonian" userId="1894f8d5-da90-49db-a2d5-cc99062af5ba" providerId="ADAL" clId="{C5E862B4-BBF7-4634-BC0C-578075A52765}" dt="2019-09-26T15:50:58.283" v="0" actId="2696"/>
        <pc:sldMkLst>
          <pc:docMk/>
          <pc:sldMk cId="0" sldId="481"/>
        </pc:sldMkLst>
      </pc:sldChg>
      <pc:sldChg chg="del">
        <pc:chgData name="Rajeev Balasubramonian" userId="1894f8d5-da90-49db-a2d5-cc99062af5ba" providerId="ADAL" clId="{C5E862B4-BBF7-4634-BC0C-578075A52765}" dt="2019-09-26T15:52:22.661" v="87" actId="2696"/>
        <pc:sldMkLst>
          <pc:docMk/>
          <pc:sldMk cId="0" sldId="483"/>
        </pc:sldMkLst>
      </pc:sldChg>
      <pc:sldChg chg="del">
        <pc:chgData name="Rajeev Balasubramonian" userId="1894f8d5-da90-49db-a2d5-cc99062af5ba" providerId="ADAL" clId="{C5E862B4-BBF7-4634-BC0C-578075A52765}" dt="2019-09-26T15:52:23.238" v="88" actId="2696"/>
        <pc:sldMkLst>
          <pc:docMk/>
          <pc:sldMk cId="0" sldId="484"/>
        </pc:sldMkLst>
      </pc:sldChg>
      <pc:sldChg chg="modSp">
        <pc:chgData name="Rajeev Balasubramonian" userId="1894f8d5-da90-49db-a2d5-cc99062af5ba" providerId="ADAL" clId="{C5E862B4-BBF7-4634-BC0C-578075A52765}" dt="2019-09-26T15:53:24.971" v="93" actId="20577"/>
        <pc:sldMkLst>
          <pc:docMk/>
          <pc:sldMk cId="0" sldId="499"/>
        </pc:sldMkLst>
        <pc:spChg chg="mod">
          <ac:chgData name="Rajeev Balasubramonian" userId="1894f8d5-da90-49db-a2d5-cc99062af5ba" providerId="ADAL" clId="{C5E862B4-BBF7-4634-BC0C-578075A52765}" dt="2019-09-26T15:53:24.971" v="93" actId="20577"/>
          <ac:spMkLst>
            <pc:docMk/>
            <pc:sldMk cId="0" sldId="499"/>
            <ac:spMk id="10245" creationId="{364C85FF-CB7A-4B6A-8C34-40A997574D0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>
            <a:extLst>
              <a:ext uri="{FF2B5EF4-FFF2-40B4-BE49-F238E27FC236}">
                <a16:creationId xmlns:a16="http://schemas.microsoft.com/office/drawing/2014/main" id="{A3ECADEA-B305-4E5B-A1B5-A226798B675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52995" name="Rectangle 3">
            <a:extLst>
              <a:ext uri="{FF2B5EF4-FFF2-40B4-BE49-F238E27FC236}">
                <a16:creationId xmlns:a16="http://schemas.microsoft.com/office/drawing/2014/main" id="{1116E7F0-624B-42B8-AA2A-0FE19131449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52996" name="Rectangle 4">
            <a:extLst>
              <a:ext uri="{FF2B5EF4-FFF2-40B4-BE49-F238E27FC236}">
                <a16:creationId xmlns:a16="http://schemas.microsoft.com/office/drawing/2014/main" id="{B067EC8C-A598-48F0-AA05-2E17C6758C3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52997" name="Rectangle 5">
            <a:extLst>
              <a:ext uri="{FF2B5EF4-FFF2-40B4-BE49-F238E27FC236}">
                <a16:creationId xmlns:a16="http://schemas.microsoft.com/office/drawing/2014/main" id="{B1B83C7B-DA15-4328-977F-9AF44C1B8E7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4254081-A3F3-4547-8C06-50C266A827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7-09-07T20:12:33.87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18465 14291 11285,'0'22'2641,"23"-22"1,-23-22-1506,0-1-576,-23 23-352,23 0-128,0 0-63,0 0-1,0 0 0,0 0-65,0 0-127,0 0-224,0 0-272,0 0 96,0 0-2082,0 0-2016,0 0-4722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>
            <a:extLst>
              <a:ext uri="{FF2B5EF4-FFF2-40B4-BE49-F238E27FC236}">
                <a16:creationId xmlns:a16="http://schemas.microsoft.com/office/drawing/2014/main" id="{D625C040-0BD7-431D-8658-64B0270ACF8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0195" name="Rectangle 3">
            <a:extLst>
              <a:ext uri="{FF2B5EF4-FFF2-40B4-BE49-F238E27FC236}">
                <a16:creationId xmlns:a16="http://schemas.microsoft.com/office/drawing/2014/main" id="{5954482B-62CA-4FF0-BE85-4AE7156BD90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093C7BC-511D-4F67-8240-B83365E46CA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3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0197" name="Rectangle 5">
            <a:extLst>
              <a:ext uri="{FF2B5EF4-FFF2-40B4-BE49-F238E27FC236}">
                <a16:creationId xmlns:a16="http://schemas.microsoft.com/office/drawing/2014/main" id="{A26D84E9-FC2B-4B1D-A58F-91D69E2F4D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464050"/>
            <a:ext cx="5019675" cy="422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20198" name="Rectangle 6">
            <a:extLst>
              <a:ext uri="{FF2B5EF4-FFF2-40B4-BE49-F238E27FC236}">
                <a16:creationId xmlns:a16="http://schemas.microsoft.com/office/drawing/2014/main" id="{EF775998-7045-4E21-9FA7-C5C7304E487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0199" name="Rectangle 7">
            <a:extLst>
              <a:ext uri="{FF2B5EF4-FFF2-40B4-BE49-F238E27FC236}">
                <a16:creationId xmlns:a16="http://schemas.microsoft.com/office/drawing/2014/main" id="{6542A14C-E007-4641-8BDD-80AC17F548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2D18CB4-C509-46CE-B2CB-44C96C4C7D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0707285B-845B-4124-9E93-D369C11393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BD3AC79-081E-45D9-ACB5-EB47B4CC763B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681279BD-2264-447C-A76D-C587182748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3D545E44-9D4F-4636-BD71-1D9FE8B067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C326EC68-B30F-486D-9384-74C5477F33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198A136-5CC0-40BD-B0BB-AA496BC36178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BB9A4D73-F7D6-4519-A61A-CCA3BBC220B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B905EF7A-985F-4475-B9C4-B61803CB3E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3E235D69-9610-48E3-8A62-3D8795623C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57204A4-7F4A-4790-8B3F-AB2641EB647D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0D1FF984-A714-448A-947D-B4DC28F7F6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5B059DFD-5F17-4951-9A76-AB90CF6AC8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8A79C296-BC82-496C-8674-B3F20D6C00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83ABF75-7C56-47AC-9439-A80221829339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1856641E-9AB9-4DF7-8468-677F4911D2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3310F63A-2A52-4F1F-BAA1-936AD342F9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AB48FF10-B651-49B1-98B0-12372D2B02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785F11B-96AB-40E0-A4A0-3B9A91022F9D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C19D5C98-E3D1-4AE1-BD0F-F9774156DAE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FE796F71-D3A7-47E8-82C8-1B3DCADC2F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C326EC68-B30F-486D-9384-74C5477F33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198A136-5CC0-40BD-B0BB-AA496BC36178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BB9A4D73-F7D6-4519-A61A-CCA3BBC220B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B905EF7A-985F-4475-B9C4-B61803CB3E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6761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65DFDC9B-742A-4EEB-AABE-4C0604B06F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2863350-F7F7-4AB2-9060-87A47496E405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FD61A27B-B048-480A-9FCF-679476414E9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6A5B6E98-FD01-4213-9F4F-0FB141FB64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0325C6D4-CB18-4DF6-ACAE-3535013F0D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D54D387-2A09-419A-B18A-036DAD050AF9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44B3FFC3-F98F-4B0D-BF4B-C764F77AF4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DB0C4F54-87B4-4130-8299-9CFBD0F743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E8BDF9A6-48DC-4879-8867-A7D3F08814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6CE23E8-2C30-4FA2-94AA-B0692E608BD8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93A00F07-4E8C-4B43-846C-5AE0BF2EF3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4B918E49-5613-46ED-9204-29CC1123D7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D8A4053F-7A6A-4A1F-B7D7-3156875281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9E6F20C-C953-4047-A4EC-7A88C0C6E082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FDDBBA37-BF62-416D-A763-BC3E4A2828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5FD28DFB-96A1-4160-AB81-E2E5808EC5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33C71A09-B542-4B1D-AE34-0E0BACF7EB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F64B3DE-A25E-42A1-BFC2-A4104BF8365C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403735AF-14D7-4F02-A296-27CEA60B08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3D297A96-16A5-4883-A404-DC85344132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E164A0EC-D103-41AD-8FF5-D688DBA0C7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0145295-39A5-405B-ADF0-DA5E914A1F09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0241E27E-D364-464B-88DB-7AA4125036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AB22402E-00E5-4C5F-B371-307392CDBC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2FE73AB1-5B54-4D63-87F4-550BADC674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CE8A90F-E440-4DBC-B1ED-E0315DBE9A1E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E84F6438-E112-405C-8314-52E1B4AB10D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A63B92FC-0A73-411D-B930-E2B3F3100A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2ADD640B-645E-4693-84F2-DFA05F9E92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4A394A9-2A23-4F5C-AB4B-A84D610E7D8A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C6022224-BF66-43D3-8B17-ACD08E102CC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0FDA42AC-A43F-40E5-81EF-8194B0A06F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0325C6D4-CB18-4DF6-ACAE-3535013F0D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D54D387-2A09-419A-B18A-036DAD050AF9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44B3FFC3-F98F-4B0D-BF4B-C764F77AF4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DB0C4F54-87B4-4130-8299-9CFBD0F743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29802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825EDA00-EB0F-49E7-8914-0D12E6E408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A6AAFDB-B6AE-4D31-8744-F9C4A58AA52C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7F4FC331-82D2-4235-8448-21E377130E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0A24AEF7-6E12-4688-A807-F0003B9B2E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86DCC2FE-F4F7-47CE-9774-4CE51AC6C6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3B5D81C-79F8-486B-902E-319BF8B72FD4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3A03A857-A3CA-4818-A649-887AC4EA5E0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5E5D1263-F11C-4338-8338-628E57F9CA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201ADECE-A593-4CE5-9EF1-9C75C78778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38E4694-009F-4FA7-AF1E-70524638D9FF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60AAC3C0-3229-4137-8E80-C84D4141C0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45F718D7-116F-4608-9952-297C962079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201ADECE-A593-4CE5-9EF1-9C75C78778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38E4694-009F-4FA7-AF1E-70524638D9FF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60AAC3C0-3229-4137-8E80-C84D4141C0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45F718D7-116F-4608-9952-297C962079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2631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D94BD660-9DC4-4F3E-AC4B-0997ADC64E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83AAC84-E578-432A-9122-07C8DEC66FDC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AFDE8D38-2ECB-47C3-84A7-60612F7C37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91F41815-A7A5-4518-A0FB-35FAB4D837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3838A0C2-6D24-44DC-97D6-BF3E5C4C31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CA34E44-45CC-458E-9609-E9B92E1CAD46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82DFA195-07B8-4713-AB5D-A597B60F21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292C197A-FC44-4443-B28A-4DF438F0F3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0F94DB1D-D5AA-4B60-BEC2-88E19EF746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49AEB38-B5DC-41DC-9BCD-CE9CDC95CE21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BE635C2E-549D-43AA-BD3D-09C61E54776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FE237024-3489-4B07-BC6D-13039463AB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7E0D4E2F-93A7-40AF-9D2C-624EE7EEC6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E1ACCD6-5088-4C64-ADCD-8AD39D706F81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E85D86CB-433A-41D6-BC23-25D8A77275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1C0D2745-54F0-4B45-BBED-0E90C609E9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2EB0411-0054-4663-BF5B-BDCB578792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988489-5387-4A07-AB2E-FC6521560A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6A111D8-EE3C-4BC2-9F45-A5867F0759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D1CD2-DD4F-4632-9736-5DBE3FF3CB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019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155610-B47D-4C7C-A3DC-36F5B2A1C1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69AB8F9-51BB-4E04-BCCF-8A2DC842E9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4158F19-ED25-420E-AD42-B473F06725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B3D36-D0EB-4E76-9446-9BEF6093A6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862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CBE233C-3D3D-4AFC-818A-4E407A7999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40597F7-AAB9-4718-A980-11B0A0156C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50816FD-5BF7-4A34-B859-CDEDD70CF9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AA0DEF-92E6-4320-BE13-D0A2F4FCBB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71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9B5736-6AE4-4FE3-8281-EBCB86D37A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C5AD3A8-EBD7-4283-85B4-3F10BAB758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16F2FE0-FAB3-4EA6-9441-7F23153F12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883AA5-8BAE-4AD7-9144-31DACFA289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508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64ADFF8-90A0-4523-99C0-8E5816EBB1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D7AE38C-28A1-42BC-800F-69EFDA2297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6567303-8E76-4665-97F1-63DBD3786C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E8E13-7F78-4C0D-9C00-4C4416B601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77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854473-39C5-4C67-A07F-5B4238F00D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9381C09-8DE4-4097-809D-CB74C2037C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156199-4533-43D9-8AA2-83CD087B47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5CCA0-F1B8-485F-B5D0-8799D72428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390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562D495-B5BB-4602-AB6B-A349784E28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091EA71-AA45-49C4-AB4B-7E816F1327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9019C10-1E67-4988-A2A9-9CFCB5B3BC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CC0BF1-03DA-457E-A7D4-C7B935246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535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F025A3C-84AA-4079-A903-41D603584F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D713B97-F87E-4F7F-B658-9B613AD170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1FD767B-4371-4872-BAA4-4E42EFDA35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CEA8C-93FB-44E2-800C-0D639CECE1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977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E00C121-0EC2-42B1-898D-20AE0559BB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ABAC855-6DD0-4B66-B8EB-701ABBD757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EFD9B52-5EF2-4A94-9A62-61966771ED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3FFBA6-AAA2-4954-B94B-88CD5B7EDD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663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DF3AFCA-CE6A-4E4E-A30A-F53FDC234C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856714-4DA4-4530-8235-090A710984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940739-5A85-4EFF-9CC1-BA3C574D6F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82DCC5-864B-4147-A642-35F27FDFD0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596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1D037F-382C-4010-94CF-32D083DBE1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0F9922-600E-406B-A9D2-B47DFF4C84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52BB44-3B9B-4D20-8DD3-E039FA2CD0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AF6A1-AE48-4B4B-A08B-442F8D6AE3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17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7B3AEAD-7DA5-459B-BD59-0004159C27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1AE7E2A-48E7-4E43-B149-F1958AAA13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E2B6BE4-282A-48B1-886A-991F1D0B205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3FB15C2-7CDA-4D93-B9B2-5DA05A4D8CE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5BF2E67-373F-4B3E-AA0C-839DFF43322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D49B76E-CFED-4D5F-8117-0B8FADAAA4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>
            <a:extLst>
              <a:ext uri="{FF2B5EF4-FFF2-40B4-BE49-F238E27FC236}">
                <a16:creationId xmlns:a16="http://schemas.microsoft.com/office/drawing/2014/main" id="{DC8F1D4D-A95B-4445-A523-5B8844787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185EBF7-C1A4-4B2E-940E-32DFF3A304D2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6147" name="Text Box 2">
            <a:extLst>
              <a:ext uri="{FF2B5EF4-FFF2-40B4-BE49-F238E27FC236}">
                <a16:creationId xmlns:a16="http://schemas.microsoft.com/office/drawing/2014/main" id="{777E73C6-BC22-4E87-8F91-53F00E3E7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78772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Lecture: Analog Accelerator</a:t>
            </a:r>
          </a:p>
        </p:txBody>
      </p:sp>
      <p:sp>
        <p:nvSpPr>
          <p:cNvPr id="6148" name="Line 3">
            <a:extLst>
              <a:ext uri="{FF2B5EF4-FFF2-40B4-BE49-F238E27FC236}">
                <a16:creationId xmlns:a16="http://schemas.microsoft.com/office/drawing/2014/main" id="{8B242B1E-007B-42E5-A299-B3850EDD6A5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Text Box 4">
            <a:extLst>
              <a:ext uri="{FF2B5EF4-FFF2-40B4-BE49-F238E27FC236}">
                <a16:creationId xmlns:a16="http://schemas.microsoft.com/office/drawing/2014/main" id="{C8B3057E-14B3-4874-B376-DE78E0B59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524000"/>
            <a:ext cx="670760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Topics: memristor basics, ISAAC accelerator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44FFE5C-2F9D-41A1-9347-05D05CCE6F99}"/>
                  </a:ext>
                </a:extLst>
              </p14:cNvPr>
              <p14:cNvContentPartPr/>
              <p14:nvPr/>
            </p14:nvContentPartPr>
            <p14:xfrm>
              <a:off x="2782886" y="5017210"/>
              <a:ext cx="8100" cy="160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44FFE5C-2F9D-41A1-9347-05D05CCE6F9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778836" y="5013031"/>
                <a:ext cx="16200" cy="24378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>
            <a:extLst>
              <a:ext uri="{FF2B5EF4-FFF2-40B4-BE49-F238E27FC236}">
                <a16:creationId xmlns:a16="http://schemas.microsoft.com/office/drawing/2014/main" id="{273CBFE2-07ED-4120-A588-2067BA973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2070E55-D422-4D24-B3D7-EB88382D9AD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18435" name="Text Box 2">
            <a:extLst>
              <a:ext uri="{FF2B5EF4-FFF2-40B4-BE49-F238E27FC236}">
                <a16:creationId xmlns:a16="http://schemas.microsoft.com/office/drawing/2014/main" id="{1B4EAD8C-8360-49F7-915E-26DAF61015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40054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Weight Encoding</a:t>
            </a:r>
          </a:p>
        </p:txBody>
      </p:sp>
      <p:sp>
        <p:nvSpPr>
          <p:cNvPr id="18436" name="Line 3">
            <a:extLst>
              <a:ext uri="{FF2B5EF4-FFF2-40B4-BE49-F238E27FC236}">
                <a16:creationId xmlns:a16="http://schemas.microsoft.com/office/drawing/2014/main" id="{AED9C858-F969-4921-9EB0-62BA873B637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7" name="Text Box 4">
            <a:extLst>
              <a:ext uri="{FF2B5EF4-FFF2-40B4-BE49-F238E27FC236}">
                <a16:creationId xmlns:a16="http://schemas.microsoft.com/office/drawing/2014/main" id="{D84ADBB7-5268-4320-BA84-E2A3EF817F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815088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If the weights are large, store their “complements”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Reduces ADC resolution by 1 bit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Inputs are provided in 2’s complement form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MSb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represents -2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15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-- need a shift-and-subtract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Irrelevant if we are using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ReLU</a:t>
            </a: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Weights are stored with a bias: a bias of 2</a:t>
            </a:r>
            <a:r>
              <a:rPr lang="en-US" altLang="en-US" sz="28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15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allows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unsigned integers to represent weights between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-2</a:t>
            </a:r>
            <a:r>
              <a:rPr lang="en-US" altLang="en-US" sz="28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15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and 2</a:t>
            </a:r>
            <a:r>
              <a:rPr lang="en-US" altLang="en-US" sz="28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15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- 1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3">
            <a:extLst>
              <a:ext uri="{FF2B5EF4-FFF2-40B4-BE49-F238E27FC236}">
                <a16:creationId xmlns:a16="http://schemas.microsoft.com/office/drawing/2014/main" id="{641835A5-BCAC-4B69-8A54-FCE8E0BC0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E905501-AE07-4460-98B4-6F2B1087B40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20483" name="Text Box 2">
            <a:extLst>
              <a:ext uri="{FF2B5EF4-FFF2-40B4-BE49-F238E27FC236}">
                <a16:creationId xmlns:a16="http://schemas.microsoft.com/office/drawing/2014/main" id="{883F5776-CFE5-4405-B577-22791C1DB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506863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Analog Accelerator Challenge</a:t>
            </a:r>
          </a:p>
        </p:txBody>
      </p:sp>
      <p:sp>
        <p:nvSpPr>
          <p:cNvPr id="20484" name="Line 3">
            <a:extLst>
              <a:ext uri="{FF2B5EF4-FFF2-40B4-BE49-F238E27FC236}">
                <a16:creationId xmlns:a16="http://schemas.microsoft.com/office/drawing/2014/main" id="{53E1659F-D58C-4F24-A6A9-3AA09BBC131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5" name="Text Box 4">
            <a:extLst>
              <a:ext uri="{FF2B5EF4-FFF2-40B4-BE49-F238E27FC236}">
                <a16:creationId xmlns:a16="http://schemas.microsoft.com/office/drawing/2014/main" id="{E996BD52-79E7-481D-9E84-FE29F87BE7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362" y="1524000"/>
            <a:ext cx="8169275" cy="557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defRPr/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High ADC/DAC area/energy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defRPr/>
            </a:pPr>
            <a:endParaRPr lang="en-US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defRPr/>
            </a:pPr>
            <a:endParaRPr lang="en-US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defRPr/>
            </a:pPr>
            <a:endParaRPr lang="en-US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defRPr/>
            </a:pPr>
            <a:endParaRPr lang="en-US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  <a:defRPr/>
            </a:pPr>
            <a:endParaRPr lang="en-US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eaLnBrk="1" hangingPunct="1">
              <a:spcBef>
                <a:spcPct val="0"/>
              </a:spcBef>
              <a:buClr>
                <a:srgbClr val="CC0000"/>
              </a:buClr>
              <a:buFont typeface="+mj-lt"/>
              <a:buAutoNum type="arabicPeriod"/>
              <a:defRPr/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1-bit input at a time (small </a:t>
            </a:r>
            <a:r>
              <a:rPr lang="en-US" alt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457200" indent="-457200" eaLnBrk="1" hangingPunct="1">
              <a:spcBef>
                <a:spcPct val="0"/>
              </a:spcBef>
              <a:buClr>
                <a:srgbClr val="CC0000"/>
              </a:buClr>
              <a:buFont typeface="+mj-lt"/>
              <a:buAutoNum type="arabicPeriod"/>
              <a:defRPr/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2-bit cells (small </a:t>
            </a:r>
            <a:r>
              <a:rPr lang="en-US" alt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457200" indent="-457200" eaLnBrk="1" hangingPunct="1">
              <a:spcBef>
                <a:spcPct val="0"/>
              </a:spcBef>
              <a:buClr>
                <a:srgbClr val="CC0000"/>
              </a:buClr>
              <a:buFont typeface="+mj-lt"/>
              <a:buAutoNum type="arabicPeriod"/>
              <a:defRPr/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Few rows per array (small </a:t>
            </a:r>
            <a:r>
              <a:rPr lang="en-US" alt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457200" indent="-457200" eaLnBrk="1" hangingPunct="1">
              <a:spcBef>
                <a:spcPct val="0"/>
              </a:spcBef>
              <a:buClr>
                <a:srgbClr val="CC0000"/>
              </a:buClr>
              <a:buFont typeface="+mj-lt"/>
              <a:buAutoNum type="arabicPeriod"/>
              <a:defRPr/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Encoding tricks to produce small numbers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  <a:defRPr/>
            </a:pPr>
            <a:endParaRPr lang="en-US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Spread the computation across a single </a:t>
            </a:r>
            <a:r>
              <a:rPr lang="en-US" altLang="en-US" sz="2800" i="1" dirty="0" err="1">
                <a:latin typeface="Calibri" panose="020F0502020204030204" pitchFamily="34" charset="0"/>
                <a:cs typeface="Calibri" panose="020F0502020204030204" pitchFamily="34" charset="0"/>
              </a:rPr>
              <a:t>xbar</a:t>
            </a:r>
            <a:r>
              <a:rPr lang="en-US" alt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, across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  multiple </a:t>
            </a:r>
            <a:r>
              <a:rPr lang="en-US" altLang="en-US" sz="2800" i="1" dirty="0" err="1">
                <a:latin typeface="Calibri" panose="020F0502020204030204" pitchFamily="34" charset="0"/>
                <a:cs typeface="Calibri" panose="020F0502020204030204" pitchFamily="34" charset="0"/>
              </a:rPr>
              <a:t>xbars</a:t>
            </a:r>
            <a:r>
              <a:rPr lang="en-US" alt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, and across time to reduce ADC size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defRPr/>
            </a:pPr>
            <a:endParaRPr lang="en-US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486" name="Picture 1">
            <a:extLst>
              <a:ext uri="{FF2B5EF4-FFF2-40B4-BE49-F238E27FC236}">
                <a16:creationId xmlns:a16="http://schemas.microsoft.com/office/drawing/2014/main" id="{BAA2B11F-CC13-47D9-8301-2BC1272114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133600"/>
            <a:ext cx="8121650" cy="151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>
            <a:extLst>
              <a:ext uri="{FF2B5EF4-FFF2-40B4-BE49-F238E27FC236}">
                <a16:creationId xmlns:a16="http://schemas.microsoft.com/office/drawing/2014/main" id="{5080634C-2D52-4E66-8280-A63882199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838182-D4E9-4CF2-996B-95C8E1E6795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/>
          </a:p>
        </p:txBody>
      </p:sp>
      <p:sp>
        <p:nvSpPr>
          <p:cNvPr id="22531" name="Text Box 2">
            <a:extLst>
              <a:ext uri="{FF2B5EF4-FFF2-40B4-BE49-F238E27FC236}">
                <a16:creationId xmlns:a16="http://schemas.microsoft.com/office/drawing/2014/main" id="{92DC2CA6-F5B2-426D-A116-FD463810EA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32232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ISAAC Architecture</a:t>
            </a:r>
          </a:p>
        </p:txBody>
      </p:sp>
      <p:sp>
        <p:nvSpPr>
          <p:cNvPr id="22532" name="Line 3">
            <a:extLst>
              <a:ext uri="{FF2B5EF4-FFF2-40B4-BE49-F238E27FC236}">
                <a16:creationId xmlns:a16="http://schemas.microsoft.com/office/drawing/2014/main" id="{135A109E-CA94-44C6-9F0E-B2B28CB72E1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2533" name="Picture 5">
            <a:extLst>
              <a:ext uri="{FF2B5EF4-FFF2-40B4-BE49-F238E27FC236}">
                <a16:creationId xmlns:a16="http://schemas.microsoft.com/office/drawing/2014/main" id="{2C516733-0F07-404C-BF5B-9CC8B6F7AD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138" y="1371600"/>
            <a:ext cx="7069137" cy="530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3">
            <a:extLst>
              <a:ext uri="{FF2B5EF4-FFF2-40B4-BE49-F238E27FC236}">
                <a16:creationId xmlns:a16="http://schemas.microsoft.com/office/drawing/2014/main" id="{3B4C4885-09BA-4102-A248-4781E53D0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C201376-D3B3-4868-9F95-9C85C6859C8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/>
          </a:p>
        </p:txBody>
      </p:sp>
      <p:sp>
        <p:nvSpPr>
          <p:cNvPr id="24579" name="Text Box 2">
            <a:extLst>
              <a:ext uri="{FF2B5EF4-FFF2-40B4-BE49-F238E27FC236}">
                <a16:creationId xmlns:a16="http://schemas.microsoft.com/office/drawing/2014/main" id="{A77ED060-EC74-47CE-A5FF-07CC496B1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59436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ISAAC Pipeline</a:t>
            </a:r>
          </a:p>
        </p:txBody>
      </p:sp>
      <p:sp>
        <p:nvSpPr>
          <p:cNvPr id="24580" name="Line 3">
            <a:extLst>
              <a:ext uri="{FF2B5EF4-FFF2-40B4-BE49-F238E27FC236}">
                <a16:creationId xmlns:a16="http://schemas.microsoft.com/office/drawing/2014/main" id="{4C6AE6C6-6240-4424-852B-E2DEBA5BAAD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082959-D19F-4F0B-99B9-9796421C5487}"/>
              </a:ext>
            </a:extLst>
          </p:cNvPr>
          <p:cNvSpPr/>
          <p:nvPr/>
        </p:nvSpPr>
        <p:spPr>
          <a:xfrm>
            <a:off x="1587500" y="1871663"/>
            <a:ext cx="358775" cy="349250"/>
          </a:xfrm>
          <a:prstGeom prst="rect">
            <a:avLst/>
          </a:prstGeom>
          <a:solidFill>
            <a:srgbClr val="00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D9735B-EF0A-4764-AEBE-558741905036}"/>
              </a:ext>
            </a:extLst>
          </p:cNvPr>
          <p:cNvSpPr/>
          <p:nvPr/>
        </p:nvSpPr>
        <p:spPr>
          <a:xfrm>
            <a:off x="1408113" y="2000250"/>
            <a:ext cx="358775" cy="349250"/>
          </a:xfrm>
          <a:prstGeom prst="rect">
            <a:avLst/>
          </a:prstGeom>
          <a:solidFill>
            <a:srgbClr val="00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33C5F9-A99F-488E-BDB3-64B10C7F2AD1}"/>
              </a:ext>
            </a:extLst>
          </p:cNvPr>
          <p:cNvSpPr/>
          <p:nvPr/>
        </p:nvSpPr>
        <p:spPr>
          <a:xfrm>
            <a:off x="1228725" y="2174875"/>
            <a:ext cx="358775" cy="349250"/>
          </a:xfrm>
          <a:prstGeom prst="rect">
            <a:avLst/>
          </a:prstGeom>
          <a:solidFill>
            <a:srgbClr val="00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Calibri" panose="020F050202020403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35A303-4308-4150-9732-37538AB49F80}"/>
              </a:ext>
            </a:extLst>
          </p:cNvPr>
          <p:cNvSpPr/>
          <p:nvPr/>
        </p:nvSpPr>
        <p:spPr>
          <a:xfrm>
            <a:off x="1049338" y="2303463"/>
            <a:ext cx="358775" cy="349250"/>
          </a:xfrm>
          <a:prstGeom prst="rect">
            <a:avLst/>
          </a:prstGeom>
          <a:solidFill>
            <a:srgbClr val="00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Calibri" panose="020F050202020403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B935962-16A0-4919-9126-9CFFCDEF5EC8}"/>
              </a:ext>
            </a:extLst>
          </p:cNvPr>
          <p:cNvSpPr/>
          <p:nvPr/>
        </p:nvSpPr>
        <p:spPr>
          <a:xfrm>
            <a:off x="919163" y="2454275"/>
            <a:ext cx="358775" cy="347663"/>
          </a:xfrm>
          <a:prstGeom prst="rect">
            <a:avLst/>
          </a:prstGeom>
          <a:solidFill>
            <a:srgbClr val="00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Calibri" panose="020F050202020403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98E68DE-5B34-4574-A399-79EC15ABC781}"/>
              </a:ext>
            </a:extLst>
          </p:cNvPr>
          <p:cNvSpPr/>
          <p:nvPr/>
        </p:nvSpPr>
        <p:spPr>
          <a:xfrm>
            <a:off x="739775" y="2581275"/>
            <a:ext cx="358775" cy="349250"/>
          </a:xfrm>
          <a:prstGeom prst="rect">
            <a:avLst/>
          </a:prstGeom>
          <a:solidFill>
            <a:srgbClr val="00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Calibri" panose="020F050202020403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DB5CDA2-0DF7-49AA-BC8A-95227C79B533}"/>
              </a:ext>
            </a:extLst>
          </p:cNvPr>
          <p:cNvSpPr/>
          <p:nvPr/>
        </p:nvSpPr>
        <p:spPr>
          <a:xfrm>
            <a:off x="560388" y="2755900"/>
            <a:ext cx="358775" cy="349250"/>
          </a:xfrm>
          <a:prstGeom prst="rect">
            <a:avLst/>
          </a:prstGeom>
          <a:solidFill>
            <a:srgbClr val="00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Calibri" panose="020F050202020403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083738-36FC-43A0-886C-FF5054728F19}"/>
              </a:ext>
            </a:extLst>
          </p:cNvPr>
          <p:cNvSpPr/>
          <p:nvPr/>
        </p:nvSpPr>
        <p:spPr>
          <a:xfrm>
            <a:off x="379413" y="2884488"/>
            <a:ext cx="360362" cy="349250"/>
          </a:xfrm>
          <a:prstGeom prst="rect">
            <a:avLst/>
          </a:prstGeom>
          <a:solidFill>
            <a:srgbClr val="00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Calibri" panose="020F050202020403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E1AAE8C-C355-459F-B09D-B6B3F449125E}"/>
              </a:ext>
            </a:extLst>
          </p:cNvPr>
          <p:cNvSpPr/>
          <p:nvPr/>
        </p:nvSpPr>
        <p:spPr>
          <a:xfrm>
            <a:off x="3176588" y="2163763"/>
            <a:ext cx="358775" cy="349250"/>
          </a:xfrm>
          <a:prstGeom prst="rect">
            <a:avLst/>
          </a:prstGeom>
          <a:solidFill>
            <a:srgbClr val="00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B61393C-B075-4B6D-AA76-F320EB075CCC}"/>
              </a:ext>
            </a:extLst>
          </p:cNvPr>
          <p:cNvSpPr/>
          <p:nvPr/>
        </p:nvSpPr>
        <p:spPr>
          <a:xfrm>
            <a:off x="2997200" y="2292350"/>
            <a:ext cx="358775" cy="347663"/>
          </a:xfrm>
          <a:prstGeom prst="rect">
            <a:avLst/>
          </a:prstGeom>
          <a:solidFill>
            <a:srgbClr val="00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Calibri" panose="020F050202020403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6045E23-FE6F-4244-A250-A849481DD100}"/>
              </a:ext>
            </a:extLst>
          </p:cNvPr>
          <p:cNvSpPr/>
          <p:nvPr/>
        </p:nvSpPr>
        <p:spPr>
          <a:xfrm>
            <a:off x="2817813" y="2466975"/>
            <a:ext cx="358775" cy="347663"/>
          </a:xfrm>
          <a:prstGeom prst="rect">
            <a:avLst/>
          </a:prstGeom>
          <a:solidFill>
            <a:srgbClr val="00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Calibri" panose="020F050202020403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D2E242A-4D64-41CC-9A39-8AA49FB98426}"/>
              </a:ext>
            </a:extLst>
          </p:cNvPr>
          <p:cNvSpPr/>
          <p:nvPr/>
        </p:nvSpPr>
        <p:spPr>
          <a:xfrm>
            <a:off x="2638425" y="2593975"/>
            <a:ext cx="358775" cy="349250"/>
          </a:xfrm>
          <a:prstGeom prst="rect">
            <a:avLst/>
          </a:prstGeom>
          <a:solidFill>
            <a:srgbClr val="00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Calibri" panose="020F050202020403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9C7E89F-A472-4888-98B0-733C9CC40DC3}"/>
              </a:ext>
            </a:extLst>
          </p:cNvPr>
          <p:cNvSpPr/>
          <p:nvPr/>
        </p:nvSpPr>
        <p:spPr>
          <a:xfrm>
            <a:off x="5038725" y="2184400"/>
            <a:ext cx="358775" cy="349250"/>
          </a:xfrm>
          <a:prstGeom prst="rect">
            <a:avLst/>
          </a:prstGeom>
          <a:solidFill>
            <a:srgbClr val="00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Calibri" panose="020F050202020403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B2D1505-2CBD-43DD-A637-E28A9CC551E5}"/>
              </a:ext>
            </a:extLst>
          </p:cNvPr>
          <p:cNvSpPr/>
          <p:nvPr/>
        </p:nvSpPr>
        <p:spPr>
          <a:xfrm>
            <a:off x="4859338" y="2312988"/>
            <a:ext cx="358775" cy="349250"/>
          </a:xfrm>
          <a:prstGeom prst="rect">
            <a:avLst/>
          </a:prstGeom>
          <a:solidFill>
            <a:srgbClr val="00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Calibri" panose="020F050202020403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0A38C80-0CF6-4DE9-B6D9-BFEAA694C156}"/>
              </a:ext>
            </a:extLst>
          </p:cNvPr>
          <p:cNvSpPr/>
          <p:nvPr/>
        </p:nvSpPr>
        <p:spPr>
          <a:xfrm>
            <a:off x="4679950" y="2487613"/>
            <a:ext cx="358775" cy="349250"/>
          </a:xfrm>
          <a:prstGeom prst="rect">
            <a:avLst/>
          </a:prstGeom>
          <a:solidFill>
            <a:srgbClr val="00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Calibri" panose="020F050202020403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CF21A24-89ED-4AB1-9B28-FA4450C58E4B}"/>
              </a:ext>
            </a:extLst>
          </p:cNvPr>
          <p:cNvSpPr/>
          <p:nvPr/>
        </p:nvSpPr>
        <p:spPr>
          <a:xfrm>
            <a:off x="4500563" y="2616200"/>
            <a:ext cx="358775" cy="349250"/>
          </a:xfrm>
          <a:prstGeom prst="rect">
            <a:avLst/>
          </a:prstGeom>
          <a:solidFill>
            <a:srgbClr val="00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Calibri" panose="020F050202020403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4D1467A-1C16-41BF-8282-0156B5455DE8}"/>
              </a:ext>
            </a:extLst>
          </p:cNvPr>
          <p:cNvSpPr/>
          <p:nvPr/>
        </p:nvSpPr>
        <p:spPr>
          <a:xfrm>
            <a:off x="6529388" y="2406650"/>
            <a:ext cx="360362" cy="349250"/>
          </a:xfrm>
          <a:prstGeom prst="rect">
            <a:avLst/>
          </a:prstGeom>
          <a:solidFill>
            <a:srgbClr val="00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Calibri" panose="020F050202020403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BC93D0F-26DB-4B38-B288-5F5FC846E1E4}"/>
              </a:ext>
            </a:extLst>
          </p:cNvPr>
          <p:cNvSpPr/>
          <p:nvPr/>
        </p:nvSpPr>
        <p:spPr>
          <a:xfrm>
            <a:off x="6350000" y="2535238"/>
            <a:ext cx="358775" cy="347662"/>
          </a:xfrm>
          <a:prstGeom prst="rect">
            <a:avLst/>
          </a:prstGeom>
          <a:solidFill>
            <a:srgbClr val="00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Calibri" panose="020F050202020403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36F932D-AC1D-48D3-A3E5-E1BE2F15EEB1}"/>
              </a:ext>
            </a:extLst>
          </p:cNvPr>
          <p:cNvSpPr/>
          <p:nvPr/>
        </p:nvSpPr>
        <p:spPr>
          <a:xfrm>
            <a:off x="1936750" y="2484438"/>
            <a:ext cx="358775" cy="34925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</a:rPr>
              <a:t>B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85BDD21-B646-4741-9B18-F5FFE5925CDD}"/>
              </a:ext>
            </a:extLst>
          </p:cNvPr>
          <p:cNvCxnSpPr/>
          <p:nvPr/>
        </p:nvCxnSpPr>
        <p:spPr>
          <a:xfrm flipV="1">
            <a:off x="1539875" y="2632075"/>
            <a:ext cx="388938" cy="3175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CA5FC1A6-E160-4C84-8796-FA17873632B2}"/>
              </a:ext>
            </a:extLst>
          </p:cNvPr>
          <p:cNvCxnSpPr/>
          <p:nvPr/>
        </p:nvCxnSpPr>
        <p:spPr>
          <a:xfrm flipV="1">
            <a:off x="2292350" y="2632075"/>
            <a:ext cx="336550" cy="0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A1D948A9-8D1B-44B4-96EA-90F4305F87B9}"/>
              </a:ext>
            </a:extLst>
          </p:cNvPr>
          <p:cNvSpPr/>
          <p:nvPr/>
        </p:nvSpPr>
        <p:spPr>
          <a:xfrm>
            <a:off x="3795713" y="2466975"/>
            <a:ext cx="358775" cy="347663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</a:rPr>
              <a:t>B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6EEE0744-EF8C-4395-B110-3AF66055F6EC}"/>
              </a:ext>
            </a:extLst>
          </p:cNvPr>
          <p:cNvCxnSpPr/>
          <p:nvPr/>
        </p:nvCxnSpPr>
        <p:spPr>
          <a:xfrm flipV="1">
            <a:off x="3449638" y="2662238"/>
            <a:ext cx="334962" cy="7937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6CCA8F9-0843-45FE-9DF9-E21E517170B7}"/>
              </a:ext>
            </a:extLst>
          </p:cNvPr>
          <p:cNvCxnSpPr/>
          <p:nvPr/>
        </p:nvCxnSpPr>
        <p:spPr>
          <a:xfrm flipV="1">
            <a:off x="4165600" y="2659063"/>
            <a:ext cx="331788" cy="3175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6704237E-06B4-4FA7-BB40-7EA8730879BD}"/>
              </a:ext>
            </a:extLst>
          </p:cNvPr>
          <p:cNvSpPr/>
          <p:nvPr/>
        </p:nvSpPr>
        <p:spPr>
          <a:xfrm>
            <a:off x="5673725" y="2470150"/>
            <a:ext cx="358775" cy="34925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</a:rPr>
              <a:t>B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5CF274C-10CF-4759-9ED6-6F1D42FB7231}"/>
              </a:ext>
            </a:extLst>
          </p:cNvPr>
          <p:cNvCxnSpPr/>
          <p:nvPr/>
        </p:nvCxnSpPr>
        <p:spPr>
          <a:xfrm flipV="1">
            <a:off x="5299075" y="2670175"/>
            <a:ext cx="374650" cy="12700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EDF04F24-EAFC-4041-AC71-3BCF92FE20DF}"/>
              </a:ext>
            </a:extLst>
          </p:cNvPr>
          <p:cNvCxnSpPr/>
          <p:nvPr/>
        </p:nvCxnSpPr>
        <p:spPr>
          <a:xfrm flipV="1">
            <a:off x="6038850" y="2676525"/>
            <a:ext cx="322263" cy="11113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843427F0-0F74-4B6F-A6E2-28CD27BFF526}"/>
              </a:ext>
            </a:extLst>
          </p:cNvPr>
          <p:cNvSpPr/>
          <p:nvPr/>
        </p:nvSpPr>
        <p:spPr>
          <a:xfrm>
            <a:off x="7361238" y="2484438"/>
            <a:ext cx="360362" cy="34925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</a:rPr>
              <a:t>B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B85E10BF-1E53-4633-9038-7017948DA0D3}"/>
              </a:ext>
            </a:extLst>
          </p:cNvPr>
          <p:cNvCxnSpPr/>
          <p:nvPr/>
        </p:nvCxnSpPr>
        <p:spPr>
          <a:xfrm flipV="1">
            <a:off x="6967538" y="2652713"/>
            <a:ext cx="376237" cy="1587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E7B39203-7587-4869-931B-7D49C8C0A883}"/>
              </a:ext>
            </a:extLst>
          </p:cNvPr>
          <p:cNvCxnSpPr/>
          <p:nvPr/>
        </p:nvCxnSpPr>
        <p:spPr>
          <a:xfrm flipV="1">
            <a:off x="7739063" y="2635250"/>
            <a:ext cx="325437" cy="4763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611" name="TextBox 36">
            <a:extLst>
              <a:ext uri="{FF2B5EF4-FFF2-40B4-BE49-F238E27FC236}">
                <a16:creationId xmlns:a16="http://schemas.microsoft.com/office/drawing/2014/main" id="{289E3899-E39F-4729-B18B-7B6B2A762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775" y="3197225"/>
            <a:ext cx="1077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Calibri" panose="020F0502020204030204" pitchFamily="34" charset="0"/>
              </a:rPr>
              <a:t>Layer 1</a:t>
            </a:r>
          </a:p>
        </p:txBody>
      </p:sp>
      <p:sp>
        <p:nvSpPr>
          <p:cNvPr id="24612" name="TextBox 37">
            <a:extLst>
              <a:ext uri="{FF2B5EF4-FFF2-40B4-BE49-F238E27FC236}">
                <a16:creationId xmlns:a16="http://schemas.microsoft.com/office/drawing/2014/main" id="{066CBABF-D800-4DF3-B23E-3C64BB2E5D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6013" y="2905125"/>
            <a:ext cx="10779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Calibri" panose="020F0502020204030204" pitchFamily="34" charset="0"/>
              </a:rPr>
              <a:t>Layer 2</a:t>
            </a:r>
          </a:p>
        </p:txBody>
      </p:sp>
      <p:sp>
        <p:nvSpPr>
          <p:cNvPr id="24613" name="TextBox 38">
            <a:extLst>
              <a:ext uri="{FF2B5EF4-FFF2-40B4-BE49-F238E27FC236}">
                <a16:creationId xmlns:a16="http://schemas.microsoft.com/office/drawing/2014/main" id="{E5E1ADBA-B35E-468A-87A5-6E35BD4EF8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2125" y="2943225"/>
            <a:ext cx="1077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Calibri" panose="020F0502020204030204" pitchFamily="34" charset="0"/>
              </a:rPr>
              <a:t>Layer 3</a:t>
            </a:r>
          </a:p>
        </p:txBody>
      </p:sp>
      <p:sp>
        <p:nvSpPr>
          <p:cNvPr id="24614" name="TextBox 39">
            <a:extLst>
              <a:ext uri="{FF2B5EF4-FFF2-40B4-BE49-F238E27FC236}">
                <a16:creationId xmlns:a16="http://schemas.microsoft.com/office/drawing/2014/main" id="{FB718B58-E0B0-4F2F-BDE6-88452226ED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4725" y="2905125"/>
            <a:ext cx="1077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Calibri" panose="020F0502020204030204" pitchFamily="34" charset="0"/>
              </a:rPr>
              <a:t>Layer 4</a:t>
            </a:r>
          </a:p>
        </p:txBody>
      </p:sp>
      <p:sp>
        <p:nvSpPr>
          <p:cNvPr id="24615" name="TextBox 40">
            <a:extLst>
              <a:ext uri="{FF2B5EF4-FFF2-40B4-BE49-F238E27FC236}">
                <a16:creationId xmlns:a16="http://schemas.microsoft.com/office/drawing/2014/main" id="{5A082E24-3CBA-48C3-8EE9-2B9AD4EE1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0988" y="2919413"/>
            <a:ext cx="10779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Calibri" panose="020F0502020204030204" pitchFamily="34" charset="0"/>
              </a:rPr>
              <a:t>Layer 5</a:t>
            </a:r>
          </a:p>
        </p:txBody>
      </p:sp>
      <p:sp>
        <p:nvSpPr>
          <p:cNvPr id="24616" name="TextBox 41">
            <a:extLst>
              <a:ext uri="{FF2B5EF4-FFF2-40B4-BE49-F238E27FC236}">
                <a16:creationId xmlns:a16="http://schemas.microsoft.com/office/drawing/2014/main" id="{13524CC6-F850-4925-A595-7B29EBBDD4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713" y="1304925"/>
            <a:ext cx="7842250" cy="400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</a:rPr>
              <a:t>(a) Example of different layers in action at the same time</a:t>
            </a:r>
            <a:endParaRPr lang="en-US" altLang="en-US" sz="2000" i="1">
              <a:latin typeface="Calibri" panose="020F0502020204030204" pitchFamily="34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96E97AD-62FE-45C6-9A3F-8D0BCD2F6C94}"/>
              </a:ext>
            </a:extLst>
          </p:cNvPr>
          <p:cNvSpPr/>
          <p:nvPr/>
        </p:nvSpPr>
        <p:spPr>
          <a:xfrm>
            <a:off x="4775200" y="5153025"/>
            <a:ext cx="804863" cy="72072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52186158-84AC-48B9-A24B-C8C2FB51BDCB}"/>
              </a:ext>
            </a:extLst>
          </p:cNvPr>
          <p:cNvSpPr/>
          <p:nvPr/>
        </p:nvSpPr>
        <p:spPr>
          <a:xfrm>
            <a:off x="2774950" y="5170488"/>
            <a:ext cx="804863" cy="72072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CECB9307-5A00-4CF3-B524-FC902426CB51}"/>
              </a:ext>
            </a:extLst>
          </p:cNvPr>
          <p:cNvSpPr/>
          <p:nvPr/>
        </p:nvSpPr>
        <p:spPr>
          <a:xfrm>
            <a:off x="192088" y="4914900"/>
            <a:ext cx="804862" cy="72072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620" name="TextBox 53">
            <a:extLst>
              <a:ext uri="{FF2B5EF4-FFF2-40B4-BE49-F238E27FC236}">
                <a16:creationId xmlns:a16="http://schemas.microsoft.com/office/drawing/2014/main" id="{71801FB8-764F-43CC-8646-4AFB45A636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6988" y="4460875"/>
            <a:ext cx="90820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Arial" panose="020B0604020202020204" pitchFamily="34" charset="0"/>
              </a:rPr>
              <a:t>Cyc 1            2             3              4      …       17           18           19          20          21          22</a:t>
            </a:r>
            <a:endParaRPr lang="en-US" altLang="en-US" sz="2000" i="1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621" name="TextBox 54">
            <a:extLst>
              <a:ext uri="{FF2B5EF4-FFF2-40B4-BE49-F238E27FC236}">
                <a16:creationId xmlns:a16="http://schemas.microsoft.com/office/drawing/2014/main" id="{458493E6-A285-4FEC-AE2E-ED0A793EB5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19063" y="4891088"/>
            <a:ext cx="14430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Arial" panose="020B0604020202020204" pitchFamily="34" charset="0"/>
              </a:rPr>
              <a:t>eDRAM</a:t>
            </a:r>
            <a:endParaRPr lang="en-US" altLang="en-US" sz="2000" i="1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Arial" panose="020B0604020202020204" pitchFamily="34" charset="0"/>
              </a:rPr>
              <a:t>Rd + IR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9C91AA35-1B8A-4890-A621-F77979811F10}"/>
              </a:ext>
            </a:extLst>
          </p:cNvPr>
          <p:cNvSpPr/>
          <p:nvPr/>
        </p:nvSpPr>
        <p:spPr>
          <a:xfrm>
            <a:off x="1047750" y="4914900"/>
            <a:ext cx="804863" cy="720725"/>
          </a:xfrm>
          <a:prstGeom prst="rect">
            <a:avLst/>
          </a:prstGeom>
          <a:solidFill>
            <a:srgbClr val="00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AEC9A1ED-DBF5-44BD-8669-73894390F8AD}"/>
              </a:ext>
            </a:extLst>
          </p:cNvPr>
          <p:cNvSpPr/>
          <p:nvPr/>
        </p:nvSpPr>
        <p:spPr>
          <a:xfrm>
            <a:off x="4775200" y="5008563"/>
            <a:ext cx="804863" cy="720725"/>
          </a:xfrm>
          <a:prstGeom prst="rect">
            <a:avLst/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016C3868-7846-40D1-86FB-097AE6B3FAA5}"/>
              </a:ext>
            </a:extLst>
          </p:cNvPr>
          <p:cNvSpPr/>
          <p:nvPr/>
        </p:nvSpPr>
        <p:spPr>
          <a:xfrm>
            <a:off x="1914525" y="5032375"/>
            <a:ext cx="804863" cy="719138"/>
          </a:xfrm>
          <a:prstGeom prst="rect">
            <a:avLst/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BB00D719-B0D8-4D7B-9458-1AF802E36D69}"/>
              </a:ext>
            </a:extLst>
          </p:cNvPr>
          <p:cNvSpPr/>
          <p:nvPr/>
        </p:nvSpPr>
        <p:spPr>
          <a:xfrm>
            <a:off x="1914525" y="4914900"/>
            <a:ext cx="804863" cy="720725"/>
          </a:xfrm>
          <a:prstGeom prst="rect">
            <a:avLst/>
          </a:prstGeom>
          <a:solidFill>
            <a:srgbClr val="00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719FDC6-36C5-4E55-8550-81453F393F5F}"/>
              </a:ext>
            </a:extLst>
          </p:cNvPr>
          <p:cNvSpPr/>
          <p:nvPr/>
        </p:nvSpPr>
        <p:spPr>
          <a:xfrm>
            <a:off x="2774950" y="5032375"/>
            <a:ext cx="804863" cy="719138"/>
          </a:xfrm>
          <a:prstGeom prst="rect">
            <a:avLst/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6933F10-78EE-43FE-A6DA-C9E6A567F72B}"/>
              </a:ext>
            </a:extLst>
          </p:cNvPr>
          <p:cNvSpPr/>
          <p:nvPr/>
        </p:nvSpPr>
        <p:spPr>
          <a:xfrm>
            <a:off x="2774950" y="4914900"/>
            <a:ext cx="804863" cy="720725"/>
          </a:xfrm>
          <a:prstGeom prst="rect">
            <a:avLst/>
          </a:prstGeom>
          <a:solidFill>
            <a:srgbClr val="00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628" name="TextBox 61">
            <a:extLst>
              <a:ext uri="{FF2B5EF4-FFF2-40B4-BE49-F238E27FC236}">
                <a16:creationId xmlns:a16="http://schemas.microsoft.com/office/drawing/2014/main" id="{4706C2AD-A380-4FA9-8B0F-8ABCBA9792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3150" y="4856163"/>
            <a:ext cx="7969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Arial" panose="020B0604020202020204" pitchFamily="34" charset="0"/>
              </a:rPr>
              <a:t>Xbar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54051714-933B-45F9-98C3-A6BECE195970}"/>
              </a:ext>
            </a:extLst>
          </p:cNvPr>
          <p:cNvSpPr/>
          <p:nvPr/>
        </p:nvSpPr>
        <p:spPr>
          <a:xfrm>
            <a:off x="5637213" y="5153025"/>
            <a:ext cx="804862" cy="72072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066373B6-887E-4255-AFFF-06D4105224EF}"/>
              </a:ext>
            </a:extLst>
          </p:cNvPr>
          <p:cNvSpPr/>
          <p:nvPr/>
        </p:nvSpPr>
        <p:spPr>
          <a:xfrm>
            <a:off x="3905250" y="5160963"/>
            <a:ext cx="804863" cy="71913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2A15E5BD-CE6F-4FFD-9A2C-5DCF157A9D7B}"/>
              </a:ext>
            </a:extLst>
          </p:cNvPr>
          <p:cNvSpPr/>
          <p:nvPr/>
        </p:nvSpPr>
        <p:spPr>
          <a:xfrm>
            <a:off x="3905250" y="5021263"/>
            <a:ext cx="804863" cy="720725"/>
          </a:xfrm>
          <a:prstGeom prst="rect">
            <a:avLst/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7B2E1447-4528-4EB8-ADBA-3B0AC7203E14}"/>
              </a:ext>
            </a:extLst>
          </p:cNvPr>
          <p:cNvSpPr/>
          <p:nvPr/>
        </p:nvSpPr>
        <p:spPr>
          <a:xfrm>
            <a:off x="3905250" y="4903788"/>
            <a:ext cx="804863" cy="720725"/>
          </a:xfrm>
          <a:prstGeom prst="rect">
            <a:avLst/>
          </a:prstGeom>
          <a:solidFill>
            <a:srgbClr val="00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633" name="TextBox 66">
            <a:extLst>
              <a:ext uri="{FF2B5EF4-FFF2-40B4-BE49-F238E27FC236}">
                <a16:creationId xmlns:a16="http://schemas.microsoft.com/office/drawing/2014/main" id="{BC759C43-23A7-4ABF-BEB2-96943617E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7225" y="4856163"/>
            <a:ext cx="7969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Arial" panose="020B0604020202020204" pitchFamily="34" charset="0"/>
              </a:rPr>
              <a:t>Xbar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4634" name="TextBox 67">
            <a:extLst>
              <a:ext uri="{FF2B5EF4-FFF2-40B4-BE49-F238E27FC236}">
                <a16:creationId xmlns:a16="http://schemas.microsoft.com/office/drawing/2014/main" id="{FD333502-5BF3-4376-9087-BA648781A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0188" y="4856163"/>
            <a:ext cx="796925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Arial" panose="020B0604020202020204" pitchFamily="34" charset="0"/>
              </a:rPr>
              <a:t>Xbar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4635" name="TextBox 68">
            <a:extLst>
              <a:ext uri="{FF2B5EF4-FFF2-40B4-BE49-F238E27FC236}">
                <a16:creationId xmlns:a16="http://schemas.microsoft.com/office/drawing/2014/main" id="{C69ACD3D-3A6A-40FF-8410-B6D126EB32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25" y="4840288"/>
            <a:ext cx="7953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Arial" panose="020B0604020202020204" pitchFamily="34" charset="0"/>
              </a:rPr>
              <a:t>Xbar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24636" name="TextBox 69">
            <a:extLst>
              <a:ext uri="{FF2B5EF4-FFF2-40B4-BE49-F238E27FC236}">
                <a16:creationId xmlns:a16="http://schemas.microsoft.com/office/drawing/2014/main" id="{AADFEBEA-EB46-4E4F-BD87-B7544F43A9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2663" y="5138738"/>
            <a:ext cx="749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Arial" panose="020B0604020202020204" pitchFamily="34" charset="0"/>
              </a:rPr>
              <a:t>ADC</a:t>
            </a:r>
            <a:endParaRPr lang="en-US" altLang="en-US" sz="2000" i="1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637" name="TextBox 70">
            <a:extLst>
              <a:ext uri="{FF2B5EF4-FFF2-40B4-BE49-F238E27FC236}">
                <a16:creationId xmlns:a16="http://schemas.microsoft.com/office/drawing/2014/main" id="{4C0A7C07-FCB6-4682-9139-369C5886AF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3075" y="5072063"/>
            <a:ext cx="9525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Arial" panose="020B0604020202020204" pitchFamily="34" charset="0"/>
              </a:rPr>
              <a:t>S+A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Arial" panose="020B0604020202020204" pitchFamily="34" charset="0"/>
              </a:rPr>
              <a:t>OR wr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974D68F1-C45E-4287-8D01-F35B8C630177}"/>
              </a:ext>
            </a:extLst>
          </p:cNvPr>
          <p:cNvSpPr/>
          <p:nvPr/>
        </p:nvSpPr>
        <p:spPr>
          <a:xfrm>
            <a:off x="6499225" y="5149850"/>
            <a:ext cx="804863" cy="7207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639" name="TextBox 72">
            <a:extLst>
              <a:ext uri="{FF2B5EF4-FFF2-40B4-BE49-F238E27FC236}">
                <a16:creationId xmlns:a16="http://schemas.microsoft.com/office/drawing/2014/main" id="{4EBD0AC9-5461-44D7-A9DA-3D90A9076E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6200" y="5070475"/>
            <a:ext cx="9525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Arial" panose="020B0604020202020204" pitchFamily="34" charset="0"/>
              </a:rPr>
              <a:t>S+A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Arial" panose="020B0604020202020204" pitchFamily="34" charset="0"/>
              </a:rPr>
              <a:t>OR wr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1F9E11C-2024-4444-B21A-DEAF757E1CE2}"/>
              </a:ext>
            </a:extLst>
          </p:cNvPr>
          <p:cNvSpPr/>
          <p:nvPr/>
        </p:nvSpPr>
        <p:spPr>
          <a:xfrm>
            <a:off x="7361238" y="5149850"/>
            <a:ext cx="806450" cy="720725"/>
          </a:xfrm>
          <a:prstGeom prst="rect">
            <a:avLst/>
          </a:prstGeom>
          <a:solidFill>
            <a:srgbClr val="00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641" name="TextBox 74">
            <a:extLst>
              <a:ext uri="{FF2B5EF4-FFF2-40B4-BE49-F238E27FC236}">
                <a16:creationId xmlns:a16="http://schemas.microsoft.com/office/drawing/2014/main" id="{967F0F60-950E-4BD9-8019-A2484C120D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3000" y="5199063"/>
            <a:ext cx="5318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latin typeface="Symbol" panose="05050102010706020507" pitchFamily="18" charset="2"/>
                <a:cs typeface="Arial" panose="020B0604020202020204" pitchFamily="34" charset="0"/>
              </a:rPr>
              <a:t>s</a:t>
            </a:r>
            <a:endParaRPr lang="en-US" altLang="en-US" sz="2000" i="1">
              <a:latin typeface="Symbol" panose="05050102010706020507" pitchFamily="18" charset="2"/>
              <a:cs typeface="Arial" panose="020B0604020202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F62987C4-5B7C-4AE4-9A3C-A27D8CC3F02A}"/>
              </a:ext>
            </a:extLst>
          </p:cNvPr>
          <p:cNvSpPr/>
          <p:nvPr/>
        </p:nvSpPr>
        <p:spPr>
          <a:xfrm>
            <a:off x="8250238" y="5146675"/>
            <a:ext cx="804862" cy="719138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643" name="TextBox 76">
            <a:extLst>
              <a:ext uri="{FF2B5EF4-FFF2-40B4-BE49-F238E27FC236}">
                <a16:creationId xmlns:a16="http://schemas.microsoft.com/office/drawing/2014/main" id="{C26BE5F4-258D-43B8-9A57-EBEE66D94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34350" y="5146675"/>
            <a:ext cx="10366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Arial" panose="020B0604020202020204" pitchFamily="34" charset="0"/>
              </a:rPr>
              <a:t>eDRAM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Arial" panose="020B0604020202020204" pitchFamily="34" charset="0"/>
              </a:rPr>
              <a:t>Wr</a:t>
            </a:r>
          </a:p>
        </p:txBody>
      </p:sp>
      <p:sp>
        <p:nvSpPr>
          <p:cNvPr id="24644" name="TextBox 77">
            <a:extLst>
              <a:ext uri="{FF2B5EF4-FFF2-40B4-BE49-F238E27FC236}">
                <a16:creationId xmlns:a16="http://schemas.microsoft.com/office/drawing/2014/main" id="{517868F3-BDC8-402C-BF81-E0DD8CF1D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7088" y="5086350"/>
            <a:ext cx="7508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Arial" panose="020B0604020202020204" pitchFamily="34" charset="0"/>
              </a:rPr>
              <a:t>…</a:t>
            </a:r>
            <a:endParaRPr lang="en-US" altLang="en-US" sz="2000" i="1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645" name="TextBox 78">
            <a:extLst>
              <a:ext uri="{FF2B5EF4-FFF2-40B4-BE49-F238E27FC236}">
                <a16:creationId xmlns:a16="http://schemas.microsoft.com/office/drawing/2014/main" id="{BB01335E-5769-4BEE-A080-B8DB8DE26C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88" y="5822950"/>
            <a:ext cx="90820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Arial" panose="020B0604020202020204" pitchFamily="34" charset="0"/>
              </a:rPr>
              <a:t>    Tile        IMA        IMA        IMA            IMA        IMA       IMA         Tile        Tile         Tile</a:t>
            </a:r>
            <a:endParaRPr lang="en-US" altLang="en-US" sz="2000" i="1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646" name="TextBox 79">
            <a:extLst>
              <a:ext uri="{FF2B5EF4-FFF2-40B4-BE49-F238E27FC236}">
                <a16:creationId xmlns:a16="http://schemas.microsoft.com/office/drawing/2014/main" id="{C8F13E7B-3D80-466A-8CBD-38C3056D5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" y="3992563"/>
            <a:ext cx="8467725" cy="400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Arial" panose="020B0604020202020204" pitchFamily="34" charset="0"/>
              </a:rPr>
              <a:t>(b) Example of one operation in layer </a:t>
            </a:r>
            <a:r>
              <a:rPr lang="en-US" altLang="en-US" sz="2000" i="1">
                <a:latin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US" altLang="en-US" sz="2000">
                <a:latin typeface="Calibri" panose="020F0502020204030204" pitchFamily="34" charset="0"/>
                <a:cs typeface="Arial" panose="020B0604020202020204" pitchFamily="34" charset="0"/>
              </a:rPr>
              <a:t> flowing through its pipeline</a:t>
            </a:r>
            <a:endParaRPr lang="en-US" altLang="en-US" sz="2000" i="1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234E6DE5-17F6-425C-AB43-AD8342B1B523}"/>
              </a:ext>
            </a:extLst>
          </p:cNvPr>
          <p:cNvSpPr/>
          <p:nvPr/>
        </p:nvSpPr>
        <p:spPr>
          <a:xfrm>
            <a:off x="8559800" y="2111375"/>
            <a:ext cx="358775" cy="349250"/>
          </a:xfrm>
          <a:prstGeom prst="rect">
            <a:avLst/>
          </a:prstGeom>
          <a:solidFill>
            <a:srgbClr val="00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Calibri" panose="020F0502020204030204" pitchFamily="34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64E38115-EBC2-4339-86E4-5B88DE97B86C}"/>
              </a:ext>
            </a:extLst>
          </p:cNvPr>
          <p:cNvSpPr/>
          <p:nvPr/>
        </p:nvSpPr>
        <p:spPr>
          <a:xfrm>
            <a:off x="8380413" y="2239963"/>
            <a:ext cx="358775" cy="349250"/>
          </a:xfrm>
          <a:prstGeom prst="rect">
            <a:avLst/>
          </a:prstGeom>
          <a:solidFill>
            <a:srgbClr val="00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Calibri" panose="020F0502020204030204" pitchFamily="34" charset="0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A3FB3A61-5A22-4DE3-8B31-DB0C680AD06F}"/>
              </a:ext>
            </a:extLst>
          </p:cNvPr>
          <p:cNvSpPr/>
          <p:nvPr/>
        </p:nvSpPr>
        <p:spPr>
          <a:xfrm>
            <a:off x="8201025" y="2414588"/>
            <a:ext cx="358775" cy="349250"/>
          </a:xfrm>
          <a:prstGeom prst="rect">
            <a:avLst/>
          </a:prstGeom>
          <a:solidFill>
            <a:srgbClr val="00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Calibri" panose="020F0502020204030204" pitchFamily="34" charset="0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950415CA-8111-4599-87A9-E92EB8B17BD8}"/>
              </a:ext>
            </a:extLst>
          </p:cNvPr>
          <p:cNvSpPr/>
          <p:nvPr/>
        </p:nvSpPr>
        <p:spPr>
          <a:xfrm>
            <a:off x="8021638" y="2543175"/>
            <a:ext cx="358775" cy="349250"/>
          </a:xfrm>
          <a:prstGeom prst="rect">
            <a:avLst/>
          </a:prstGeom>
          <a:solidFill>
            <a:srgbClr val="00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>
            <a:extLst>
              <a:ext uri="{FF2B5EF4-FFF2-40B4-BE49-F238E27FC236}">
                <a16:creationId xmlns:a16="http://schemas.microsoft.com/office/drawing/2014/main" id="{273CBFE2-07ED-4120-A588-2067BA973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2070E55-D422-4D24-B3D7-EB88382D9AD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/>
          </a:p>
        </p:txBody>
      </p:sp>
      <p:sp>
        <p:nvSpPr>
          <p:cNvPr id="18435" name="Text Box 2">
            <a:extLst>
              <a:ext uri="{FF2B5EF4-FFF2-40B4-BE49-F238E27FC236}">
                <a16:creationId xmlns:a16="http://schemas.microsoft.com/office/drawing/2014/main" id="{1B4EAD8C-8360-49F7-915E-26DAF61015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96491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Pipeline Variants</a:t>
            </a:r>
          </a:p>
        </p:txBody>
      </p:sp>
      <p:sp>
        <p:nvSpPr>
          <p:cNvPr id="18436" name="Line 3">
            <a:extLst>
              <a:ext uri="{FF2B5EF4-FFF2-40B4-BE49-F238E27FC236}">
                <a16:creationId xmlns:a16="http://schemas.microsoft.com/office/drawing/2014/main" id="{AED9C858-F969-4921-9EB0-62BA873B637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7" name="Text Box 4">
            <a:extLst>
              <a:ext uri="{FF2B5EF4-FFF2-40B4-BE49-F238E27FC236}">
                <a16:creationId xmlns:a16="http://schemas.microsoft.com/office/drawing/2014/main" id="{D84ADBB7-5268-4320-BA84-E2A3EF817F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514912"/>
            <a:ext cx="8731942" cy="53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Most digital accelerators use “temporal pipelines” – all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 units work on 1 layer, then all work on the next layer, etc.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Good for low latency and cache locality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 spatial pipeline would give nearly the same throughput, but</a:t>
            </a:r>
          </a:p>
          <a:p>
            <a:pPr marL="457200" lvl="1" indent="0"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higher latency per inference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Analog accelerators use “spatial pipelines” – parts of the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 chip are hard-coded to execute specific layers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Required by design since weight updates are slow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Latency impact is small (no batching required and for the most</a:t>
            </a:r>
          </a:p>
          <a:p>
            <a:pPr marL="457200" lvl="1" indent="0"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part, all layers work on the same image)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21552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3">
            <a:extLst>
              <a:ext uri="{FF2B5EF4-FFF2-40B4-BE49-F238E27FC236}">
                <a16:creationId xmlns:a16="http://schemas.microsoft.com/office/drawing/2014/main" id="{DA37C6EF-A79A-4D54-AF59-54EDBF065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315266B-F056-40EE-BB55-877CAF10A8EE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/>
          </a:p>
        </p:txBody>
      </p:sp>
      <p:sp>
        <p:nvSpPr>
          <p:cNvPr id="26627" name="Text Box 2">
            <a:extLst>
              <a:ext uri="{FF2B5EF4-FFF2-40B4-BE49-F238E27FC236}">
                <a16:creationId xmlns:a16="http://schemas.microsoft.com/office/drawing/2014/main" id="{7260CC7A-8C1E-400E-A632-184FBDA82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48475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Replication in Early Layers</a:t>
            </a:r>
          </a:p>
        </p:txBody>
      </p:sp>
      <p:sp>
        <p:nvSpPr>
          <p:cNvPr id="26628" name="Line 3">
            <a:extLst>
              <a:ext uri="{FF2B5EF4-FFF2-40B4-BE49-F238E27FC236}">
                <a16:creationId xmlns:a16="http://schemas.microsoft.com/office/drawing/2014/main" id="{08F20800-86F8-4191-BA15-9C5EB98D06B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6629" name="Picture 5">
            <a:extLst>
              <a:ext uri="{FF2B5EF4-FFF2-40B4-BE49-F238E27FC236}">
                <a16:creationId xmlns:a16="http://schemas.microsoft.com/office/drawing/2014/main" id="{071D12D6-15D9-4F1A-B429-4EDDD2F012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377950"/>
            <a:ext cx="6711950" cy="532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3">
            <a:extLst>
              <a:ext uri="{FF2B5EF4-FFF2-40B4-BE49-F238E27FC236}">
                <a16:creationId xmlns:a16="http://schemas.microsoft.com/office/drawing/2014/main" id="{2C8DD098-D4B5-4E73-8837-130480A57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0657C4B-C249-4DDB-B67C-3E9A4990AB2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/>
          </a:p>
        </p:txBody>
      </p:sp>
      <p:sp>
        <p:nvSpPr>
          <p:cNvPr id="28675" name="Text Box 2">
            <a:extLst>
              <a:ext uri="{FF2B5EF4-FFF2-40B4-BE49-F238E27FC236}">
                <a16:creationId xmlns:a16="http://schemas.microsoft.com/office/drawing/2014/main" id="{3F5B3B71-5B7A-428B-9DDC-18656D6D44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3077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ISAAC Pipeline</a:t>
            </a:r>
          </a:p>
        </p:txBody>
      </p:sp>
      <p:sp>
        <p:nvSpPr>
          <p:cNvPr id="28676" name="Line 3">
            <a:extLst>
              <a:ext uri="{FF2B5EF4-FFF2-40B4-BE49-F238E27FC236}">
                <a16:creationId xmlns:a16="http://schemas.microsoft.com/office/drawing/2014/main" id="{F8C59E6B-52A2-4934-9F85-EB43E14072A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7" name="Text Box 4">
            <a:extLst>
              <a:ext uri="{FF2B5EF4-FFF2-40B4-BE49-F238E27FC236}">
                <a16:creationId xmlns:a16="http://schemas.microsoft.com/office/drawing/2014/main" id="{14428325-8F3B-4408-940C-A49851ECEB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8341386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Pipelining within an IMA/tile/layer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Pipelining across layers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Network is mapped to avoid hazards; balanced replication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where possible to avoid storage/compute under-utilization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Design space exploration to identify the best use of chip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real estate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3">
            <a:extLst>
              <a:ext uri="{FF2B5EF4-FFF2-40B4-BE49-F238E27FC236}">
                <a16:creationId xmlns:a16="http://schemas.microsoft.com/office/drawing/2014/main" id="{975796E9-C8FB-4626-8D24-C7063C9A2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7CB9EC9-3899-4C28-AD1F-188E817C9FEF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0"/>
          </a:p>
        </p:txBody>
      </p:sp>
      <p:sp>
        <p:nvSpPr>
          <p:cNvPr id="30723" name="Text Box 2">
            <a:extLst>
              <a:ext uri="{FF2B5EF4-FFF2-40B4-BE49-F238E27FC236}">
                <a16:creationId xmlns:a16="http://schemas.microsoft.com/office/drawing/2014/main" id="{4B22AA8A-ED62-4170-95CE-15362D8954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28841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Power/Area Breakdowns</a:t>
            </a:r>
          </a:p>
        </p:txBody>
      </p:sp>
      <p:sp>
        <p:nvSpPr>
          <p:cNvPr id="30724" name="Line 3">
            <a:extLst>
              <a:ext uri="{FF2B5EF4-FFF2-40B4-BE49-F238E27FC236}">
                <a16:creationId xmlns:a16="http://schemas.microsoft.com/office/drawing/2014/main" id="{5EC43A6E-82E8-460D-88E8-84D006B7B40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0725" name="Picture 5">
            <a:extLst>
              <a:ext uri="{FF2B5EF4-FFF2-40B4-BE49-F238E27FC236}">
                <a16:creationId xmlns:a16="http://schemas.microsoft.com/office/drawing/2014/main" id="{AC385E82-84FB-46DE-8A4C-4938FEA70C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325" y="1325563"/>
            <a:ext cx="8207375" cy="4760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3">
            <a:extLst>
              <a:ext uri="{FF2B5EF4-FFF2-40B4-BE49-F238E27FC236}">
                <a16:creationId xmlns:a16="http://schemas.microsoft.com/office/drawing/2014/main" id="{97D9F9A1-9613-4CBE-9EC1-370C6155C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F89AE8-04E6-46D6-A915-AA40F96EA988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400"/>
          </a:p>
        </p:txBody>
      </p:sp>
      <p:sp>
        <p:nvSpPr>
          <p:cNvPr id="32771" name="Text Box 2">
            <a:extLst>
              <a:ext uri="{FF2B5EF4-FFF2-40B4-BE49-F238E27FC236}">
                <a16:creationId xmlns:a16="http://schemas.microsoft.com/office/drawing/2014/main" id="{9A0AD67B-0DEC-4957-A4A7-DCF852C5D3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28841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Power/Area Breakdowns</a:t>
            </a:r>
          </a:p>
        </p:txBody>
      </p:sp>
      <p:sp>
        <p:nvSpPr>
          <p:cNvPr id="32772" name="Line 3">
            <a:extLst>
              <a:ext uri="{FF2B5EF4-FFF2-40B4-BE49-F238E27FC236}">
                <a16:creationId xmlns:a16="http://schemas.microsoft.com/office/drawing/2014/main" id="{0F3D858F-38AA-487C-8C63-A04D3C5947C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2773" name="Picture 6">
            <a:extLst>
              <a:ext uri="{FF2B5EF4-FFF2-40B4-BE49-F238E27FC236}">
                <a16:creationId xmlns:a16="http://schemas.microsoft.com/office/drawing/2014/main" id="{E03EA869-9546-437F-943F-6E30B639CB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228725"/>
            <a:ext cx="7583488" cy="547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3">
            <a:extLst>
              <a:ext uri="{FF2B5EF4-FFF2-40B4-BE49-F238E27FC236}">
                <a16:creationId xmlns:a16="http://schemas.microsoft.com/office/drawing/2014/main" id="{2170432D-B4A9-42A7-AE15-8E9FDD4CF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E8AB2A0-5251-4188-A05C-CB1109DDC73F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/>
          </a:p>
        </p:txBody>
      </p:sp>
      <p:sp>
        <p:nvSpPr>
          <p:cNvPr id="34819" name="Text Box 2">
            <a:extLst>
              <a:ext uri="{FF2B5EF4-FFF2-40B4-BE49-F238E27FC236}">
                <a16:creationId xmlns:a16="http://schemas.microsoft.com/office/drawing/2014/main" id="{658C8267-17C1-4343-8443-D71094CEC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37074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Design Space Exploration</a:t>
            </a:r>
          </a:p>
        </p:txBody>
      </p:sp>
      <p:sp>
        <p:nvSpPr>
          <p:cNvPr id="34820" name="Line 3">
            <a:extLst>
              <a:ext uri="{FF2B5EF4-FFF2-40B4-BE49-F238E27FC236}">
                <a16:creationId xmlns:a16="http://schemas.microsoft.com/office/drawing/2014/main" id="{05769DC1-EEC0-4150-8633-E1EE79F2F92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4821" name="Picture 5">
            <a:extLst>
              <a:ext uri="{FF2B5EF4-FFF2-40B4-BE49-F238E27FC236}">
                <a16:creationId xmlns:a16="http://schemas.microsoft.com/office/drawing/2014/main" id="{E48AC559-C929-42EA-B781-E92C2E9263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1676400"/>
            <a:ext cx="9047162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3">
            <a:extLst>
              <a:ext uri="{FF2B5EF4-FFF2-40B4-BE49-F238E27FC236}">
                <a16:creationId xmlns:a16="http://schemas.microsoft.com/office/drawing/2014/main" id="{663E6812-BB68-483B-8DF6-95438282C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A8B0293-B6DA-4F56-AF3F-F3EAE3CEB5E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24579" name="Text Box 2">
            <a:extLst>
              <a:ext uri="{FF2B5EF4-FFF2-40B4-BE49-F238E27FC236}">
                <a16:creationId xmlns:a16="http://schemas.microsoft.com/office/drawing/2014/main" id="{7B207108-DD86-4278-850A-3711A5030B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51153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Analog Acceleration</a:t>
            </a:r>
          </a:p>
        </p:txBody>
      </p:sp>
      <p:sp>
        <p:nvSpPr>
          <p:cNvPr id="24580" name="Line 3">
            <a:extLst>
              <a:ext uri="{FF2B5EF4-FFF2-40B4-BE49-F238E27FC236}">
                <a16:creationId xmlns:a16="http://schemas.microsoft.com/office/drawing/2014/main" id="{3D59644E-A3B7-471A-9901-36AF82FE3D3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" name="Text Box 4">
            <a:extLst>
              <a:ext uri="{FF2B5EF4-FFF2-40B4-BE49-F238E27FC236}">
                <a16:creationId xmlns:a16="http://schemas.microsoft.com/office/drawing/2014/main" id="{87C0488E-A645-4CCE-B829-6A1E0751CD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714741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Many electronic phenomena correspond to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multiplication and addition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Analog phenomena are also noisy; perhaps, this is not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an issue when dealing with neural networks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3">
            <a:extLst>
              <a:ext uri="{FF2B5EF4-FFF2-40B4-BE49-F238E27FC236}">
                <a16:creationId xmlns:a16="http://schemas.microsoft.com/office/drawing/2014/main" id="{FFA8BEEE-5EE3-4731-9481-0ECF742DF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D71BD63-E38D-4F0A-8243-370044CE06E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/>
          </a:p>
        </p:txBody>
      </p:sp>
      <p:sp>
        <p:nvSpPr>
          <p:cNvPr id="36867" name="Text Box 2">
            <a:extLst>
              <a:ext uri="{FF2B5EF4-FFF2-40B4-BE49-F238E27FC236}">
                <a16:creationId xmlns:a16="http://schemas.microsoft.com/office/drawing/2014/main" id="{06F3C066-2EB5-47F6-9492-7F44EBE3D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61934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Comparison to DaDianNao</a:t>
            </a:r>
          </a:p>
        </p:txBody>
      </p:sp>
      <p:sp>
        <p:nvSpPr>
          <p:cNvPr id="36868" name="Line 3">
            <a:extLst>
              <a:ext uri="{FF2B5EF4-FFF2-40B4-BE49-F238E27FC236}">
                <a16:creationId xmlns:a16="http://schemas.microsoft.com/office/drawing/2014/main" id="{82AFF3A6-FAAE-4B66-88E6-D92863E049B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6869" name="Picture 5">
            <a:extLst>
              <a:ext uri="{FF2B5EF4-FFF2-40B4-BE49-F238E27FC236}">
                <a16:creationId xmlns:a16="http://schemas.microsoft.com/office/drawing/2014/main" id="{A5EA0DAB-FBC4-472C-9FDA-56F0921C52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65263"/>
            <a:ext cx="9170988" cy="268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0" name="TextBox 6">
            <a:extLst>
              <a:ext uri="{FF2B5EF4-FFF2-40B4-BE49-F238E27FC236}">
                <a16:creationId xmlns:a16="http://schemas.microsoft.com/office/drawing/2014/main" id="{A932305C-7160-495D-87BC-96667FB65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468813"/>
            <a:ext cx="10334625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>
                <a:srgbClr val="C00000"/>
              </a:buClr>
            </a:pPr>
            <a:r>
              <a:rPr lang="en-US" altLang="en-US" sz="2800">
                <a:latin typeface="Calibri" panose="020F0502020204030204" pitchFamily="34" charset="0"/>
                <a:cs typeface="Calibri" panose="020F0502020204030204" pitchFamily="34" charset="0"/>
              </a:rPr>
              <a:t>7.5X higher computational density</a:t>
            </a:r>
          </a:p>
          <a:p>
            <a:pPr>
              <a:spcBef>
                <a:spcPct val="0"/>
              </a:spcBef>
              <a:buClr>
                <a:srgbClr val="C00000"/>
              </a:buClr>
            </a:pPr>
            <a:r>
              <a:rPr lang="en-US" altLang="en-US" sz="2800">
                <a:latin typeface="Calibri" panose="020F0502020204030204" pitchFamily="34" charset="0"/>
                <a:cs typeface="Calibri" panose="020F0502020204030204" pitchFamily="34" charset="0"/>
              </a:rPr>
              <a:t>14.8X higher throughput on CNN benchmarks</a:t>
            </a:r>
          </a:p>
          <a:p>
            <a:pPr>
              <a:spcBef>
                <a:spcPct val="0"/>
              </a:spcBef>
              <a:buClr>
                <a:srgbClr val="C00000"/>
              </a:buClr>
            </a:pPr>
            <a:r>
              <a:rPr lang="en-US" altLang="en-US" sz="2800">
                <a:latin typeface="Calibri" panose="020F0502020204030204" pitchFamily="34" charset="0"/>
                <a:cs typeface="Calibri" panose="020F0502020204030204" pitchFamily="34" charset="0"/>
              </a:rPr>
              <a:t>5.5X lower energy</a:t>
            </a:r>
          </a:p>
          <a:p>
            <a:pPr>
              <a:spcBef>
                <a:spcPct val="0"/>
              </a:spcBef>
              <a:buClr>
                <a:srgbClr val="C00000"/>
              </a:buClr>
            </a:pPr>
            <a:r>
              <a:rPr lang="en-US" altLang="en-US" sz="2800">
                <a:latin typeface="Calibri" panose="020F0502020204030204" pitchFamily="34" charset="0"/>
                <a:cs typeface="Calibri" panose="020F0502020204030204" pitchFamily="34" charset="0"/>
              </a:rPr>
              <a:t>The chip has a 3X higher power density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3">
            <a:extLst>
              <a:ext uri="{FF2B5EF4-FFF2-40B4-BE49-F238E27FC236}">
                <a16:creationId xmlns:a16="http://schemas.microsoft.com/office/drawing/2014/main" id="{D0036E8D-654F-46F4-8767-51631C79A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6734816-EB07-4A56-B83E-84496D0F7CA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/>
          </a:p>
        </p:txBody>
      </p:sp>
      <p:sp>
        <p:nvSpPr>
          <p:cNvPr id="38915" name="Text Box 2">
            <a:extLst>
              <a:ext uri="{FF2B5EF4-FFF2-40B4-BE49-F238E27FC236}">
                <a16:creationId xmlns:a16="http://schemas.microsoft.com/office/drawing/2014/main" id="{5B9368C3-83B5-4BE5-85E3-FABE9EC55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67902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Throughput on CNNs</a:t>
            </a:r>
          </a:p>
        </p:txBody>
      </p:sp>
      <p:sp>
        <p:nvSpPr>
          <p:cNvPr id="38916" name="Line 3">
            <a:extLst>
              <a:ext uri="{FF2B5EF4-FFF2-40B4-BE49-F238E27FC236}">
                <a16:creationId xmlns:a16="http://schemas.microsoft.com/office/drawing/2014/main" id="{D93EC879-54C2-4BCE-9A2A-043FBB20E2C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8917" name="Picture 5">
            <a:extLst>
              <a:ext uri="{FF2B5EF4-FFF2-40B4-BE49-F238E27FC236}">
                <a16:creationId xmlns:a16="http://schemas.microsoft.com/office/drawing/2014/main" id="{3B01028A-BFD7-4984-A19E-04A7E51B93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8" y="1965325"/>
            <a:ext cx="8977312" cy="312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3">
            <a:extLst>
              <a:ext uri="{FF2B5EF4-FFF2-40B4-BE49-F238E27FC236}">
                <a16:creationId xmlns:a16="http://schemas.microsoft.com/office/drawing/2014/main" id="{2C8DD098-D4B5-4E73-8837-130480A57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0657C4B-C249-4DDB-B67C-3E9A4990AB2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400"/>
          </a:p>
        </p:txBody>
      </p:sp>
      <p:sp>
        <p:nvSpPr>
          <p:cNvPr id="28675" name="Text Box 2">
            <a:extLst>
              <a:ext uri="{FF2B5EF4-FFF2-40B4-BE49-F238E27FC236}">
                <a16:creationId xmlns:a16="http://schemas.microsoft.com/office/drawing/2014/main" id="{3F5B3B71-5B7A-428B-9DDC-18656D6D44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44987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Other Analog Innovations</a:t>
            </a:r>
          </a:p>
        </p:txBody>
      </p:sp>
      <p:sp>
        <p:nvSpPr>
          <p:cNvPr id="28676" name="Line 3">
            <a:extLst>
              <a:ext uri="{FF2B5EF4-FFF2-40B4-BE49-F238E27FC236}">
                <a16:creationId xmlns:a16="http://schemas.microsoft.com/office/drawing/2014/main" id="{F8C59E6B-52A2-4934-9F85-EB43E14072A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7" name="Text Box 4">
            <a:extLst>
              <a:ext uri="{FF2B5EF4-FFF2-40B4-BE49-F238E27FC236}">
                <a16:creationId xmlns:a16="http://schemas.microsoft.com/office/drawing/2014/main" id="{14428325-8F3B-4408-940C-A49851ECEB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8198142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AN codes for reliability (Feinberg et al., HPCA’18)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Crossbars applied to scientific computing (Feinberg et al.,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 ISCA’18)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More efficient ADCs (e.g.,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PipeLayer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, HPCA’17)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Memristor-aided logic (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Kvatinsky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et al., IEEE Trans. 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Circuits and Systems, 2014) – activate two rows and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ground a third row to perform a NOR operation within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crossbar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9486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3">
            <a:extLst>
              <a:ext uri="{FF2B5EF4-FFF2-40B4-BE49-F238E27FC236}">
                <a16:creationId xmlns:a16="http://schemas.microsoft.com/office/drawing/2014/main" id="{6FD8DC84-2A7F-40C2-A1D7-5904E6841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3E29B7B-E86D-4782-B9AF-871C2A91668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1400"/>
          </a:p>
        </p:txBody>
      </p:sp>
      <p:sp>
        <p:nvSpPr>
          <p:cNvPr id="40963" name="Text Box 2">
            <a:extLst>
              <a:ext uri="{FF2B5EF4-FFF2-40B4-BE49-F238E27FC236}">
                <a16:creationId xmlns:a16="http://schemas.microsoft.com/office/drawing/2014/main" id="{E6F4924B-F293-4E68-8BBC-9EAF8D77E1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01292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References</a:t>
            </a:r>
          </a:p>
        </p:txBody>
      </p:sp>
      <p:sp>
        <p:nvSpPr>
          <p:cNvPr id="40964" name="Line 3">
            <a:extLst>
              <a:ext uri="{FF2B5EF4-FFF2-40B4-BE49-F238E27FC236}">
                <a16:creationId xmlns:a16="http://schemas.microsoft.com/office/drawing/2014/main" id="{F6D67502-8FA9-4442-A2DF-1373DC61D83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5" name="Text Box 4">
            <a:extLst>
              <a:ext uri="{FF2B5EF4-FFF2-40B4-BE49-F238E27FC236}">
                <a16:creationId xmlns:a16="http://schemas.microsoft.com/office/drawing/2014/main" id="{F5F705DB-7C47-4964-ACBD-01CB2CB947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773923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“ISAAC: A Convolutional Neural Network Accelerator with In-Situ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Analog Arithmetic in Crossbars”, A. Shafiee et al., Proceedings of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ISCA, 2016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>
            <a:extLst>
              <a:ext uri="{FF2B5EF4-FFF2-40B4-BE49-F238E27FC236}">
                <a16:creationId xmlns:a16="http://schemas.microsoft.com/office/drawing/2014/main" id="{5C98865B-72D4-4B55-86AA-3078597C8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D638E84-5E06-437D-B10C-83CB0366E5B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6147" name="Text Box 2">
            <a:extLst>
              <a:ext uri="{FF2B5EF4-FFF2-40B4-BE49-F238E27FC236}">
                <a16:creationId xmlns:a16="http://schemas.microsoft.com/office/drawing/2014/main" id="{F29DF6E0-D57A-444E-9857-8B9D2085F8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51402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Wires as ALUs</a:t>
            </a:r>
          </a:p>
        </p:txBody>
      </p:sp>
      <p:sp>
        <p:nvSpPr>
          <p:cNvPr id="6148" name="Line 3">
            <a:extLst>
              <a:ext uri="{FF2B5EF4-FFF2-40B4-BE49-F238E27FC236}">
                <a16:creationId xmlns:a16="http://schemas.microsoft.com/office/drawing/2014/main" id="{5877AD80-5149-4839-A7D3-11AC58B3B4D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03C75CE-2555-4244-A09A-DC09863889C9}"/>
              </a:ext>
            </a:extLst>
          </p:cNvPr>
          <p:cNvCxnSpPr/>
          <p:nvPr/>
        </p:nvCxnSpPr>
        <p:spPr>
          <a:xfrm>
            <a:off x="2895600" y="1925638"/>
            <a:ext cx="294005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B53E195-16BF-43FB-BA63-279FBFE6BBB8}"/>
              </a:ext>
            </a:extLst>
          </p:cNvPr>
          <p:cNvCxnSpPr/>
          <p:nvPr/>
        </p:nvCxnSpPr>
        <p:spPr>
          <a:xfrm>
            <a:off x="5151438" y="1679575"/>
            <a:ext cx="7937" cy="465455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4F90FFA-EA73-4400-968F-4733BD6F662F}"/>
              </a:ext>
            </a:extLst>
          </p:cNvPr>
          <p:cNvCxnSpPr/>
          <p:nvPr/>
        </p:nvCxnSpPr>
        <p:spPr>
          <a:xfrm>
            <a:off x="3825875" y="1925638"/>
            <a:ext cx="265113" cy="20002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F36BDC5-E2DD-46B8-BB11-7D6EA3BACCE6}"/>
              </a:ext>
            </a:extLst>
          </p:cNvPr>
          <p:cNvCxnSpPr/>
          <p:nvPr/>
        </p:nvCxnSpPr>
        <p:spPr>
          <a:xfrm>
            <a:off x="4084638" y="2125663"/>
            <a:ext cx="6350" cy="15716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40DE288-E0FB-4319-8921-6A82E51560BF}"/>
              </a:ext>
            </a:extLst>
          </p:cNvPr>
          <p:cNvCxnSpPr/>
          <p:nvPr/>
        </p:nvCxnSpPr>
        <p:spPr>
          <a:xfrm flipV="1">
            <a:off x="4087813" y="2125663"/>
            <a:ext cx="357187" cy="15716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BE017E3-C5AF-46F8-BCBD-FDC1820F98A9}"/>
              </a:ext>
            </a:extLst>
          </p:cNvPr>
          <p:cNvCxnSpPr/>
          <p:nvPr/>
        </p:nvCxnSpPr>
        <p:spPr>
          <a:xfrm flipH="1">
            <a:off x="4310063" y="2125663"/>
            <a:ext cx="152400" cy="3571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57E13F9-F30A-44FE-9F2C-5A167CADFCA2}"/>
              </a:ext>
            </a:extLst>
          </p:cNvPr>
          <p:cNvCxnSpPr/>
          <p:nvPr/>
        </p:nvCxnSpPr>
        <p:spPr>
          <a:xfrm flipV="1">
            <a:off x="4313238" y="2325688"/>
            <a:ext cx="357187" cy="15716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09CB835-FBFE-4FD4-8154-A24427F257CB}"/>
              </a:ext>
            </a:extLst>
          </p:cNvPr>
          <p:cNvCxnSpPr/>
          <p:nvPr/>
        </p:nvCxnSpPr>
        <p:spPr>
          <a:xfrm flipH="1">
            <a:off x="4551363" y="2306638"/>
            <a:ext cx="153987" cy="3571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9E012D9-E79F-4BAE-8E35-64F52F1A8C4B}"/>
              </a:ext>
            </a:extLst>
          </p:cNvPr>
          <p:cNvCxnSpPr/>
          <p:nvPr/>
        </p:nvCxnSpPr>
        <p:spPr>
          <a:xfrm flipV="1">
            <a:off x="4560888" y="2565400"/>
            <a:ext cx="201612" cy="9842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88AF53D-F301-4225-AD4B-7F9AB86B4B7E}"/>
              </a:ext>
            </a:extLst>
          </p:cNvPr>
          <p:cNvCxnSpPr/>
          <p:nvPr/>
        </p:nvCxnSpPr>
        <p:spPr>
          <a:xfrm>
            <a:off x="4741863" y="2563813"/>
            <a:ext cx="401637" cy="31432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B39327A2-9E58-494F-850C-69E4C1F34120}"/>
              </a:ext>
            </a:extLst>
          </p:cNvPr>
          <p:cNvSpPr/>
          <p:nvPr/>
        </p:nvSpPr>
        <p:spPr>
          <a:xfrm>
            <a:off x="3740150" y="1797050"/>
            <a:ext cx="219075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5DF889D-6DBA-4C66-B206-3364450E1B3D}"/>
              </a:ext>
            </a:extLst>
          </p:cNvPr>
          <p:cNvSpPr/>
          <p:nvPr/>
        </p:nvSpPr>
        <p:spPr>
          <a:xfrm>
            <a:off x="5011738" y="2719388"/>
            <a:ext cx="219075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/>
          </a:p>
        </p:txBody>
      </p:sp>
      <p:sp>
        <p:nvSpPr>
          <p:cNvPr id="6161" name="TextBox 18">
            <a:extLst>
              <a:ext uri="{FF2B5EF4-FFF2-40B4-BE49-F238E27FC236}">
                <a16:creationId xmlns:a16="http://schemas.microsoft.com/office/drawing/2014/main" id="{4232D7EB-EB8B-4435-8125-949FDD6FDD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0463" y="2203450"/>
            <a:ext cx="5937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G1</a:t>
            </a:r>
          </a:p>
        </p:txBody>
      </p:sp>
      <p:sp>
        <p:nvSpPr>
          <p:cNvPr id="20" name="Circular Arrow 19">
            <a:extLst>
              <a:ext uri="{FF2B5EF4-FFF2-40B4-BE49-F238E27FC236}">
                <a16:creationId xmlns:a16="http://schemas.microsoft.com/office/drawing/2014/main" id="{52EA0C49-729A-4CFD-867C-CDC361D6E7F6}"/>
              </a:ext>
            </a:extLst>
          </p:cNvPr>
          <p:cNvSpPr/>
          <p:nvPr/>
        </p:nvSpPr>
        <p:spPr>
          <a:xfrm rot="995802">
            <a:off x="3559175" y="2701925"/>
            <a:ext cx="1543050" cy="1123950"/>
          </a:xfrm>
          <a:prstGeom prst="circularArrow">
            <a:avLst>
              <a:gd name="adj1" fmla="val 6495"/>
              <a:gd name="adj2" fmla="val 760565"/>
              <a:gd name="adj3" fmla="val 20571826"/>
              <a:gd name="adj4" fmla="val 15917062"/>
              <a:gd name="adj5" fmla="val 134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6163" name="TextBox 20">
            <a:extLst>
              <a:ext uri="{FF2B5EF4-FFF2-40B4-BE49-F238E27FC236}">
                <a16:creationId xmlns:a16="http://schemas.microsoft.com/office/drawing/2014/main" id="{D280BB8D-BBF4-44E9-9428-AF4F288899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7250" y="3167063"/>
            <a:ext cx="13922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I1 =V1.G1</a:t>
            </a:r>
          </a:p>
        </p:txBody>
      </p:sp>
      <p:sp>
        <p:nvSpPr>
          <p:cNvPr id="6164" name="TextBox 21">
            <a:extLst>
              <a:ext uri="{FF2B5EF4-FFF2-40B4-BE49-F238E27FC236}">
                <a16:creationId xmlns:a16="http://schemas.microsoft.com/office/drawing/2014/main" id="{DC14CB3E-FE5F-42BA-BBF2-3136AB4225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1679575"/>
            <a:ext cx="5699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V1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372CD25-B70F-47E6-B680-F79CB7B4F2FE}"/>
              </a:ext>
            </a:extLst>
          </p:cNvPr>
          <p:cNvCxnSpPr/>
          <p:nvPr/>
        </p:nvCxnSpPr>
        <p:spPr>
          <a:xfrm>
            <a:off x="2895600" y="4070350"/>
            <a:ext cx="294005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AD58142-CFE4-4287-85C9-97AA276D1433}"/>
              </a:ext>
            </a:extLst>
          </p:cNvPr>
          <p:cNvCxnSpPr/>
          <p:nvPr/>
        </p:nvCxnSpPr>
        <p:spPr>
          <a:xfrm>
            <a:off x="3825875" y="4070350"/>
            <a:ext cx="265113" cy="20002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5101047-322A-495E-B3DA-C40865287382}"/>
              </a:ext>
            </a:extLst>
          </p:cNvPr>
          <p:cNvCxnSpPr/>
          <p:nvPr/>
        </p:nvCxnSpPr>
        <p:spPr>
          <a:xfrm>
            <a:off x="4084638" y="4270375"/>
            <a:ext cx="6350" cy="15716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0F2A916-B719-4B7B-93B8-9967EE07F8ED}"/>
              </a:ext>
            </a:extLst>
          </p:cNvPr>
          <p:cNvCxnSpPr/>
          <p:nvPr/>
        </p:nvCxnSpPr>
        <p:spPr>
          <a:xfrm flipV="1">
            <a:off x="4087813" y="4270375"/>
            <a:ext cx="357187" cy="15716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24ED5EB-AB74-4F15-87C7-DAB3B2F4E94E}"/>
              </a:ext>
            </a:extLst>
          </p:cNvPr>
          <p:cNvCxnSpPr/>
          <p:nvPr/>
        </p:nvCxnSpPr>
        <p:spPr>
          <a:xfrm flipH="1">
            <a:off x="4310063" y="4270375"/>
            <a:ext cx="152400" cy="3571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6FCD49E-023A-43AB-8993-A9A8B6641F29}"/>
              </a:ext>
            </a:extLst>
          </p:cNvPr>
          <p:cNvCxnSpPr/>
          <p:nvPr/>
        </p:nvCxnSpPr>
        <p:spPr>
          <a:xfrm flipV="1">
            <a:off x="4313238" y="4470400"/>
            <a:ext cx="357187" cy="15716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181F49E-A0D2-43F9-AE79-26D436288353}"/>
              </a:ext>
            </a:extLst>
          </p:cNvPr>
          <p:cNvCxnSpPr/>
          <p:nvPr/>
        </p:nvCxnSpPr>
        <p:spPr>
          <a:xfrm flipH="1">
            <a:off x="4551363" y="4451350"/>
            <a:ext cx="153987" cy="3571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16400A8-9B7A-43D6-B9C3-8C7540F5B13A}"/>
              </a:ext>
            </a:extLst>
          </p:cNvPr>
          <p:cNvCxnSpPr/>
          <p:nvPr/>
        </p:nvCxnSpPr>
        <p:spPr>
          <a:xfrm flipV="1">
            <a:off x="4560888" y="4710113"/>
            <a:ext cx="201612" cy="9842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B369FAC-F9D9-45DB-988D-7D30A583E964}"/>
              </a:ext>
            </a:extLst>
          </p:cNvPr>
          <p:cNvCxnSpPr/>
          <p:nvPr/>
        </p:nvCxnSpPr>
        <p:spPr>
          <a:xfrm>
            <a:off x="4741863" y="4708525"/>
            <a:ext cx="401637" cy="31432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>
            <a:extLst>
              <a:ext uri="{FF2B5EF4-FFF2-40B4-BE49-F238E27FC236}">
                <a16:creationId xmlns:a16="http://schemas.microsoft.com/office/drawing/2014/main" id="{C26009F3-B481-4E0C-8EAB-05F8F4371540}"/>
              </a:ext>
            </a:extLst>
          </p:cNvPr>
          <p:cNvSpPr/>
          <p:nvPr/>
        </p:nvSpPr>
        <p:spPr>
          <a:xfrm>
            <a:off x="3740150" y="3941763"/>
            <a:ext cx="219075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3602220A-1F31-48D6-9AC0-3868F16906F8}"/>
              </a:ext>
            </a:extLst>
          </p:cNvPr>
          <p:cNvSpPr/>
          <p:nvPr/>
        </p:nvSpPr>
        <p:spPr>
          <a:xfrm>
            <a:off x="5011738" y="4864100"/>
            <a:ext cx="219075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/>
          </a:p>
        </p:txBody>
      </p:sp>
      <p:sp>
        <p:nvSpPr>
          <p:cNvPr id="6176" name="TextBox 33">
            <a:extLst>
              <a:ext uri="{FF2B5EF4-FFF2-40B4-BE49-F238E27FC236}">
                <a16:creationId xmlns:a16="http://schemas.microsoft.com/office/drawing/2014/main" id="{C2E08D01-1E4E-4424-9ABB-CF8A8CECB5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0463" y="4349750"/>
            <a:ext cx="5937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G2</a:t>
            </a:r>
          </a:p>
        </p:txBody>
      </p:sp>
      <p:sp>
        <p:nvSpPr>
          <p:cNvPr id="35" name="Circular Arrow 34">
            <a:extLst>
              <a:ext uri="{FF2B5EF4-FFF2-40B4-BE49-F238E27FC236}">
                <a16:creationId xmlns:a16="http://schemas.microsoft.com/office/drawing/2014/main" id="{6DC9B575-A05F-4A85-A595-B4D16F550D98}"/>
              </a:ext>
            </a:extLst>
          </p:cNvPr>
          <p:cNvSpPr/>
          <p:nvPr/>
        </p:nvSpPr>
        <p:spPr>
          <a:xfrm rot="995802">
            <a:off x="3559175" y="4846638"/>
            <a:ext cx="1543050" cy="1123950"/>
          </a:xfrm>
          <a:prstGeom prst="circularArrow">
            <a:avLst>
              <a:gd name="adj1" fmla="val 6495"/>
              <a:gd name="adj2" fmla="val 760565"/>
              <a:gd name="adj3" fmla="val 20571826"/>
              <a:gd name="adj4" fmla="val 15917062"/>
              <a:gd name="adj5" fmla="val 134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6178" name="TextBox 35">
            <a:extLst>
              <a:ext uri="{FF2B5EF4-FFF2-40B4-BE49-F238E27FC236}">
                <a16:creationId xmlns:a16="http://schemas.microsoft.com/office/drawing/2014/main" id="{BEA99BB6-7E55-4F1A-BB4D-3331A815B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9788" y="5300663"/>
            <a:ext cx="1390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I2 =V2.G2</a:t>
            </a:r>
          </a:p>
        </p:txBody>
      </p:sp>
      <p:sp>
        <p:nvSpPr>
          <p:cNvPr id="6179" name="TextBox 36">
            <a:extLst>
              <a:ext uri="{FF2B5EF4-FFF2-40B4-BE49-F238E27FC236}">
                <a16:creationId xmlns:a16="http://schemas.microsoft.com/office/drawing/2014/main" id="{E39A8509-AD17-42C2-9676-5426AEB8F1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3838575"/>
            <a:ext cx="5699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V2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95574950-07CB-4D36-B7AF-D9CA2EB2FB01}"/>
              </a:ext>
            </a:extLst>
          </p:cNvPr>
          <p:cNvCxnSpPr/>
          <p:nvPr/>
        </p:nvCxnSpPr>
        <p:spPr>
          <a:xfrm>
            <a:off x="5319713" y="5576888"/>
            <a:ext cx="19050" cy="673100"/>
          </a:xfrm>
          <a:prstGeom prst="straightConnector1">
            <a:avLst/>
          </a:prstGeom>
          <a:ln w="952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81" name="TextBox 38">
            <a:extLst>
              <a:ext uri="{FF2B5EF4-FFF2-40B4-BE49-F238E27FC236}">
                <a16:creationId xmlns:a16="http://schemas.microsoft.com/office/drawing/2014/main" id="{DA356349-3933-4646-BE34-546634529C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3575" y="5503863"/>
            <a:ext cx="19780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I = I1 + I2 =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V1.G1 + V2.G2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>
            <a:extLst>
              <a:ext uri="{FF2B5EF4-FFF2-40B4-BE49-F238E27FC236}">
                <a16:creationId xmlns:a16="http://schemas.microsoft.com/office/drawing/2014/main" id="{CB0A80D7-50DB-4567-94AE-475AFB06E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6AB036F-EADE-413C-A1B3-ADB0BBF76BA5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8195" name="Text Box 2">
            <a:extLst>
              <a:ext uri="{FF2B5EF4-FFF2-40B4-BE49-F238E27FC236}">
                <a16:creationId xmlns:a16="http://schemas.microsoft.com/office/drawing/2014/main" id="{3851D5F6-0072-4711-8879-8897E3AAA6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70205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Crossbar for Vector-Matrix Multiplication</a:t>
            </a:r>
          </a:p>
        </p:txBody>
      </p:sp>
      <p:sp>
        <p:nvSpPr>
          <p:cNvPr id="8196" name="Line 3">
            <a:extLst>
              <a:ext uri="{FF2B5EF4-FFF2-40B4-BE49-F238E27FC236}">
                <a16:creationId xmlns:a16="http://schemas.microsoft.com/office/drawing/2014/main" id="{98C314D6-9363-45F0-93E3-C4F20112B4C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7CDA733E-ABE6-40FF-834F-E2CD4CA16677}"/>
              </a:ext>
            </a:extLst>
          </p:cNvPr>
          <p:cNvCxnSpPr/>
          <p:nvPr/>
        </p:nvCxnSpPr>
        <p:spPr>
          <a:xfrm flipH="1">
            <a:off x="3260725" y="1558925"/>
            <a:ext cx="15875" cy="4757738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6C8704CF-60EE-44F2-AF25-6202AB9C51D4}"/>
              </a:ext>
            </a:extLst>
          </p:cNvPr>
          <p:cNvCxnSpPr/>
          <p:nvPr/>
        </p:nvCxnSpPr>
        <p:spPr>
          <a:xfrm flipH="1">
            <a:off x="4300538" y="1558925"/>
            <a:ext cx="4762" cy="4757738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BE0A889E-B4EC-4A7B-976E-14E710D38705}"/>
              </a:ext>
            </a:extLst>
          </p:cNvPr>
          <p:cNvCxnSpPr/>
          <p:nvPr/>
        </p:nvCxnSpPr>
        <p:spPr>
          <a:xfrm flipH="1">
            <a:off x="5335588" y="1568450"/>
            <a:ext cx="17462" cy="4757738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>
            <a:extLst>
              <a:ext uri="{FF2B5EF4-FFF2-40B4-BE49-F238E27FC236}">
                <a16:creationId xmlns:a16="http://schemas.microsoft.com/office/drawing/2014/main" id="{2939E42F-B8A4-4060-BE76-72A5AC2DFF4D}"/>
              </a:ext>
            </a:extLst>
          </p:cNvPr>
          <p:cNvCxnSpPr/>
          <p:nvPr/>
        </p:nvCxnSpPr>
        <p:spPr>
          <a:xfrm>
            <a:off x="6376988" y="1558925"/>
            <a:ext cx="1587" cy="4765675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>
            <a:extLst>
              <a:ext uri="{FF2B5EF4-FFF2-40B4-BE49-F238E27FC236}">
                <a16:creationId xmlns:a16="http://schemas.microsoft.com/office/drawing/2014/main" id="{8CE8E348-5E37-4F33-8A3E-A44D5D3A0A31}"/>
              </a:ext>
            </a:extLst>
          </p:cNvPr>
          <p:cNvCxnSpPr/>
          <p:nvPr/>
        </p:nvCxnSpPr>
        <p:spPr>
          <a:xfrm flipV="1">
            <a:off x="1154113" y="1841500"/>
            <a:ext cx="5386387" cy="635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03DACFA5-759E-4AB4-873C-FC5E1AC57716}"/>
              </a:ext>
            </a:extLst>
          </p:cNvPr>
          <p:cNvCxnSpPr/>
          <p:nvPr/>
        </p:nvCxnSpPr>
        <p:spPr>
          <a:xfrm>
            <a:off x="2413000" y="1847850"/>
            <a:ext cx="200025" cy="1254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1A2AD0A3-1CD5-41F7-918D-D51C7923000C}"/>
              </a:ext>
            </a:extLst>
          </p:cNvPr>
          <p:cNvCxnSpPr/>
          <p:nvPr/>
        </p:nvCxnSpPr>
        <p:spPr>
          <a:xfrm>
            <a:off x="2613025" y="1974850"/>
            <a:ext cx="0" cy="1047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C31605C5-1345-4831-9673-61D1FA584C02}"/>
              </a:ext>
            </a:extLst>
          </p:cNvPr>
          <p:cNvCxnSpPr/>
          <p:nvPr/>
        </p:nvCxnSpPr>
        <p:spPr>
          <a:xfrm flipV="1">
            <a:off x="2613025" y="1973263"/>
            <a:ext cx="242888" cy="1063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EA96AF77-9C90-4B4D-9747-451A94256D2C}"/>
              </a:ext>
            </a:extLst>
          </p:cNvPr>
          <p:cNvCxnSpPr/>
          <p:nvPr/>
        </p:nvCxnSpPr>
        <p:spPr>
          <a:xfrm flipH="1">
            <a:off x="2813050" y="1973263"/>
            <a:ext cx="42863" cy="2381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861373EB-ABE0-4514-A42C-524DD6A7AABB}"/>
              </a:ext>
            </a:extLst>
          </p:cNvPr>
          <p:cNvCxnSpPr/>
          <p:nvPr/>
        </p:nvCxnSpPr>
        <p:spPr>
          <a:xfrm flipV="1">
            <a:off x="2813050" y="2117725"/>
            <a:ext cx="242888" cy="1063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7CAEA7A9-917B-4E23-B611-A9992142435A}"/>
              </a:ext>
            </a:extLst>
          </p:cNvPr>
          <p:cNvCxnSpPr/>
          <p:nvPr/>
        </p:nvCxnSpPr>
        <p:spPr>
          <a:xfrm>
            <a:off x="3048000" y="2125663"/>
            <a:ext cx="7938" cy="1841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51ACAFCA-B498-481D-B1DB-14CB12BF5EEF}"/>
              </a:ext>
            </a:extLst>
          </p:cNvPr>
          <p:cNvCxnSpPr/>
          <p:nvPr/>
        </p:nvCxnSpPr>
        <p:spPr>
          <a:xfrm>
            <a:off x="3067050" y="2309813"/>
            <a:ext cx="200025" cy="1254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Oval 181">
            <a:extLst>
              <a:ext uri="{FF2B5EF4-FFF2-40B4-BE49-F238E27FC236}">
                <a16:creationId xmlns:a16="http://schemas.microsoft.com/office/drawing/2014/main" id="{80FD85B8-FE1B-4442-B9EA-E52539DF80E2}"/>
              </a:ext>
            </a:extLst>
          </p:cNvPr>
          <p:cNvSpPr/>
          <p:nvPr/>
        </p:nvSpPr>
        <p:spPr>
          <a:xfrm>
            <a:off x="2390775" y="1778000"/>
            <a:ext cx="149225" cy="134938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27BBF672-76C7-4DCE-9E8A-01229D0F9E6D}"/>
              </a:ext>
            </a:extLst>
          </p:cNvPr>
          <p:cNvSpPr/>
          <p:nvPr/>
        </p:nvSpPr>
        <p:spPr>
          <a:xfrm>
            <a:off x="3192463" y="2355850"/>
            <a:ext cx="168275" cy="160338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E2935D61-5F38-4535-BD7F-7A1FB33B2036}"/>
              </a:ext>
            </a:extLst>
          </p:cNvPr>
          <p:cNvCxnSpPr/>
          <p:nvPr/>
        </p:nvCxnSpPr>
        <p:spPr>
          <a:xfrm>
            <a:off x="3441700" y="1847850"/>
            <a:ext cx="200025" cy="1254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9CA22E80-9743-409F-A751-3D712DAED3D9}"/>
              </a:ext>
            </a:extLst>
          </p:cNvPr>
          <p:cNvCxnSpPr/>
          <p:nvPr/>
        </p:nvCxnSpPr>
        <p:spPr>
          <a:xfrm>
            <a:off x="3641725" y="1974850"/>
            <a:ext cx="0" cy="1047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AECD0886-C1E7-4708-B987-203F3CCE3005}"/>
              </a:ext>
            </a:extLst>
          </p:cNvPr>
          <p:cNvCxnSpPr/>
          <p:nvPr/>
        </p:nvCxnSpPr>
        <p:spPr>
          <a:xfrm flipV="1">
            <a:off x="3641725" y="1973263"/>
            <a:ext cx="242888" cy="1063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BBF5D978-E648-4501-9849-6828C2DF83CC}"/>
              </a:ext>
            </a:extLst>
          </p:cNvPr>
          <p:cNvCxnSpPr/>
          <p:nvPr/>
        </p:nvCxnSpPr>
        <p:spPr>
          <a:xfrm flipH="1">
            <a:off x="3841750" y="1973263"/>
            <a:ext cx="42863" cy="2381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44E7DAE9-A078-480A-8E28-4C957FD62A81}"/>
              </a:ext>
            </a:extLst>
          </p:cNvPr>
          <p:cNvCxnSpPr/>
          <p:nvPr/>
        </p:nvCxnSpPr>
        <p:spPr>
          <a:xfrm flipV="1">
            <a:off x="3841750" y="2117725"/>
            <a:ext cx="242888" cy="1063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1D558B7D-FB07-4BFA-A85B-C1C07B8A9DC9}"/>
              </a:ext>
            </a:extLst>
          </p:cNvPr>
          <p:cNvCxnSpPr/>
          <p:nvPr/>
        </p:nvCxnSpPr>
        <p:spPr>
          <a:xfrm>
            <a:off x="4076700" y="2125663"/>
            <a:ext cx="7938" cy="1841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574AFCE2-5596-422F-B0CD-3292CE4D857F}"/>
              </a:ext>
            </a:extLst>
          </p:cNvPr>
          <p:cNvCxnSpPr/>
          <p:nvPr/>
        </p:nvCxnSpPr>
        <p:spPr>
          <a:xfrm>
            <a:off x="4094163" y="2309813"/>
            <a:ext cx="200025" cy="1254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1" name="Oval 190">
            <a:extLst>
              <a:ext uri="{FF2B5EF4-FFF2-40B4-BE49-F238E27FC236}">
                <a16:creationId xmlns:a16="http://schemas.microsoft.com/office/drawing/2014/main" id="{C60FDC77-F2A5-431E-85EB-553455E2C5F2}"/>
              </a:ext>
            </a:extLst>
          </p:cNvPr>
          <p:cNvSpPr/>
          <p:nvPr/>
        </p:nvSpPr>
        <p:spPr>
          <a:xfrm>
            <a:off x="3419475" y="1778000"/>
            <a:ext cx="147638" cy="134938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192" name="Oval 191">
            <a:extLst>
              <a:ext uri="{FF2B5EF4-FFF2-40B4-BE49-F238E27FC236}">
                <a16:creationId xmlns:a16="http://schemas.microsoft.com/office/drawing/2014/main" id="{1BBB7A83-25BC-4B5E-9940-018B0E77E4F2}"/>
              </a:ext>
            </a:extLst>
          </p:cNvPr>
          <p:cNvSpPr/>
          <p:nvPr/>
        </p:nvSpPr>
        <p:spPr>
          <a:xfrm>
            <a:off x="4221163" y="2355850"/>
            <a:ext cx="168275" cy="160338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105A34B0-D179-4F89-B332-E84D453A8E1B}"/>
              </a:ext>
            </a:extLst>
          </p:cNvPr>
          <p:cNvCxnSpPr/>
          <p:nvPr/>
        </p:nvCxnSpPr>
        <p:spPr>
          <a:xfrm>
            <a:off x="4479925" y="1847850"/>
            <a:ext cx="200025" cy="1254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1F660B44-A2B0-4532-81A8-12DD6EF24738}"/>
              </a:ext>
            </a:extLst>
          </p:cNvPr>
          <p:cNvCxnSpPr/>
          <p:nvPr/>
        </p:nvCxnSpPr>
        <p:spPr>
          <a:xfrm>
            <a:off x="4679950" y="1974850"/>
            <a:ext cx="0" cy="1047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DEE020F0-5345-47B6-BA5B-8C7646DA6EE8}"/>
              </a:ext>
            </a:extLst>
          </p:cNvPr>
          <p:cNvCxnSpPr/>
          <p:nvPr/>
        </p:nvCxnSpPr>
        <p:spPr>
          <a:xfrm flipV="1">
            <a:off x="4679950" y="1973263"/>
            <a:ext cx="242888" cy="1063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>
            <a:extLst>
              <a:ext uri="{FF2B5EF4-FFF2-40B4-BE49-F238E27FC236}">
                <a16:creationId xmlns:a16="http://schemas.microsoft.com/office/drawing/2014/main" id="{564B6E8D-7AF0-4F71-826A-627DB5791B4E}"/>
              </a:ext>
            </a:extLst>
          </p:cNvPr>
          <p:cNvCxnSpPr/>
          <p:nvPr/>
        </p:nvCxnSpPr>
        <p:spPr>
          <a:xfrm flipH="1">
            <a:off x="4879975" y="1973263"/>
            <a:ext cx="42863" cy="2381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>
            <a:extLst>
              <a:ext uri="{FF2B5EF4-FFF2-40B4-BE49-F238E27FC236}">
                <a16:creationId xmlns:a16="http://schemas.microsoft.com/office/drawing/2014/main" id="{EC24C99E-38D1-4641-A0AF-DA0613767BAD}"/>
              </a:ext>
            </a:extLst>
          </p:cNvPr>
          <p:cNvCxnSpPr/>
          <p:nvPr/>
        </p:nvCxnSpPr>
        <p:spPr>
          <a:xfrm flipV="1">
            <a:off x="4879975" y="2117725"/>
            <a:ext cx="242888" cy="1063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CA1020E1-6E60-47BB-8CE1-E7E11A8BB1C5}"/>
              </a:ext>
            </a:extLst>
          </p:cNvPr>
          <p:cNvCxnSpPr/>
          <p:nvPr/>
        </p:nvCxnSpPr>
        <p:spPr>
          <a:xfrm>
            <a:off x="5114925" y="2125663"/>
            <a:ext cx="7938" cy="1841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Connector 198">
            <a:extLst>
              <a:ext uri="{FF2B5EF4-FFF2-40B4-BE49-F238E27FC236}">
                <a16:creationId xmlns:a16="http://schemas.microsoft.com/office/drawing/2014/main" id="{14C6B911-E45A-4304-B72E-74E26E9D9B95}"/>
              </a:ext>
            </a:extLst>
          </p:cNvPr>
          <p:cNvCxnSpPr/>
          <p:nvPr/>
        </p:nvCxnSpPr>
        <p:spPr>
          <a:xfrm>
            <a:off x="5133975" y="2309813"/>
            <a:ext cx="200025" cy="1254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0" name="Oval 199">
            <a:extLst>
              <a:ext uri="{FF2B5EF4-FFF2-40B4-BE49-F238E27FC236}">
                <a16:creationId xmlns:a16="http://schemas.microsoft.com/office/drawing/2014/main" id="{43A6DC73-0A44-4C64-B46F-A26F7829EA82}"/>
              </a:ext>
            </a:extLst>
          </p:cNvPr>
          <p:cNvSpPr/>
          <p:nvPr/>
        </p:nvSpPr>
        <p:spPr>
          <a:xfrm>
            <a:off x="4457700" y="1778000"/>
            <a:ext cx="147638" cy="134938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201" name="Oval 200">
            <a:extLst>
              <a:ext uri="{FF2B5EF4-FFF2-40B4-BE49-F238E27FC236}">
                <a16:creationId xmlns:a16="http://schemas.microsoft.com/office/drawing/2014/main" id="{C95519B7-FDF9-4A73-8805-D18A91628E55}"/>
              </a:ext>
            </a:extLst>
          </p:cNvPr>
          <p:cNvSpPr/>
          <p:nvPr/>
        </p:nvSpPr>
        <p:spPr>
          <a:xfrm>
            <a:off x="5259388" y="2355850"/>
            <a:ext cx="168275" cy="160338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cxnSp>
        <p:nvCxnSpPr>
          <p:cNvPr id="202" name="Straight Connector 201">
            <a:extLst>
              <a:ext uri="{FF2B5EF4-FFF2-40B4-BE49-F238E27FC236}">
                <a16:creationId xmlns:a16="http://schemas.microsoft.com/office/drawing/2014/main" id="{E6CD911B-1559-464E-A651-BE7BD744110E}"/>
              </a:ext>
            </a:extLst>
          </p:cNvPr>
          <p:cNvCxnSpPr/>
          <p:nvPr/>
        </p:nvCxnSpPr>
        <p:spPr>
          <a:xfrm>
            <a:off x="5513388" y="1847850"/>
            <a:ext cx="200025" cy="1254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>
            <a:extLst>
              <a:ext uri="{FF2B5EF4-FFF2-40B4-BE49-F238E27FC236}">
                <a16:creationId xmlns:a16="http://schemas.microsoft.com/office/drawing/2014/main" id="{09BE99DE-8784-45C1-B14F-9C25FB14F467}"/>
              </a:ext>
            </a:extLst>
          </p:cNvPr>
          <p:cNvCxnSpPr/>
          <p:nvPr/>
        </p:nvCxnSpPr>
        <p:spPr>
          <a:xfrm>
            <a:off x="5713413" y="1974850"/>
            <a:ext cx="0" cy="1047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3F675878-3C13-4F52-A0C8-1E89D41B4421}"/>
              </a:ext>
            </a:extLst>
          </p:cNvPr>
          <p:cNvCxnSpPr/>
          <p:nvPr/>
        </p:nvCxnSpPr>
        <p:spPr>
          <a:xfrm flipV="1">
            <a:off x="5713413" y="1973263"/>
            <a:ext cx="242887" cy="1063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>
            <a:extLst>
              <a:ext uri="{FF2B5EF4-FFF2-40B4-BE49-F238E27FC236}">
                <a16:creationId xmlns:a16="http://schemas.microsoft.com/office/drawing/2014/main" id="{CF73DB69-781E-4CB8-BBAA-3EBA3C6A3265}"/>
              </a:ext>
            </a:extLst>
          </p:cNvPr>
          <p:cNvCxnSpPr/>
          <p:nvPr/>
        </p:nvCxnSpPr>
        <p:spPr>
          <a:xfrm flipH="1">
            <a:off x="5913438" y="1973263"/>
            <a:ext cx="42862" cy="2381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A365289F-17E1-4725-BFD5-A6FE77CB9FBC}"/>
              </a:ext>
            </a:extLst>
          </p:cNvPr>
          <p:cNvCxnSpPr/>
          <p:nvPr/>
        </p:nvCxnSpPr>
        <p:spPr>
          <a:xfrm flipV="1">
            <a:off x="5913438" y="2117725"/>
            <a:ext cx="242887" cy="1063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6704B94D-9531-45C4-AEEB-07C48CE8E3FD}"/>
              </a:ext>
            </a:extLst>
          </p:cNvPr>
          <p:cNvCxnSpPr/>
          <p:nvPr/>
        </p:nvCxnSpPr>
        <p:spPr>
          <a:xfrm>
            <a:off x="6148388" y="2125663"/>
            <a:ext cx="7937" cy="1841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>
            <a:extLst>
              <a:ext uri="{FF2B5EF4-FFF2-40B4-BE49-F238E27FC236}">
                <a16:creationId xmlns:a16="http://schemas.microsoft.com/office/drawing/2014/main" id="{E9E1B013-8D24-4658-8950-4DA9B8C38F14}"/>
              </a:ext>
            </a:extLst>
          </p:cNvPr>
          <p:cNvCxnSpPr/>
          <p:nvPr/>
        </p:nvCxnSpPr>
        <p:spPr>
          <a:xfrm>
            <a:off x="6167438" y="2309813"/>
            <a:ext cx="200025" cy="1254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Oval 208">
            <a:extLst>
              <a:ext uri="{FF2B5EF4-FFF2-40B4-BE49-F238E27FC236}">
                <a16:creationId xmlns:a16="http://schemas.microsoft.com/office/drawing/2014/main" id="{CC48E4AF-B594-49BB-927E-04454F756E58}"/>
              </a:ext>
            </a:extLst>
          </p:cNvPr>
          <p:cNvSpPr/>
          <p:nvPr/>
        </p:nvSpPr>
        <p:spPr>
          <a:xfrm>
            <a:off x="5491163" y="1778000"/>
            <a:ext cx="149225" cy="134938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210" name="Oval 209">
            <a:extLst>
              <a:ext uri="{FF2B5EF4-FFF2-40B4-BE49-F238E27FC236}">
                <a16:creationId xmlns:a16="http://schemas.microsoft.com/office/drawing/2014/main" id="{84510E83-325A-40F1-8E27-010EBBB9CF88}"/>
              </a:ext>
            </a:extLst>
          </p:cNvPr>
          <p:cNvSpPr/>
          <p:nvPr/>
        </p:nvSpPr>
        <p:spPr>
          <a:xfrm>
            <a:off x="6292850" y="2355850"/>
            <a:ext cx="168275" cy="160338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A45A7062-6375-4455-9E25-EAC99F16299A}"/>
              </a:ext>
            </a:extLst>
          </p:cNvPr>
          <p:cNvCxnSpPr/>
          <p:nvPr/>
        </p:nvCxnSpPr>
        <p:spPr>
          <a:xfrm flipV="1">
            <a:off x="1147763" y="2792413"/>
            <a:ext cx="5387975" cy="635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>
            <a:extLst>
              <a:ext uri="{FF2B5EF4-FFF2-40B4-BE49-F238E27FC236}">
                <a16:creationId xmlns:a16="http://schemas.microsoft.com/office/drawing/2014/main" id="{09A251AD-F3CA-46B0-9E5D-E1EB24EAF9D9}"/>
              </a:ext>
            </a:extLst>
          </p:cNvPr>
          <p:cNvCxnSpPr/>
          <p:nvPr/>
        </p:nvCxnSpPr>
        <p:spPr>
          <a:xfrm>
            <a:off x="2406650" y="2798763"/>
            <a:ext cx="200025" cy="1254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A895A30C-36FC-485B-B1F8-59C8DE26DB4A}"/>
              </a:ext>
            </a:extLst>
          </p:cNvPr>
          <p:cNvCxnSpPr/>
          <p:nvPr/>
        </p:nvCxnSpPr>
        <p:spPr>
          <a:xfrm>
            <a:off x="2606675" y="2925763"/>
            <a:ext cx="0" cy="1047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>
            <a:extLst>
              <a:ext uri="{FF2B5EF4-FFF2-40B4-BE49-F238E27FC236}">
                <a16:creationId xmlns:a16="http://schemas.microsoft.com/office/drawing/2014/main" id="{15B58A76-3D78-468E-AE8E-8DF34451F339}"/>
              </a:ext>
            </a:extLst>
          </p:cNvPr>
          <p:cNvCxnSpPr/>
          <p:nvPr/>
        </p:nvCxnSpPr>
        <p:spPr>
          <a:xfrm flipV="1">
            <a:off x="2606675" y="2924175"/>
            <a:ext cx="242888" cy="1063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Connector 214">
            <a:extLst>
              <a:ext uri="{FF2B5EF4-FFF2-40B4-BE49-F238E27FC236}">
                <a16:creationId xmlns:a16="http://schemas.microsoft.com/office/drawing/2014/main" id="{4F0567F7-DC44-4EBD-B113-D6B8364C3EAA}"/>
              </a:ext>
            </a:extLst>
          </p:cNvPr>
          <p:cNvCxnSpPr/>
          <p:nvPr/>
        </p:nvCxnSpPr>
        <p:spPr>
          <a:xfrm flipH="1">
            <a:off x="2806700" y="2924175"/>
            <a:ext cx="42863" cy="2381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Connector 215">
            <a:extLst>
              <a:ext uri="{FF2B5EF4-FFF2-40B4-BE49-F238E27FC236}">
                <a16:creationId xmlns:a16="http://schemas.microsoft.com/office/drawing/2014/main" id="{177E2703-CA56-4AFF-8499-BD0C2D11CA2C}"/>
              </a:ext>
            </a:extLst>
          </p:cNvPr>
          <p:cNvCxnSpPr/>
          <p:nvPr/>
        </p:nvCxnSpPr>
        <p:spPr>
          <a:xfrm flipV="1">
            <a:off x="2806700" y="3070225"/>
            <a:ext cx="242888" cy="1063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Connector 216">
            <a:extLst>
              <a:ext uri="{FF2B5EF4-FFF2-40B4-BE49-F238E27FC236}">
                <a16:creationId xmlns:a16="http://schemas.microsoft.com/office/drawing/2014/main" id="{3C1AC5DD-BEFE-4470-8F10-637DBB2AA41F}"/>
              </a:ext>
            </a:extLst>
          </p:cNvPr>
          <p:cNvCxnSpPr/>
          <p:nvPr/>
        </p:nvCxnSpPr>
        <p:spPr>
          <a:xfrm>
            <a:off x="3041650" y="3078163"/>
            <a:ext cx="7938" cy="1825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>
            <a:extLst>
              <a:ext uri="{FF2B5EF4-FFF2-40B4-BE49-F238E27FC236}">
                <a16:creationId xmlns:a16="http://schemas.microsoft.com/office/drawing/2014/main" id="{F50EDEE1-AEAC-4AB4-9622-D66EB598E1F9}"/>
              </a:ext>
            </a:extLst>
          </p:cNvPr>
          <p:cNvCxnSpPr/>
          <p:nvPr/>
        </p:nvCxnSpPr>
        <p:spPr>
          <a:xfrm>
            <a:off x="3060700" y="3260725"/>
            <a:ext cx="200025" cy="127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Oval 218">
            <a:extLst>
              <a:ext uri="{FF2B5EF4-FFF2-40B4-BE49-F238E27FC236}">
                <a16:creationId xmlns:a16="http://schemas.microsoft.com/office/drawing/2014/main" id="{55F9ED64-E59C-4ACB-917A-BCD8677F142A}"/>
              </a:ext>
            </a:extLst>
          </p:cNvPr>
          <p:cNvSpPr/>
          <p:nvPr/>
        </p:nvSpPr>
        <p:spPr>
          <a:xfrm>
            <a:off x="2384425" y="2730500"/>
            <a:ext cx="149225" cy="13335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220" name="Oval 219">
            <a:extLst>
              <a:ext uri="{FF2B5EF4-FFF2-40B4-BE49-F238E27FC236}">
                <a16:creationId xmlns:a16="http://schemas.microsoft.com/office/drawing/2014/main" id="{74FD40C6-515D-4E4C-AD9F-6F21D140C3ED}"/>
              </a:ext>
            </a:extLst>
          </p:cNvPr>
          <p:cNvSpPr/>
          <p:nvPr/>
        </p:nvSpPr>
        <p:spPr>
          <a:xfrm>
            <a:off x="3187700" y="3306763"/>
            <a:ext cx="166688" cy="160337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cxnSp>
        <p:nvCxnSpPr>
          <p:cNvPr id="221" name="Straight Connector 220">
            <a:extLst>
              <a:ext uri="{FF2B5EF4-FFF2-40B4-BE49-F238E27FC236}">
                <a16:creationId xmlns:a16="http://schemas.microsoft.com/office/drawing/2014/main" id="{0495E4CD-985E-4E46-8D1A-21A6A7FA36EC}"/>
              </a:ext>
            </a:extLst>
          </p:cNvPr>
          <p:cNvCxnSpPr/>
          <p:nvPr/>
        </p:nvCxnSpPr>
        <p:spPr>
          <a:xfrm>
            <a:off x="3435350" y="2798763"/>
            <a:ext cx="200025" cy="1254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>
            <a:extLst>
              <a:ext uri="{FF2B5EF4-FFF2-40B4-BE49-F238E27FC236}">
                <a16:creationId xmlns:a16="http://schemas.microsoft.com/office/drawing/2014/main" id="{AA1D114F-691C-43F2-871B-3C20164E8BD1}"/>
              </a:ext>
            </a:extLst>
          </p:cNvPr>
          <p:cNvCxnSpPr/>
          <p:nvPr/>
        </p:nvCxnSpPr>
        <p:spPr>
          <a:xfrm>
            <a:off x="3635375" y="2925763"/>
            <a:ext cx="0" cy="1047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C5B3D4D2-23EC-46E4-BCFF-A2901C9E4118}"/>
              </a:ext>
            </a:extLst>
          </p:cNvPr>
          <p:cNvCxnSpPr/>
          <p:nvPr/>
        </p:nvCxnSpPr>
        <p:spPr>
          <a:xfrm flipV="1">
            <a:off x="3635375" y="2924175"/>
            <a:ext cx="242888" cy="1063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>
            <a:extLst>
              <a:ext uri="{FF2B5EF4-FFF2-40B4-BE49-F238E27FC236}">
                <a16:creationId xmlns:a16="http://schemas.microsoft.com/office/drawing/2014/main" id="{5625D149-B97C-4A38-886D-99ED3A4C6FB7}"/>
              </a:ext>
            </a:extLst>
          </p:cNvPr>
          <p:cNvCxnSpPr/>
          <p:nvPr/>
        </p:nvCxnSpPr>
        <p:spPr>
          <a:xfrm flipH="1">
            <a:off x="3835400" y="2924175"/>
            <a:ext cx="42863" cy="2381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>
            <a:extLst>
              <a:ext uri="{FF2B5EF4-FFF2-40B4-BE49-F238E27FC236}">
                <a16:creationId xmlns:a16="http://schemas.microsoft.com/office/drawing/2014/main" id="{3C6EC27D-7518-4DAA-B120-D84FCD83D33A}"/>
              </a:ext>
            </a:extLst>
          </p:cNvPr>
          <p:cNvCxnSpPr/>
          <p:nvPr/>
        </p:nvCxnSpPr>
        <p:spPr>
          <a:xfrm flipV="1">
            <a:off x="3835400" y="3070225"/>
            <a:ext cx="242888" cy="1063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>
            <a:extLst>
              <a:ext uri="{FF2B5EF4-FFF2-40B4-BE49-F238E27FC236}">
                <a16:creationId xmlns:a16="http://schemas.microsoft.com/office/drawing/2014/main" id="{32A0073D-F1A6-4E61-8445-578F17ED4093}"/>
              </a:ext>
            </a:extLst>
          </p:cNvPr>
          <p:cNvCxnSpPr/>
          <p:nvPr/>
        </p:nvCxnSpPr>
        <p:spPr>
          <a:xfrm>
            <a:off x="4070350" y="3078163"/>
            <a:ext cx="7938" cy="1825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>
            <a:extLst>
              <a:ext uri="{FF2B5EF4-FFF2-40B4-BE49-F238E27FC236}">
                <a16:creationId xmlns:a16="http://schemas.microsoft.com/office/drawing/2014/main" id="{738E8B3A-82AB-4E18-86A7-5A46496378AD}"/>
              </a:ext>
            </a:extLst>
          </p:cNvPr>
          <p:cNvCxnSpPr/>
          <p:nvPr/>
        </p:nvCxnSpPr>
        <p:spPr>
          <a:xfrm>
            <a:off x="4089400" y="3260725"/>
            <a:ext cx="200025" cy="127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Oval 227">
            <a:extLst>
              <a:ext uri="{FF2B5EF4-FFF2-40B4-BE49-F238E27FC236}">
                <a16:creationId xmlns:a16="http://schemas.microsoft.com/office/drawing/2014/main" id="{001C9B60-9CFD-4A38-AD6C-716A2F7B6A28}"/>
              </a:ext>
            </a:extLst>
          </p:cNvPr>
          <p:cNvSpPr/>
          <p:nvPr/>
        </p:nvSpPr>
        <p:spPr>
          <a:xfrm>
            <a:off x="3413125" y="2730500"/>
            <a:ext cx="147638" cy="13335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08CF6093-9FC0-4CD1-929C-41C90598CE27}"/>
              </a:ext>
            </a:extLst>
          </p:cNvPr>
          <p:cNvSpPr/>
          <p:nvPr/>
        </p:nvSpPr>
        <p:spPr>
          <a:xfrm>
            <a:off x="4214813" y="3306763"/>
            <a:ext cx="168275" cy="160337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cxnSp>
        <p:nvCxnSpPr>
          <p:cNvPr id="230" name="Straight Connector 229">
            <a:extLst>
              <a:ext uri="{FF2B5EF4-FFF2-40B4-BE49-F238E27FC236}">
                <a16:creationId xmlns:a16="http://schemas.microsoft.com/office/drawing/2014/main" id="{C96182EA-1D19-4A42-BABC-86325E0FAB98}"/>
              </a:ext>
            </a:extLst>
          </p:cNvPr>
          <p:cNvCxnSpPr/>
          <p:nvPr/>
        </p:nvCxnSpPr>
        <p:spPr>
          <a:xfrm>
            <a:off x="4473575" y="2798763"/>
            <a:ext cx="200025" cy="1254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>
            <a:extLst>
              <a:ext uri="{FF2B5EF4-FFF2-40B4-BE49-F238E27FC236}">
                <a16:creationId xmlns:a16="http://schemas.microsoft.com/office/drawing/2014/main" id="{9293FA59-6AED-49AE-8DB2-93BD32290755}"/>
              </a:ext>
            </a:extLst>
          </p:cNvPr>
          <p:cNvCxnSpPr/>
          <p:nvPr/>
        </p:nvCxnSpPr>
        <p:spPr>
          <a:xfrm>
            <a:off x="4673600" y="2925763"/>
            <a:ext cx="0" cy="1047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168BCD6A-E606-4EFD-BFCD-5D9FB23E2C79}"/>
              </a:ext>
            </a:extLst>
          </p:cNvPr>
          <p:cNvCxnSpPr/>
          <p:nvPr/>
        </p:nvCxnSpPr>
        <p:spPr>
          <a:xfrm flipV="1">
            <a:off x="4673600" y="2924175"/>
            <a:ext cx="242888" cy="1063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>
            <a:extLst>
              <a:ext uri="{FF2B5EF4-FFF2-40B4-BE49-F238E27FC236}">
                <a16:creationId xmlns:a16="http://schemas.microsoft.com/office/drawing/2014/main" id="{F7A339D2-AA8B-41F6-8EED-75B8A981251E}"/>
              </a:ext>
            </a:extLst>
          </p:cNvPr>
          <p:cNvCxnSpPr/>
          <p:nvPr/>
        </p:nvCxnSpPr>
        <p:spPr>
          <a:xfrm flipH="1">
            <a:off x="4873625" y="2924175"/>
            <a:ext cx="42863" cy="2381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6C52E3D4-2994-4C96-8324-9FD141F442F7}"/>
              </a:ext>
            </a:extLst>
          </p:cNvPr>
          <p:cNvCxnSpPr/>
          <p:nvPr/>
        </p:nvCxnSpPr>
        <p:spPr>
          <a:xfrm flipV="1">
            <a:off x="4873625" y="3070225"/>
            <a:ext cx="242888" cy="1063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>
            <a:extLst>
              <a:ext uri="{FF2B5EF4-FFF2-40B4-BE49-F238E27FC236}">
                <a16:creationId xmlns:a16="http://schemas.microsoft.com/office/drawing/2014/main" id="{D5B90447-4D68-4168-95B8-F32EE21E5AEF}"/>
              </a:ext>
            </a:extLst>
          </p:cNvPr>
          <p:cNvCxnSpPr/>
          <p:nvPr/>
        </p:nvCxnSpPr>
        <p:spPr>
          <a:xfrm>
            <a:off x="5108575" y="3078163"/>
            <a:ext cx="7938" cy="1825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4447B8C6-0CC2-491D-B147-AF73FC149D72}"/>
              </a:ext>
            </a:extLst>
          </p:cNvPr>
          <p:cNvCxnSpPr/>
          <p:nvPr/>
        </p:nvCxnSpPr>
        <p:spPr>
          <a:xfrm>
            <a:off x="5127625" y="3260725"/>
            <a:ext cx="200025" cy="127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7" name="Oval 236">
            <a:extLst>
              <a:ext uri="{FF2B5EF4-FFF2-40B4-BE49-F238E27FC236}">
                <a16:creationId xmlns:a16="http://schemas.microsoft.com/office/drawing/2014/main" id="{A1CAB6A3-14B6-4855-A921-67488B08A05A}"/>
              </a:ext>
            </a:extLst>
          </p:cNvPr>
          <p:cNvSpPr/>
          <p:nvPr/>
        </p:nvSpPr>
        <p:spPr>
          <a:xfrm>
            <a:off x="4451350" y="2730500"/>
            <a:ext cx="149225" cy="13335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238" name="Oval 237">
            <a:extLst>
              <a:ext uri="{FF2B5EF4-FFF2-40B4-BE49-F238E27FC236}">
                <a16:creationId xmlns:a16="http://schemas.microsoft.com/office/drawing/2014/main" id="{FD5C168F-0EF5-4281-89A6-AC72EB751441}"/>
              </a:ext>
            </a:extLst>
          </p:cNvPr>
          <p:cNvSpPr/>
          <p:nvPr/>
        </p:nvSpPr>
        <p:spPr>
          <a:xfrm>
            <a:off x="5254625" y="3306763"/>
            <a:ext cx="166688" cy="160337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cxnSp>
        <p:nvCxnSpPr>
          <p:cNvPr id="239" name="Straight Connector 238">
            <a:extLst>
              <a:ext uri="{FF2B5EF4-FFF2-40B4-BE49-F238E27FC236}">
                <a16:creationId xmlns:a16="http://schemas.microsoft.com/office/drawing/2014/main" id="{09F22B27-5BC6-41B4-AA68-A0D6CFA39603}"/>
              </a:ext>
            </a:extLst>
          </p:cNvPr>
          <p:cNvCxnSpPr/>
          <p:nvPr/>
        </p:nvCxnSpPr>
        <p:spPr>
          <a:xfrm>
            <a:off x="5507038" y="2798763"/>
            <a:ext cx="200025" cy="1254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>
            <a:extLst>
              <a:ext uri="{FF2B5EF4-FFF2-40B4-BE49-F238E27FC236}">
                <a16:creationId xmlns:a16="http://schemas.microsoft.com/office/drawing/2014/main" id="{7D73B393-EA32-46AA-864D-A7D4508E6D6C}"/>
              </a:ext>
            </a:extLst>
          </p:cNvPr>
          <p:cNvCxnSpPr/>
          <p:nvPr/>
        </p:nvCxnSpPr>
        <p:spPr>
          <a:xfrm>
            <a:off x="5707063" y="2925763"/>
            <a:ext cx="0" cy="1047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240">
            <a:extLst>
              <a:ext uri="{FF2B5EF4-FFF2-40B4-BE49-F238E27FC236}">
                <a16:creationId xmlns:a16="http://schemas.microsoft.com/office/drawing/2014/main" id="{3E5A4E42-592E-425B-9F80-5E08B065025A}"/>
              </a:ext>
            </a:extLst>
          </p:cNvPr>
          <p:cNvCxnSpPr/>
          <p:nvPr/>
        </p:nvCxnSpPr>
        <p:spPr>
          <a:xfrm flipV="1">
            <a:off x="5707063" y="2924175"/>
            <a:ext cx="242887" cy="1063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D0B3D492-86DE-4478-BC7A-59063BF1594C}"/>
              </a:ext>
            </a:extLst>
          </p:cNvPr>
          <p:cNvCxnSpPr/>
          <p:nvPr/>
        </p:nvCxnSpPr>
        <p:spPr>
          <a:xfrm flipH="1">
            <a:off x="5907088" y="2924175"/>
            <a:ext cx="42862" cy="2381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58EA711A-BD11-4D67-9687-B524D8A38C2B}"/>
              </a:ext>
            </a:extLst>
          </p:cNvPr>
          <p:cNvCxnSpPr/>
          <p:nvPr/>
        </p:nvCxnSpPr>
        <p:spPr>
          <a:xfrm flipV="1">
            <a:off x="5907088" y="3070225"/>
            <a:ext cx="242887" cy="1063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Connector 243">
            <a:extLst>
              <a:ext uri="{FF2B5EF4-FFF2-40B4-BE49-F238E27FC236}">
                <a16:creationId xmlns:a16="http://schemas.microsoft.com/office/drawing/2014/main" id="{D6673B6A-5008-4618-A50B-21478322ED35}"/>
              </a:ext>
            </a:extLst>
          </p:cNvPr>
          <p:cNvCxnSpPr/>
          <p:nvPr/>
        </p:nvCxnSpPr>
        <p:spPr>
          <a:xfrm>
            <a:off x="6142038" y="3078163"/>
            <a:ext cx="7937" cy="1825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>
            <a:extLst>
              <a:ext uri="{FF2B5EF4-FFF2-40B4-BE49-F238E27FC236}">
                <a16:creationId xmlns:a16="http://schemas.microsoft.com/office/drawing/2014/main" id="{04D6C0A1-17BF-46A1-B78D-62940144B38B}"/>
              </a:ext>
            </a:extLst>
          </p:cNvPr>
          <p:cNvCxnSpPr/>
          <p:nvPr/>
        </p:nvCxnSpPr>
        <p:spPr>
          <a:xfrm>
            <a:off x="6161088" y="3260725"/>
            <a:ext cx="200025" cy="127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" name="Oval 245">
            <a:extLst>
              <a:ext uri="{FF2B5EF4-FFF2-40B4-BE49-F238E27FC236}">
                <a16:creationId xmlns:a16="http://schemas.microsoft.com/office/drawing/2014/main" id="{AA968E05-4AC9-42B9-9AB5-9C816E6DA078}"/>
              </a:ext>
            </a:extLst>
          </p:cNvPr>
          <p:cNvSpPr/>
          <p:nvPr/>
        </p:nvSpPr>
        <p:spPr>
          <a:xfrm>
            <a:off x="5484813" y="2730500"/>
            <a:ext cx="149225" cy="13335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247" name="Oval 246">
            <a:extLst>
              <a:ext uri="{FF2B5EF4-FFF2-40B4-BE49-F238E27FC236}">
                <a16:creationId xmlns:a16="http://schemas.microsoft.com/office/drawing/2014/main" id="{1335EE5B-52B2-4567-9107-71EC3FE0CE77}"/>
              </a:ext>
            </a:extLst>
          </p:cNvPr>
          <p:cNvSpPr/>
          <p:nvPr/>
        </p:nvSpPr>
        <p:spPr>
          <a:xfrm>
            <a:off x="6288088" y="3306763"/>
            <a:ext cx="168275" cy="160337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cxnSp>
        <p:nvCxnSpPr>
          <p:cNvPr id="248" name="Straight Connector 247">
            <a:extLst>
              <a:ext uri="{FF2B5EF4-FFF2-40B4-BE49-F238E27FC236}">
                <a16:creationId xmlns:a16="http://schemas.microsoft.com/office/drawing/2014/main" id="{CE528608-16E4-4894-94E4-61FCF50CDD3B}"/>
              </a:ext>
            </a:extLst>
          </p:cNvPr>
          <p:cNvCxnSpPr/>
          <p:nvPr/>
        </p:nvCxnSpPr>
        <p:spPr>
          <a:xfrm flipV="1">
            <a:off x="1166813" y="3733800"/>
            <a:ext cx="5386387" cy="635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>
            <a:extLst>
              <a:ext uri="{FF2B5EF4-FFF2-40B4-BE49-F238E27FC236}">
                <a16:creationId xmlns:a16="http://schemas.microsoft.com/office/drawing/2014/main" id="{5844F34B-8D54-4DD5-BFB7-EF87AC8B99C2}"/>
              </a:ext>
            </a:extLst>
          </p:cNvPr>
          <p:cNvCxnSpPr/>
          <p:nvPr/>
        </p:nvCxnSpPr>
        <p:spPr>
          <a:xfrm>
            <a:off x="2425700" y="3740150"/>
            <a:ext cx="200025" cy="1254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Connector 249">
            <a:extLst>
              <a:ext uri="{FF2B5EF4-FFF2-40B4-BE49-F238E27FC236}">
                <a16:creationId xmlns:a16="http://schemas.microsoft.com/office/drawing/2014/main" id="{6EA552F4-E01C-4696-AA29-39E7D3CB0BD1}"/>
              </a:ext>
            </a:extLst>
          </p:cNvPr>
          <p:cNvCxnSpPr/>
          <p:nvPr/>
        </p:nvCxnSpPr>
        <p:spPr>
          <a:xfrm>
            <a:off x="2625725" y="3867150"/>
            <a:ext cx="0" cy="1047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Straight Connector 250">
            <a:extLst>
              <a:ext uri="{FF2B5EF4-FFF2-40B4-BE49-F238E27FC236}">
                <a16:creationId xmlns:a16="http://schemas.microsoft.com/office/drawing/2014/main" id="{4B9AFD3C-0ED9-488F-90B4-8F1C0FF1710E}"/>
              </a:ext>
            </a:extLst>
          </p:cNvPr>
          <p:cNvCxnSpPr/>
          <p:nvPr/>
        </p:nvCxnSpPr>
        <p:spPr>
          <a:xfrm flipV="1">
            <a:off x="2625725" y="3865563"/>
            <a:ext cx="242888" cy="1063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>
            <a:extLst>
              <a:ext uri="{FF2B5EF4-FFF2-40B4-BE49-F238E27FC236}">
                <a16:creationId xmlns:a16="http://schemas.microsoft.com/office/drawing/2014/main" id="{3A723167-C9B0-460C-87F9-2C3E81181F72}"/>
              </a:ext>
            </a:extLst>
          </p:cNvPr>
          <p:cNvCxnSpPr/>
          <p:nvPr/>
        </p:nvCxnSpPr>
        <p:spPr>
          <a:xfrm flipH="1">
            <a:off x="2825750" y="3865563"/>
            <a:ext cx="42863" cy="2381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Connector 252">
            <a:extLst>
              <a:ext uri="{FF2B5EF4-FFF2-40B4-BE49-F238E27FC236}">
                <a16:creationId xmlns:a16="http://schemas.microsoft.com/office/drawing/2014/main" id="{894CFE93-04F4-4236-BFB1-3976122BE22C}"/>
              </a:ext>
            </a:extLst>
          </p:cNvPr>
          <p:cNvCxnSpPr/>
          <p:nvPr/>
        </p:nvCxnSpPr>
        <p:spPr>
          <a:xfrm flipV="1">
            <a:off x="2825750" y="4010025"/>
            <a:ext cx="242888" cy="1063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Connector 253">
            <a:extLst>
              <a:ext uri="{FF2B5EF4-FFF2-40B4-BE49-F238E27FC236}">
                <a16:creationId xmlns:a16="http://schemas.microsoft.com/office/drawing/2014/main" id="{C220CF8B-2A7F-4AEE-BF4E-39A6A458A242}"/>
              </a:ext>
            </a:extLst>
          </p:cNvPr>
          <p:cNvCxnSpPr/>
          <p:nvPr/>
        </p:nvCxnSpPr>
        <p:spPr>
          <a:xfrm>
            <a:off x="3060700" y="4017963"/>
            <a:ext cx="7938" cy="1841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Connector 254">
            <a:extLst>
              <a:ext uri="{FF2B5EF4-FFF2-40B4-BE49-F238E27FC236}">
                <a16:creationId xmlns:a16="http://schemas.microsoft.com/office/drawing/2014/main" id="{050C813F-A2A0-4DCB-B926-C3E77FFDE647}"/>
              </a:ext>
            </a:extLst>
          </p:cNvPr>
          <p:cNvCxnSpPr/>
          <p:nvPr/>
        </p:nvCxnSpPr>
        <p:spPr>
          <a:xfrm>
            <a:off x="3078163" y="4202113"/>
            <a:ext cx="200025" cy="1254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Oval 255">
            <a:extLst>
              <a:ext uri="{FF2B5EF4-FFF2-40B4-BE49-F238E27FC236}">
                <a16:creationId xmlns:a16="http://schemas.microsoft.com/office/drawing/2014/main" id="{B90DDD4A-3F97-45EC-90F4-B9008C480D7E}"/>
              </a:ext>
            </a:extLst>
          </p:cNvPr>
          <p:cNvSpPr/>
          <p:nvPr/>
        </p:nvSpPr>
        <p:spPr>
          <a:xfrm>
            <a:off x="2403475" y="3670300"/>
            <a:ext cx="147638" cy="134938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257" name="Oval 256">
            <a:extLst>
              <a:ext uri="{FF2B5EF4-FFF2-40B4-BE49-F238E27FC236}">
                <a16:creationId xmlns:a16="http://schemas.microsoft.com/office/drawing/2014/main" id="{01E6A681-6522-4DBC-A70A-8E119DBD5076}"/>
              </a:ext>
            </a:extLst>
          </p:cNvPr>
          <p:cNvSpPr/>
          <p:nvPr/>
        </p:nvSpPr>
        <p:spPr>
          <a:xfrm>
            <a:off x="3205163" y="4248150"/>
            <a:ext cx="168275" cy="160338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cxnSp>
        <p:nvCxnSpPr>
          <p:cNvPr id="258" name="Straight Connector 257">
            <a:extLst>
              <a:ext uri="{FF2B5EF4-FFF2-40B4-BE49-F238E27FC236}">
                <a16:creationId xmlns:a16="http://schemas.microsoft.com/office/drawing/2014/main" id="{4E943927-E5C9-446F-819C-023EAB2C85E8}"/>
              </a:ext>
            </a:extLst>
          </p:cNvPr>
          <p:cNvCxnSpPr/>
          <p:nvPr/>
        </p:nvCxnSpPr>
        <p:spPr>
          <a:xfrm>
            <a:off x="3452813" y="3740150"/>
            <a:ext cx="200025" cy="1254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Connector 258">
            <a:extLst>
              <a:ext uri="{FF2B5EF4-FFF2-40B4-BE49-F238E27FC236}">
                <a16:creationId xmlns:a16="http://schemas.microsoft.com/office/drawing/2014/main" id="{10F3840E-5EB4-45F2-858C-387B959C65BF}"/>
              </a:ext>
            </a:extLst>
          </p:cNvPr>
          <p:cNvCxnSpPr/>
          <p:nvPr/>
        </p:nvCxnSpPr>
        <p:spPr>
          <a:xfrm>
            <a:off x="3652838" y="3867150"/>
            <a:ext cx="0" cy="1047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Connector 259">
            <a:extLst>
              <a:ext uri="{FF2B5EF4-FFF2-40B4-BE49-F238E27FC236}">
                <a16:creationId xmlns:a16="http://schemas.microsoft.com/office/drawing/2014/main" id="{155DADC6-0232-4616-B89A-DA8C873A325B}"/>
              </a:ext>
            </a:extLst>
          </p:cNvPr>
          <p:cNvCxnSpPr/>
          <p:nvPr/>
        </p:nvCxnSpPr>
        <p:spPr>
          <a:xfrm flipV="1">
            <a:off x="3652838" y="3865563"/>
            <a:ext cx="242887" cy="1063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Connector 260">
            <a:extLst>
              <a:ext uri="{FF2B5EF4-FFF2-40B4-BE49-F238E27FC236}">
                <a16:creationId xmlns:a16="http://schemas.microsoft.com/office/drawing/2014/main" id="{CD965FC3-92E3-4B8A-B1E8-C72F2AC73589}"/>
              </a:ext>
            </a:extLst>
          </p:cNvPr>
          <p:cNvCxnSpPr/>
          <p:nvPr/>
        </p:nvCxnSpPr>
        <p:spPr>
          <a:xfrm flipH="1">
            <a:off x="3852863" y="3865563"/>
            <a:ext cx="42862" cy="2381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Straight Connector 261">
            <a:extLst>
              <a:ext uri="{FF2B5EF4-FFF2-40B4-BE49-F238E27FC236}">
                <a16:creationId xmlns:a16="http://schemas.microsoft.com/office/drawing/2014/main" id="{61981E56-5A91-4AE0-8DE6-E71E7B3AEFEA}"/>
              </a:ext>
            </a:extLst>
          </p:cNvPr>
          <p:cNvCxnSpPr/>
          <p:nvPr/>
        </p:nvCxnSpPr>
        <p:spPr>
          <a:xfrm flipV="1">
            <a:off x="3852863" y="4010025"/>
            <a:ext cx="242887" cy="1063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Connector 262">
            <a:extLst>
              <a:ext uri="{FF2B5EF4-FFF2-40B4-BE49-F238E27FC236}">
                <a16:creationId xmlns:a16="http://schemas.microsoft.com/office/drawing/2014/main" id="{E85B31E6-D2F6-40C7-883F-BB33212930E0}"/>
              </a:ext>
            </a:extLst>
          </p:cNvPr>
          <p:cNvCxnSpPr/>
          <p:nvPr/>
        </p:nvCxnSpPr>
        <p:spPr>
          <a:xfrm>
            <a:off x="4087813" y="4017963"/>
            <a:ext cx="7937" cy="1841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48569998-25F2-4C42-BEF9-6729C37BEAAC}"/>
              </a:ext>
            </a:extLst>
          </p:cNvPr>
          <p:cNvCxnSpPr/>
          <p:nvPr/>
        </p:nvCxnSpPr>
        <p:spPr>
          <a:xfrm>
            <a:off x="4106863" y="4202113"/>
            <a:ext cx="200025" cy="1254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5" name="Oval 264">
            <a:extLst>
              <a:ext uri="{FF2B5EF4-FFF2-40B4-BE49-F238E27FC236}">
                <a16:creationId xmlns:a16="http://schemas.microsoft.com/office/drawing/2014/main" id="{5FF7E7A7-BC76-4A4D-A847-B3D48422E677}"/>
              </a:ext>
            </a:extLst>
          </p:cNvPr>
          <p:cNvSpPr/>
          <p:nvPr/>
        </p:nvSpPr>
        <p:spPr>
          <a:xfrm>
            <a:off x="3432175" y="3670300"/>
            <a:ext cx="147638" cy="134938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266" name="Oval 265">
            <a:extLst>
              <a:ext uri="{FF2B5EF4-FFF2-40B4-BE49-F238E27FC236}">
                <a16:creationId xmlns:a16="http://schemas.microsoft.com/office/drawing/2014/main" id="{526EAA91-437D-4A13-9C8E-D176A5409C8A}"/>
              </a:ext>
            </a:extLst>
          </p:cNvPr>
          <p:cNvSpPr/>
          <p:nvPr/>
        </p:nvSpPr>
        <p:spPr>
          <a:xfrm>
            <a:off x="4233863" y="4248150"/>
            <a:ext cx="168275" cy="160338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cxnSp>
        <p:nvCxnSpPr>
          <p:cNvPr id="267" name="Straight Connector 266">
            <a:extLst>
              <a:ext uri="{FF2B5EF4-FFF2-40B4-BE49-F238E27FC236}">
                <a16:creationId xmlns:a16="http://schemas.microsoft.com/office/drawing/2014/main" id="{53C7DE42-DFB5-44B4-8E29-5484600CF76C}"/>
              </a:ext>
            </a:extLst>
          </p:cNvPr>
          <p:cNvCxnSpPr/>
          <p:nvPr/>
        </p:nvCxnSpPr>
        <p:spPr>
          <a:xfrm>
            <a:off x="4492625" y="3740150"/>
            <a:ext cx="200025" cy="1254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5FE64C6B-8EA7-4621-BE3B-843EA1D1EB47}"/>
              </a:ext>
            </a:extLst>
          </p:cNvPr>
          <p:cNvCxnSpPr/>
          <p:nvPr/>
        </p:nvCxnSpPr>
        <p:spPr>
          <a:xfrm>
            <a:off x="4692650" y="3867150"/>
            <a:ext cx="0" cy="1047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Connector 268">
            <a:extLst>
              <a:ext uri="{FF2B5EF4-FFF2-40B4-BE49-F238E27FC236}">
                <a16:creationId xmlns:a16="http://schemas.microsoft.com/office/drawing/2014/main" id="{D2C61123-40B9-4CA0-99A5-53BFE0A7B8AB}"/>
              </a:ext>
            </a:extLst>
          </p:cNvPr>
          <p:cNvCxnSpPr/>
          <p:nvPr/>
        </p:nvCxnSpPr>
        <p:spPr>
          <a:xfrm flipV="1">
            <a:off x="4692650" y="3865563"/>
            <a:ext cx="241300" cy="1063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C5FF7CFF-9E30-42BA-AF5C-140F9849231A}"/>
              </a:ext>
            </a:extLst>
          </p:cNvPr>
          <p:cNvCxnSpPr/>
          <p:nvPr/>
        </p:nvCxnSpPr>
        <p:spPr>
          <a:xfrm flipH="1">
            <a:off x="4892675" y="3865563"/>
            <a:ext cx="41275" cy="2381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Connector 270">
            <a:extLst>
              <a:ext uri="{FF2B5EF4-FFF2-40B4-BE49-F238E27FC236}">
                <a16:creationId xmlns:a16="http://schemas.microsoft.com/office/drawing/2014/main" id="{CA2C1B1B-5799-43CB-9518-788085A019BB}"/>
              </a:ext>
            </a:extLst>
          </p:cNvPr>
          <p:cNvCxnSpPr/>
          <p:nvPr/>
        </p:nvCxnSpPr>
        <p:spPr>
          <a:xfrm flipV="1">
            <a:off x="4892675" y="4010025"/>
            <a:ext cx="241300" cy="1063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BF39FABC-F965-4A3A-97EF-A8E11FD9D772}"/>
              </a:ext>
            </a:extLst>
          </p:cNvPr>
          <p:cNvCxnSpPr/>
          <p:nvPr/>
        </p:nvCxnSpPr>
        <p:spPr>
          <a:xfrm>
            <a:off x="5127625" y="4017963"/>
            <a:ext cx="6350" cy="1841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Straight Connector 272">
            <a:extLst>
              <a:ext uri="{FF2B5EF4-FFF2-40B4-BE49-F238E27FC236}">
                <a16:creationId xmlns:a16="http://schemas.microsoft.com/office/drawing/2014/main" id="{1213242F-E6E7-458F-B473-AA5DA94F8B85}"/>
              </a:ext>
            </a:extLst>
          </p:cNvPr>
          <p:cNvCxnSpPr/>
          <p:nvPr/>
        </p:nvCxnSpPr>
        <p:spPr>
          <a:xfrm>
            <a:off x="5145088" y="4202113"/>
            <a:ext cx="200025" cy="1254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4" name="Oval 273">
            <a:extLst>
              <a:ext uri="{FF2B5EF4-FFF2-40B4-BE49-F238E27FC236}">
                <a16:creationId xmlns:a16="http://schemas.microsoft.com/office/drawing/2014/main" id="{CA719A33-8283-45A0-9806-80BB298D44D2}"/>
              </a:ext>
            </a:extLst>
          </p:cNvPr>
          <p:cNvSpPr/>
          <p:nvPr/>
        </p:nvSpPr>
        <p:spPr>
          <a:xfrm>
            <a:off x="4470400" y="3670300"/>
            <a:ext cx="147638" cy="134938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275" name="Oval 274">
            <a:extLst>
              <a:ext uri="{FF2B5EF4-FFF2-40B4-BE49-F238E27FC236}">
                <a16:creationId xmlns:a16="http://schemas.microsoft.com/office/drawing/2014/main" id="{1E49EBA7-0727-4F1D-B787-C8C9285354DB}"/>
              </a:ext>
            </a:extLst>
          </p:cNvPr>
          <p:cNvSpPr/>
          <p:nvPr/>
        </p:nvSpPr>
        <p:spPr>
          <a:xfrm>
            <a:off x="5272088" y="4248150"/>
            <a:ext cx="168275" cy="160338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cxnSp>
        <p:nvCxnSpPr>
          <p:cNvPr id="276" name="Straight Connector 275">
            <a:extLst>
              <a:ext uri="{FF2B5EF4-FFF2-40B4-BE49-F238E27FC236}">
                <a16:creationId xmlns:a16="http://schemas.microsoft.com/office/drawing/2014/main" id="{186EA654-A699-482C-8321-C47151006271}"/>
              </a:ext>
            </a:extLst>
          </p:cNvPr>
          <p:cNvCxnSpPr/>
          <p:nvPr/>
        </p:nvCxnSpPr>
        <p:spPr>
          <a:xfrm>
            <a:off x="5526088" y="3740150"/>
            <a:ext cx="200025" cy="1254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Connector 276">
            <a:extLst>
              <a:ext uri="{FF2B5EF4-FFF2-40B4-BE49-F238E27FC236}">
                <a16:creationId xmlns:a16="http://schemas.microsoft.com/office/drawing/2014/main" id="{1D850424-BF54-41B7-8DAB-429EB224A829}"/>
              </a:ext>
            </a:extLst>
          </p:cNvPr>
          <p:cNvCxnSpPr/>
          <p:nvPr/>
        </p:nvCxnSpPr>
        <p:spPr>
          <a:xfrm>
            <a:off x="5726113" y="3867150"/>
            <a:ext cx="0" cy="1047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Connector 277">
            <a:extLst>
              <a:ext uri="{FF2B5EF4-FFF2-40B4-BE49-F238E27FC236}">
                <a16:creationId xmlns:a16="http://schemas.microsoft.com/office/drawing/2014/main" id="{B5FC97A8-6F33-47B1-A972-35CC0F0EF153}"/>
              </a:ext>
            </a:extLst>
          </p:cNvPr>
          <p:cNvCxnSpPr/>
          <p:nvPr/>
        </p:nvCxnSpPr>
        <p:spPr>
          <a:xfrm flipV="1">
            <a:off x="5726113" y="3865563"/>
            <a:ext cx="242887" cy="1063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Connector 278">
            <a:extLst>
              <a:ext uri="{FF2B5EF4-FFF2-40B4-BE49-F238E27FC236}">
                <a16:creationId xmlns:a16="http://schemas.microsoft.com/office/drawing/2014/main" id="{CA3D4F0E-DB75-4F0E-8654-65B2F308593A}"/>
              </a:ext>
            </a:extLst>
          </p:cNvPr>
          <p:cNvCxnSpPr/>
          <p:nvPr/>
        </p:nvCxnSpPr>
        <p:spPr>
          <a:xfrm flipH="1">
            <a:off x="5926138" y="3865563"/>
            <a:ext cx="42862" cy="2381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Connector 279">
            <a:extLst>
              <a:ext uri="{FF2B5EF4-FFF2-40B4-BE49-F238E27FC236}">
                <a16:creationId xmlns:a16="http://schemas.microsoft.com/office/drawing/2014/main" id="{F9784458-AD50-4E50-A2C7-25F829618576}"/>
              </a:ext>
            </a:extLst>
          </p:cNvPr>
          <p:cNvCxnSpPr/>
          <p:nvPr/>
        </p:nvCxnSpPr>
        <p:spPr>
          <a:xfrm flipV="1">
            <a:off x="5926138" y="4010025"/>
            <a:ext cx="242887" cy="1063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Straight Connector 280">
            <a:extLst>
              <a:ext uri="{FF2B5EF4-FFF2-40B4-BE49-F238E27FC236}">
                <a16:creationId xmlns:a16="http://schemas.microsoft.com/office/drawing/2014/main" id="{6A9F26F0-F2C5-4A50-BE75-E29765827839}"/>
              </a:ext>
            </a:extLst>
          </p:cNvPr>
          <p:cNvCxnSpPr/>
          <p:nvPr/>
        </p:nvCxnSpPr>
        <p:spPr>
          <a:xfrm>
            <a:off x="6161088" y="4017963"/>
            <a:ext cx="7937" cy="1841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Connector 281">
            <a:extLst>
              <a:ext uri="{FF2B5EF4-FFF2-40B4-BE49-F238E27FC236}">
                <a16:creationId xmlns:a16="http://schemas.microsoft.com/office/drawing/2014/main" id="{AA726691-7FE4-495B-9786-C972231E8433}"/>
              </a:ext>
            </a:extLst>
          </p:cNvPr>
          <p:cNvCxnSpPr/>
          <p:nvPr/>
        </p:nvCxnSpPr>
        <p:spPr>
          <a:xfrm>
            <a:off x="6178550" y="4202113"/>
            <a:ext cx="200025" cy="1254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3" name="Oval 282">
            <a:extLst>
              <a:ext uri="{FF2B5EF4-FFF2-40B4-BE49-F238E27FC236}">
                <a16:creationId xmlns:a16="http://schemas.microsoft.com/office/drawing/2014/main" id="{4BB8825F-5E26-4DE3-AD53-54D3107B07AD}"/>
              </a:ext>
            </a:extLst>
          </p:cNvPr>
          <p:cNvSpPr/>
          <p:nvPr/>
        </p:nvSpPr>
        <p:spPr>
          <a:xfrm>
            <a:off x="5503863" y="3670300"/>
            <a:ext cx="147637" cy="134938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284" name="Oval 283">
            <a:extLst>
              <a:ext uri="{FF2B5EF4-FFF2-40B4-BE49-F238E27FC236}">
                <a16:creationId xmlns:a16="http://schemas.microsoft.com/office/drawing/2014/main" id="{9AAFA04B-DECB-4CA3-B67A-9AA117253C0A}"/>
              </a:ext>
            </a:extLst>
          </p:cNvPr>
          <p:cNvSpPr/>
          <p:nvPr/>
        </p:nvSpPr>
        <p:spPr>
          <a:xfrm>
            <a:off x="6305550" y="4248150"/>
            <a:ext cx="168275" cy="160338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cxnSp>
        <p:nvCxnSpPr>
          <p:cNvPr id="285" name="Straight Connector 284">
            <a:extLst>
              <a:ext uri="{FF2B5EF4-FFF2-40B4-BE49-F238E27FC236}">
                <a16:creationId xmlns:a16="http://schemas.microsoft.com/office/drawing/2014/main" id="{E27FC48A-CBF6-4D97-A0EE-BDB0AC890F4B}"/>
              </a:ext>
            </a:extLst>
          </p:cNvPr>
          <p:cNvCxnSpPr/>
          <p:nvPr/>
        </p:nvCxnSpPr>
        <p:spPr>
          <a:xfrm flipV="1">
            <a:off x="1160463" y="4684713"/>
            <a:ext cx="5386387" cy="635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" name="Isosceles Triangle 285">
            <a:extLst>
              <a:ext uri="{FF2B5EF4-FFF2-40B4-BE49-F238E27FC236}">
                <a16:creationId xmlns:a16="http://schemas.microsoft.com/office/drawing/2014/main" id="{0843F72A-389A-488E-9C48-AD9C8778891F}"/>
              </a:ext>
            </a:extLst>
          </p:cNvPr>
          <p:cNvSpPr/>
          <p:nvPr/>
        </p:nvSpPr>
        <p:spPr>
          <a:xfrm rot="5400000">
            <a:off x="1404938" y="4213225"/>
            <a:ext cx="784225" cy="942975"/>
          </a:xfrm>
          <a:prstGeom prst="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8314" name="TextBox 286">
            <a:extLst>
              <a:ext uri="{FF2B5EF4-FFF2-40B4-BE49-F238E27FC236}">
                <a16:creationId xmlns:a16="http://schemas.microsoft.com/office/drawing/2014/main" id="{8CF72F07-A036-4E8C-8A49-6D8685C240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8413" y="4448175"/>
            <a:ext cx="8350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DAC</a:t>
            </a:r>
          </a:p>
        </p:txBody>
      </p:sp>
      <p:cxnSp>
        <p:nvCxnSpPr>
          <p:cNvPr id="288" name="Straight Connector 287">
            <a:extLst>
              <a:ext uri="{FF2B5EF4-FFF2-40B4-BE49-F238E27FC236}">
                <a16:creationId xmlns:a16="http://schemas.microsoft.com/office/drawing/2014/main" id="{0E58E44D-274F-4998-A4B2-83D7AF52D50D}"/>
              </a:ext>
            </a:extLst>
          </p:cNvPr>
          <p:cNvCxnSpPr/>
          <p:nvPr/>
        </p:nvCxnSpPr>
        <p:spPr>
          <a:xfrm>
            <a:off x="2419350" y="4691063"/>
            <a:ext cx="200025" cy="1254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Straight Connector 288">
            <a:extLst>
              <a:ext uri="{FF2B5EF4-FFF2-40B4-BE49-F238E27FC236}">
                <a16:creationId xmlns:a16="http://schemas.microsoft.com/office/drawing/2014/main" id="{D9DC6DF1-4D63-49BD-AA14-41C9EF08294A}"/>
              </a:ext>
            </a:extLst>
          </p:cNvPr>
          <p:cNvCxnSpPr/>
          <p:nvPr/>
        </p:nvCxnSpPr>
        <p:spPr>
          <a:xfrm>
            <a:off x="2619375" y="4818063"/>
            <a:ext cx="0" cy="1047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Connector 289">
            <a:extLst>
              <a:ext uri="{FF2B5EF4-FFF2-40B4-BE49-F238E27FC236}">
                <a16:creationId xmlns:a16="http://schemas.microsoft.com/office/drawing/2014/main" id="{97F4FEC5-5384-42DD-ADC1-D49E9F03C775}"/>
              </a:ext>
            </a:extLst>
          </p:cNvPr>
          <p:cNvCxnSpPr/>
          <p:nvPr/>
        </p:nvCxnSpPr>
        <p:spPr>
          <a:xfrm flipV="1">
            <a:off x="2619375" y="4816475"/>
            <a:ext cx="242888" cy="1063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Connector 290">
            <a:extLst>
              <a:ext uri="{FF2B5EF4-FFF2-40B4-BE49-F238E27FC236}">
                <a16:creationId xmlns:a16="http://schemas.microsoft.com/office/drawing/2014/main" id="{C646DC23-62EF-424C-970F-547DB28682C1}"/>
              </a:ext>
            </a:extLst>
          </p:cNvPr>
          <p:cNvCxnSpPr/>
          <p:nvPr/>
        </p:nvCxnSpPr>
        <p:spPr>
          <a:xfrm flipH="1">
            <a:off x="2819400" y="4816475"/>
            <a:ext cx="42863" cy="2381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>
            <a:extLst>
              <a:ext uri="{FF2B5EF4-FFF2-40B4-BE49-F238E27FC236}">
                <a16:creationId xmlns:a16="http://schemas.microsoft.com/office/drawing/2014/main" id="{CADF76B2-805A-4201-B01D-099D927D7324}"/>
              </a:ext>
            </a:extLst>
          </p:cNvPr>
          <p:cNvCxnSpPr/>
          <p:nvPr/>
        </p:nvCxnSpPr>
        <p:spPr>
          <a:xfrm flipV="1">
            <a:off x="2819400" y="4962525"/>
            <a:ext cx="242888" cy="1063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Straight Connector 292">
            <a:extLst>
              <a:ext uri="{FF2B5EF4-FFF2-40B4-BE49-F238E27FC236}">
                <a16:creationId xmlns:a16="http://schemas.microsoft.com/office/drawing/2014/main" id="{FA73AF23-D812-4356-8740-29E4858628D4}"/>
              </a:ext>
            </a:extLst>
          </p:cNvPr>
          <p:cNvCxnSpPr/>
          <p:nvPr/>
        </p:nvCxnSpPr>
        <p:spPr>
          <a:xfrm>
            <a:off x="3054350" y="4970463"/>
            <a:ext cx="7938" cy="1825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Straight Connector 293">
            <a:extLst>
              <a:ext uri="{FF2B5EF4-FFF2-40B4-BE49-F238E27FC236}">
                <a16:creationId xmlns:a16="http://schemas.microsoft.com/office/drawing/2014/main" id="{B956DFD8-B87F-4394-B6CF-175AB57A90AE}"/>
              </a:ext>
            </a:extLst>
          </p:cNvPr>
          <p:cNvCxnSpPr/>
          <p:nvPr/>
        </p:nvCxnSpPr>
        <p:spPr>
          <a:xfrm>
            <a:off x="3071813" y="5153025"/>
            <a:ext cx="200025" cy="1254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5" name="Oval 294">
            <a:extLst>
              <a:ext uri="{FF2B5EF4-FFF2-40B4-BE49-F238E27FC236}">
                <a16:creationId xmlns:a16="http://schemas.microsoft.com/office/drawing/2014/main" id="{44268118-A97F-488D-B5D3-E233FA79B19E}"/>
              </a:ext>
            </a:extLst>
          </p:cNvPr>
          <p:cNvSpPr/>
          <p:nvPr/>
        </p:nvSpPr>
        <p:spPr>
          <a:xfrm>
            <a:off x="2397125" y="4622800"/>
            <a:ext cx="147638" cy="13335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296" name="Oval 295">
            <a:extLst>
              <a:ext uri="{FF2B5EF4-FFF2-40B4-BE49-F238E27FC236}">
                <a16:creationId xmlns:a16="http://schemas.microsoft.com/office/drawing/2014/main" id="{69834A38-6EFE-4D87-815D-613E2D5E2A48}"/>
              </a:ext>
            </a:extLst>
          </p:cNvPr>
          <p:cNvSpPr/>
          <p:nvPr/>
        </p:nvSpPr>
        <p:spPr>
          <a:xfrm>
            <a:off x="3198813" y="5199063"/>
            <a:ext cx="168275" cy="160337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cxnSp>
        <p:nvCxnSpPr>
          <p:cNvPr id="297" name="Straight Connector 296">
            <a:extLst>
              <a:ext uri="{FF2B5EF4-FFF2-40B4-BE49-F238E27FC236}">
                <a16:creationId xmlns:a16="http://schemas.microsoft.com/office/drawing/2014/main" id="{BB12A383-19A3-4231-A133-CACCFCBF1733}"/>
              </a:ext>
            </a:extLst>
          </p:cNvPr>
          <p:cNvCxnSpPr/>
          <p:nvPr/>
        </p:nvCxnSpPr>
        <p:spPr>
          <a:xfrm>
            <a:off x="3448050" y="4691063"/>
            <a:ext cx="200025" cy="1254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Straight Connector 297">
            <a:extLst>
              <a:ext uri="{FF2B5EF4-FFF2-40B4-BE49-F238E27FC236}">
                <a16:creationId xmlns:a16="http://schemas.microsoft.com/office/drawing/2014/main" id="{11D099E3-D13D-4C5A-9505-39A7D9B99475}"/>
              </a:ext>
            </a:extLst>
          </p:cNvPr>
          <p:cNvCxnSpPr/>
          <p:nvPr/>
        </p:nvCxnSpPr>
        <p:spPr>
          <a:xfrm>
            <a:off x="3648075" y="4818063"/>
            <a:ext cx="0" cy="1047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Connector 298">
            <a:extLst>
              <a:ext uri="{FF2B5EF4-FFF2-40B4-BE49-F238E27FC236}">
                <a16:creationId xmlns:a16="http://schemas.microsoft.com/office/drawing/2014/main" id="{6D5FA54F-CD18-47A6-990D-9F2C783B7F25}"/>
              </a:ext>
            </a:extLst>
          </p:cNvPr>
          <p:cNvCxnSpPr/>
          <p:nvPr/>
        </p:nvCxnSpPr>
        <p:spPr>
          <a:xfrm flipV="1">
            <a:off x="3648075" y="4816475"/>
            <a:ext cx="241300" cy="1063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Straight Connector 299">
            <a:extLst>
              <a:ext uri="{FF2B5EF4-FFF2-40B4-BE49-F238E27FC236}">
                <a16:creationId xmlns:a16="http://schemas.microsoft.com/office/drawing/2014/main" id="{04A9AA2C-69D1-417B-9292-23652A2F5757}"/>
              </a:ext>
            </a:extLst>
          </p:cNvPr>
          <p:cNvCxnSpPr/>
          <p:nvPr/>
        </p:nvCxnSpPr>
        <p:spPr>
          <a:xfrm flipH="1">
            <a:off x="3848100" y="4816475"/>
            <a:ext cx="41275" cy="2381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Straight Connector 300">
            <a:extLst>
              <a:ext uri="{FF2B5EF4-FFF2-40B4-BE49-F238E27FC236}">
                <a16:creationId xmlns:a16="http://schemas.microsoft.com/office/drawing/2014/main" id="{C0AF7E20-D691-41AD-BAE7-E556EB9ED7CC}"/>
              </a:ext>
            </a:extLst>
          </p:cNvPr>
          <p:cNvCxnSpPr/>
          <p:nvPr/>
        </p:nvCxnSpPr>
        <p:spPr>
          <a:xfrm flipV="1">
            <a:off x="3848100" y="4962525"/>
            <a:ext cx="241300" cy="1063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Connector 301">
            <a:extLst>
              <a:ext uri="{FF2B5EF4-FFF2-40B4-BE49-F238E27FC236}">
                <a16:creationId xmlns:a16="http://schemas.microsoft.com/office/drawing/2014/main" id="{25E00263-8084-49EB-9FEE-AF73923A5302}"/>
              </a:ext>
            </a:extLst>
          </p:cNvPr>
          <p:cNvCxnSpPr/>
          <p:nvPr/>
        </p:nvCxnSpPr>
        <p:spPr>
          <a:xfrm>
            <a:off x="4083050" y="4970463"/>
            <a:ext cx="6350" cy="1825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Connector 302">
            <a:extLst>
              <a:ext uri="{FF2B5EF4-FFF2-40B4-BE49-F238E27FC236}">
                <a16:creationId xmlns:a16="http://schemas.microsoft.com/office/drawing/2014/main" id="{1A236CB6-86BC-4880-A1C2-BF8CD912A304}"/>
              </a:ext>
            </a:extLst>
          </p:cNvPr>
          <p:cNvCxnSpPr/>
          <p:nvPr/>
        </p:nvCxnSpPr>
        <p:spPr>
          <a:xfrm>
            <a:off x="4100513" y="5153025"/>
            <a:ext cx="200025" cy="1254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Oval 303">
            <a:extLst>
              <a:ext uri="{FF2B5EF4-FFF2-40B4-BE49-F238E27FC236}">
                <a16:creationId xmlns:a16="http://schemas.microsoft.com/office/drawing/2014/main" id="{945B02C6-1ACB-4F11-910F-05A470D7B528}"/>
              </a:ext>
            </a:extLst>
          </p:cNvPr>
          <p:cNvSpPr/>
          <p:nvPr/>
        </p:nvSpPr>
        <p:spPr>
          <a:xfrm>
            <a:off x="3425825" y="4622800"/>
            <a:ext cx="147638" cy="13335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305" name="Oval 304">
            <a:extLst>
              <a:ext uri="{FF2B5EF4-FFF2-40B4-BE49-F238E27FC236}">
                <a16:creationId xmlns:a16="http://schemas.microsoft.com/office/drawing/2014/main" id="{ADE7FC8C-7952-4246-A91A-0C9311406183}"/>
              </a:ext>
            </a:extLst>
          </p:cNvPr>
          <p:cNvSpPr/>
          <p:nvPr/>
        </p:nvSpPr>
        <p:spPr>
          <a:xfrm>
            <a:off x="4227513" y="5199063"/>
            <a:ext cx="168275" cy="160337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cxnSp>
        <p:nvCxnSpPr>
          <p:cNvPr id="306" name="Straight Connector 305">
            <a:extLst>
              <a:ext uri="{FF2B5EF4-FFF2-40B4-BE49-F238E27FC236}">
                <a16:creationId xmlns:a16="http://schemas.microsoft.com/office/drawing/2014/main" id="{77E117F5-DDD6-4C43-8B71-F761662EE7C1}"/>
              </a:ext>
            </a:extLst>
          </p:cNvPr>
          <p:cNvCxnSpPr/>
          <p:nvPr/>
        </p:nvCxnSpPr>
        <p:spPr>
          <a:xfrm>
            <a:off x="4486275" y="4691063"/>
            <a:ext cx="200025" cy="1254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Straight Connector 306">
            <a:extLst>
              <a:ext uri="{FF2B5EF4-FFF2-40B4-BE49-F238E27FC236}">
                <a16:creationId xmlns:a16="http://schemas.microsoft.com/office/drawing/2014/main" id="{CACCF6C9-FEA0-46CC-8805-2B34F4B50A52}"/>
              </a:ext>
            </a:extLst>
          </p:cNvPr>
          <p:cNvCxnSpPr/>
          <p:nvPr/>
        </p:nvCxnSpPr>
        <p:spPr>
          <a:xfrm>
            <a:off x="4686300" y="4818063"/>
            <a:ext cx="0" cy="1047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Straight Connector 307">
            <a:extLst>
              <a:ext uri="{FF2B5EF4-FFF2-40B4-BE49-F238E27FC236}">
                <a16:creationId xmlns:a16="http://schemas.microsoft.com/office/drawing/2014/main" id="{25C2075A-04BE-49F2-9487-95E3F383CBBB}"/>
              </a:ext>
            </a:extLst>
          </p:cNvPr>
          <p:cNvCxnSpPr/>
          <p:nvPr/>
        </p:nvCxnSpPr>
        <p:spPr>
          <a:xfrm flipV="1">
            <a:off x="4686300" y="4816475"/>
            <a:ext cx="242888" cy="1063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Straight Connector 308">
            <a:extLst>
              <a:ext uri="{FF2B5EF4-FFF2-40B4-BE49-F238E27FC236}">
                <a16:creationId xmlns:a16="http://schemas.microsoft.com/office/drawing/2014/main" id="{80DFFB4A-0996-4149-AE73-C83B562C7A37}"/>
              </a:ext>
            </a:extLst>
          </p:cNvPr>
          <p:cNvCxnSpPr/>
          <p:nvPr/>
        </p:nvCxnSpPr>
        <p:spPr>
          <a:xfrm flipH="1">
            <a:off x="4886325" y="4816475"/>
            <a:ext cx="42863" cy="2381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Connector 309">
            <a:extLst>
              <a:ext uri="{FF2B5EF4-FFF2-40B4-BE49-F238E27FC236}">
                <a16:creationId xmlns:a16="http://schemas.microsoft.com/office/drawing/2014/main" id="{551E37CC-E53C-461B-A1C2-D2CA93F3A184}"/>
              </a:ext>
            </a:extLst>
          </p:cNvPr>
          <p:cNvCxnSpPr/>
          <p:nvPr/>
        </p:nvCxnSpPr>
        <p:spPr>
          <a:xfrm flipV="1">
            <a:off x="4886325" y="4962525"/>
            <a:ext cx="242888" cy="1063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Connector 310">
            <a:extLst>
              <a:ext uri="{FF2B5EF4-FFF2-40B4-BE49-F238E27FC236}">
                <a16:creationId xmlns:a16="http://schemas.microsoft.com/office/drawing/2014/main" id="{460A5C60-B518-4B4B-A8A7-B762FD218508}"/>
              </a:ext>
            </a:extLst>
          </p:cNvPr>
          <p:cNvCxnSpPr/>
          <p:nvPr/>
        </p:nvCxnSpPr>
        <p:spPr>
          <a:xfrm>
            <a:off x="5121275" y="4970463"/>
            <a:ext cx="7938" cy="1825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Straight Connector 311">
            <a:extLst>
              <a:ext uri="{FF2B5EF4-FFF2-40B4-BE49-F238E27FC236}">
                <a16:creationId xmlns:a16="http://schemas.microsoft.com/office/drawing/2014/main" id="{2D9881FE-DA1B-45E4-B829-76BA0395F678}"/>
              </a:ext>
            </a:extLst>
          </p:cNvPr>
          <p:cNvCxnSpPr/>
          <p:nvPr/>
        </p:nvCxnSpPr>
        <p:spPr>
          <a:xfrm>
            <a:off x="5138738" y="5153025"/>
            <a:ext cx="200025" cy="1254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3" name="Oval 312">
            <a:extLst>
              <a:ext uri="{FF2B5EF4-FFF2-40B4-BE49-F238E27FC236}">
                <a16:creationId xmlns:a16="http://schemas.microsoft.com/office/drawing/2014/main" id="{589D2146-2F2C-4618-9123-F78C08A69EE9}"/>
              </a:ext>
            </a:extLst>
          </p:cNvPr>
          <p:cNvSpPr/>
          <p:nvPr/>
        </p:nvSpPr>
        <p:spPr>
          <a:xfrm>
            <a:off x="4464050" y="4622800"/>
            <a:ext cx="147638" cy="13335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314" name="Oval 313">
            <a:extLst>
              <a:ext uri="{FF2B5EF4-FFF2-40B4-BE49-F238E27FC236}">
                <a16:creationId xmlns:a16="http://schemas.microsoft.com/office/drawing/2014/main" id="{C7F5454D-04D4-4187-8582-9274DEB4031E}"/>
              </a:ext>
            </a:extLst>
          </p:cNvPr>
          <p:cNvSpPr/>
          <p:nvPr/>
        </p:nvSpPr>
        <p:spPr>
          <a:xfrm>
            <a:off x="5265738" y="5199063"/>
            <a:ext cx="168275" cy="160337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cxnSp>
        <p:nvCxnSpPr>
          <p:cNvPr id="315" name="Straight Connector 314">
            <a:extLst>
              <a:ext uri="{FF2B5EF4-FFF2-40B4-BE49-F238E27FC236}">
                <a16:creationId xmlns:a16="http://schemas.microsoft.com/office/drawing/2014/main" id="{FCB656BD-F2E0-4E99-8755-AF41D7FAFE01}"/>
              </a:ext>
            </a:extLst>
          </p:cNvPr>
          <p:cNvCxnSpPr/>
          <p:nvPr/>
        </p:nvCxnSpPr>
        <p:spPr>
          <a:xfrm>
            <a:off x="5519738" y="4691063"/>
            <a:ext cx="200025" cy="1254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Straight Connector 315">
            <a:extLst>
              <a:ext uri="{FF2B5EF4-FFF2-40B4-BE49-F238E27FC236}">
                <a16:creationId xmlns:a16="http://schemas.microsoft.com/office/drawing/2014/main" id="{BE7F5673-B040-405B-9B3B-461AA05F4D2F}"/>
              </a:ext>
            </a:extLst>
          </p:cNvPr>
          <p:cNvCxnSpPr/>
          <p:nvPr/>
        </p:nvCxnSpPr>
        <p:spPr>
          <a:xfrm>
            <a:off x="5719763" y="4818063"/>
            <a:ext cx="0" cy="1047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Straight Connector 316">
            <a:extLst>
              <a:ext uri="{FF2B5EF4-FFF2-40B4-BE49-F238E27FC236}">
                <a16:creationId xmlns:a16="http://schemas.microsoft.com/office/drawing/2014/main" id="{96BB97BD-D6EE-47BC-83C6-1A8732D4957E}"/>
              </a:ext>
            </a:extLst>
          </p:cNvPr>
          <p:cNvCxnSpPr/>
          <p:nvPr/>
        </p:nvCxnSpPr>
        <p:spPr>
          <a:xfrm flipV="1">
            <a:off x="5719763" y="4816475"/>
            <a:ext cx="242887" cy="1063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Straight Connector 317">
            <a:extLst>
              <a:ext uri="{FF2B5EF4-FFF2-40B4-BE49-F238E27FC236}">
                <a16:creationId xmlns:a16="http://schemas.microsoft.com/office/drawing/2014/main" id="{D0299D18-E585-47BB-B297-4373BE90878F}"/>
              </a:ext>
            </a:extLst>
          </p:cNvPr>
          <p:cNvCxnSpPr/>
          <p:nvPr/>
        </p:nvCxnSpPr>
        <p:spPr>
          <a:xfrm flipH="1">
            <a:off x="5919788" y="4816475"/>
            <a:ext cx="42862" cy="2381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Straight Connector 318">
            <a:extLst>
              <a:ext uri="{FF2B5EF4-FFF2-40B4-BE49-F238E27FC236}">
                <a16:creationId xmlns:a16="http://schemas.microsoft.com/office/drawing/2014/main" id="{86DB9CC0-8CA2-4A55-8061-91EF7325C503}"/>
              </a:ext>
            </a:extLst>
          </p:cNvPr>
          <p:cNvCxnSpPr/>
          <p:nvPr/>
        </p:nvCxnSpPr>
        <p:spPr>
          <a:xfrm flipV="1">
            <a:off x="5919788" y="4962525"/>
            <a:ext cx="242887" cy="1063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Straight Connector 319">
            <a:extLst>
              <a:ext uri="{FF2B5EF4-FFF2-40B4-BE49-F238E27FC236}">
                <a16:creationId xmlns:a16="http://schemas.microsoft.com/office/drawing/2014/main" id="{3F74ACBB-39F7-416F-ACA4-B11B9565C854}"/>
              </a:ext>
            </a:extLst>
          </p:cNvPr>
          <p:cNvCxnSpPr/>
          <p:nvPr/>
        </p:nvCxnSpPr>
        <p:spPr>
          <a:xfrm>
            <a:off x="6154738" y="4970463"/>
            <a:ext cx="7937" cy="1825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Straight Connector 320">
            <a:extLst>
              <a:ext uri="{FF2B5EF4-FFF2-40B4-BE49-F238E27FC236}">
                <a16:creationId xmlns:a16="http://schemas.microsoft.com/office/drawing/2014/main" id="{566B3F13-0D87-4660-9CC2-E31BD0EC3ABA}"/>
              </a:ext>
            </a:extLst>
          </p:cNvPr>
          <p:cNvCxnSpPr/>
          <p:nvPr/>
        </p:nvCxnSpPr>
        <p:spPr>
          <a:xfrm>
            <a:off x="6172200" y="5153025"/>
            <a:ext cx="200025" cy="1254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2" name="Oval 321">
            <a:extLst>
              <a:ext uri="{FF2B5EF4-FFF2-40B4-BE49-F238E27FC236}">
                <a16:creationId xmlns:a16="http://schemas.microsoft.com/office/drawing/2014/main" id="{1898F2EB-AF10-42C4-A483-56988A5A5F23}"/>
              </a:ext>
            </a:extLst>
          </p:cNvPr>
          <p:cNvSpPr/>
          <p:nvPr/>
        </p:nvSpPr>
        <p:spPr>
          <a:xfrm>
            <a:off x="5497513" y="4622800"/>
            <a:ext cx="147637" cy="13335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323" name="Oval 322">
            <a:extLst>
              <a:ext uri="{FF2B5EF4-FFF2-40B4-BE49-F238E27FC236}">
                <a16:creationId xmlns:a16="http://schemas.microsoft.com/office/drawing/2014/main" id="{280210A0-67DD-4AF9-800E-3EE89B7129CF}"/>
              </a:ext>
            </a:extLst>
          </p:cNvPr>
          <p:cNvSpPr/>
          <p:nvPr/>
        </p:nvSpPr>
        <p:spPr>
          <a:xfrm>
            <a:off x="6299200" y="5199063"/>
            <a:ext cx="168275" cy="160337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324" name="Rectangle 323">
            <a:extLst>
              <a:ext uri="{FF2B5EF4-FFF2-40B4-BE49-F238E27FC236}">
                <a16:creationId xmlns:a16="http://schemas.microsoft.com/office/drawing/2014/main" id="{6FDCF2A9-1994-4B39-B3C8-C95042B3D7F9}"/>
              </a:ext>
            </a:extLst>
          </p:cNvPr>
          <p:cNvSpPr/>
          <p:nvPr/>
        </p:nvSpPr>
        <p:spPr>
          <a:xfrm>
            <a:off x="2908300" y="5529263"/>
            <a:ext cx="665163" cy="571500"/>
          </a:xfrm>
          <a:prstGeom prst="rect">
            <a:avLst/>
          </a:prstGeom>
          <a:solidFill>
            <a:srgbClr val="00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8352" name="TextBox 324">
            <a:extLst>
              <a:ext uri="{FF2B5EF4-FFF2-40B4-BE49-F238E27FC236}">
                <a16:creationId xmlns:a16="http://schemas.microsoft.com/office/drawing/2014/main" id="{4FB0A564-533A-4F77-9DCF-37EE471C29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6388" y="5553075"/>
            <a:ext cx="8175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S&amp;H</a:t>
            </a:r>
          </a:p>
        </p:txBody>
      </p:sp>
      <p:sp>
        <p:nvSpPr>
          <p:cNvPr id="326" name="Rectangle 325">
            <a:extLst>
              <a:ext uri="{FF2B5EF4-FFF2-40B4-BE49-F238E27FC236}">
                <a16:creationId xmlns:a16="http://schemas.microsoft.com/office/drawing/2014/main" id="{CF32BD97-7C64-4073-BF90-7EAD0657A2FB}"/>
              </a:ext>
            </a:extLst>
          </p:cNvPr>
          <p:cNvSpPr/>
          <p:nvPr/>
        </p:nvSpPr>
        <p:spPr>
          <a:xfrm>
            <a:off x="3973513" y="5530850"/>
            <a:ext cx="666750" cy="571500"/>
          </a:xfrm>
          <a:prstGeom prst="rect">
            <a:avLst/>
          </a:prstGeom>
          <a:solidFill>
            <a:srgbClr val="00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8354" name="TextBox 326">
            <a:extLst>
              <a:ext uri="{FF2B5EF4-FFF2-40B4-BE49-F238E27FC236}">
                <a16:creationId xmlns:a16="http://schemas.microsoft.com/office/drawing/2014/main" id="{433FF3C8-D142-4943-83E7-BC9A831DC1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3188" y="5556250"/>
            <a:ext cx="8175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S&amp;H</a:t>
            </a:r>
          </a:p>
        </p:txBody>
      </p:sp>
      <p:sp>
        <p:nvSpPr>
          <p:cNvPr id="328" name="Rectangle 327">
            <a:extLst>
              <a:ext uri="{FF2B5EF4-FFF2-40B4-BE49-F238E27FC236}">
                <a16:creationId xmlns:a16="http://schemas.microsoft.com/office/drawing/2014/main" id="{254B0E22-1408-4312-A33A-13D92C2D981D}"/>
              </a:ext>
            </a:extLst>
          </p:cNvPr>
          <p:cNvSpPr/>
          <p:nvPr/>
        </p:nvSpPr>
        <p:spPr>
          <a:xfrm>
            <a:off x="4983163" y="5529263"/>
            <a:ext cx="666750" cy="571500"/>
          </a:xfrm>
          <a:prstGeom prst="rect">
            <a:avLst/>
          </a:prstGeom>
          <a:solidFill>
            <a:srgbClr val="00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8356" name="TextBox 328">
            <a:extLst>
              <a:ext uri="{FF2B5EF4-FFF2-40B4-BE49-F238E27FC236}">
                <a16:creationId xmlns:a16="http://schemas.microsoft.com/office/drawing/2014/main" id="{5FA4295C-0B62-4178-9859-EBE816E08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2838" y="5553075"/>
            <a:ext cx="8175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S&amp;H</a:t>
            </a:r>
          </a:p>
        </p:txBody>
      </p:sp>
      <p:sp>
        <p:nvSpPr>
          <p:cNvPr id="330" name="Rectangle 329">
            <a:extLst>
              <a:ext uri="{FF2B5EF4-FFF2-40B4-BE49-F238E27FC236}">
                <a16:creationId xmlns:a16="http://schemas.microsoft.com/office/drawing/2014/main" id="{A1489772-0632-456F-8DA4-46A9300633AC}"/>
              </a:ext>
            </a:extLst>
          </p:cNvPr>
          <p:cNvSpPr/>
          <p:nvPr/>
        </p:nvSpPr>
        <p:spPr>
          <a:xfrm>
            <a:off x="6049963" y="5530850"/>
            <a:ext cx="665162" cy="571500"/>
          </a:xfrm>
          <a:prstGeom prst="rect">
            <a:avLst/>
          </a:prstGeom>
          <a:solidFill>
            <a:srgbClr val="00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8358" name="TextBox 330">
            <a:extLst>
              <a:ext uri="{FF2B5EF4-FFF2-40B4-BE49-F238E27FC236}">
                <a16:creationId xmlns:a16="http://schemas.microsoft.com/office/drawing/2014/main" id="{41F276DF-AAF3-4080-BB32-8B7D03028E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8050" y="5556250"/>
            <a:ext cx="8175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S&amp;H</a:t>
            </a:r>
          </a:p>
        </p:txBody>
      </p:sp>
      <p:sp>
        <p:nvSpPr>
          <p:cNvPr id="332" name="Isosceles Triangle 331">
            <a:extLst>
              <a:ext uri="{FF2B5EF4-FFF2-40B4-BE49-F238E27FC236}">
                <a16:creationId xmlns:a16="http://schemas.microsoft.com/office/drawing/2014/main" id="{B70B1319-50B0-4C89-9DEA-14A51855F33C}"/>
              </a:ext>
            </a:extLst>
          </p:cNvPr>
          <p:cNvSpPr/>
          <p:nvPr/>
        </p:nvSpPr>
        <p:spPr>
          <a:xfrm rot="5400000">
            <a:off x="1404938" y="3252788"/>
            <a:ext cx="784225" cy="942975"/>
          </a:xfrm>
          <a:prstGeom prst="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8360" name="TextBox 332">
            <a:extLst>
              <a:ext uri="{FF2B5EF4-FFF2-40B4-BE49-F238E27FC236}">
                <a16:creationId xmlns:a16="http://schemas.microsoft.com/office/drawing/2014/main" id="{13D80950-17A1-4D35-BFDA-F2A74EE90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8413" y="3497263"/>
            <a:ext cx="8350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DAC</a:t>
            </a:r>
          </a:p>
        </p:txBody>
      </p:sp>
      <p:sp>
        <p:nvSpPr>
          <p:cNvPr id="334" name="Isosceles Triangle 333">
            <a:extLst>
              <a:ext uri="{FF2B5EF4-FFF2-40B4-BE49-F238E27FC236}">
                <a16:creationId xmlns:a16="http://schemas.microsoft.com/office/drawing/2014/main" id="{151C8CC0-E16B-4CD3-9588-C9CA4188567D}"/>
              </a:ext>
            </a:extLst>
          </p:cNvPr>
          <p:cNvSpPr/>
          <p:nvPr/>
        </p:nvSpPr>
        <p:spPr>
          <a:xfrm rot="5400000">
            <a:off x="1423988" y="2327275"/>
            <a:ext cx="784225" cy="942975"/>
          </a:xfrm>
          <a:prstGeom prst="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8362" name="TextBox 334">
            <a:extLst>
              <a:ext uri="{FF2B5EF4-FFF2-40B4-BE49-F238E27FC236}">
                <a16:creationId xmlns:a16="http://schemas.microsoft.com/office/drawing/2014/main" id="{B77AAA04-4B59-4ACB-8698-B09FEC88A3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7463" y="2565400"/>
            <a:ext cx="8350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DAC</a:t>
            </a:r>
          </a:p>
        </p:txBody>
      </p:sp>
      <p:sp>
        <p:nvSpPr>
          <p:cNvPr id="336" name="Isosceles Triangle 335">
            <a:extLst>
              <a:ext uri="{FF2B5EF4-FFF2-40B4-BE49-F238E27FC236}">
                <a16:creationId xmlns:a16="http://schemas.microsoft.com/office/drawing/2014/main" id="{8E681DA3-A5FE-4FC7-A83C-DC54A3B22EB0}"/>
              </a:ext>
            </a:extLst>
          </p:cNvPr>
          <p:cNvSpPr/>
          <p:nvPr/>
        </p:nvSpPr>
        <p:spPr>
          <a:xfrm rot="5400000">
            <a:off x="1423194" y="1366044"/>
            <a:ext cx="785813" cy="942975"/>
          </a:xfrm>
          <a:prstGeom prst="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8364" name="TextBox 336">
            <a:extLst>
              <a:ext uri="{FF2B5EF4-FFF2-40B4-BE49-F238E27FC236}">
                <a16:creationId xmlns:a16="http://schemas.microsoft.com/office/drawing/2014/main" id="{D030D453-B3E9-43E2-91D4-F816557734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1593850"/>
            <a:ext cx="8350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DAC</a:t>
            </a:r>
          </a:p>
        </p:txBody>
      </p:sp>
      <p:sp>
        <p:nvSpPr>
          <p:cNvPr id="338" name="Rectangle 337">
            <a:extLst>
              <a:ext uri="{FF2B5EF4-FFF2-40B4-BE49-F238E27FC236}">
                <a16:creationId xmlns:a16="http://schemas.microsoft.com/office/drawing/2014/main" id="{26A60494-8F9A-423C-B383-E77781CAE4FE}"/>
              </a:ext>
            </a:extLst>
          </p:cNvPr>
          <p:cNvSpPr/>
          <p:nvPr/>
        </p:nvSpPr>
        <p:spPr>
          <a:xfrm>
            <a:off x="2998788" y="6327775"/>
            <a:ext cx="3630612" cy="388938"/>
          </a:xfrm>
          <a:prstGeom prst="rect">
            <a:avLst/>
          </a:prstGeom>
          <a:solidFill>
            <a:srgbClr val="00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8366" name="TextBox 338">
            <a:extLst>
              <a:ext uri="{FF2B5EF4-FFF2-40B4-BE49-F238E27FC236}">
                <a16:creationId xmlns:a16="http://schemas.microsoft.com/office/drawing/2014/main" id="{B458A0B9-861D-478A-938B-130733F976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0550" y="6291263"/>
            <a:ext cx="8350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ADC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>
            <a:extLst>
              <a:ext uri="{FF2B5EF4-FFF2-40B4-BE49-F238E27FC236}">
                <a16:creationId xmlns:a16="http://schemas.microsoft.com/office/drawing/2014/main" id="{CB0A80D7-50DB-4567-94AE-475AFB06E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6AB036F-EADE-413C-A1B3-ADB0BBF76BA5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8195" name="Text Box 2">
            <a:extLst>
              <a:ext uri="{FF2B5EF4-FFF2-40B4-BE49-F238E27FC236}">
                <a16:creationId xmlns:a16="http://schemas.microsoft.com/office/drawing/2014/main" id="{3851D5F6-0072-4711-8879-8897E3AAA6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41848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Physical View</a:t>
            </a:r>
          </a:p>
        </p:txBody>
      </p:sp>
      <p:sp>
        <p:nvSpPr>
          <p:cNvPr id="8196" name="Line 3">
            <a:extLst>
              <a:ext uri="{FF2B5EF4-FFF2-40B4-BE49-F238E27FC236}">
                <a16:creationId xmlns:a16="http://schemas.microsoft.com/office/drawing/2014/main" id="{98C314D6-9363-45F0-93E3-C4F20112B4C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BEC5720-8807-4AD6-A6D5-7A7E76843444}"/>
              </a:ext>
            </a:extLst>
          </p:cNvPr>
          <p:cNvGrpSpPr/>
          <p:nvPr/>
        </p:nvGrpSpPr>
        <p:grpSpPr>
          <a:xfrm>
            <a:off x="152400" y="1605813"/>
            <a:ext cx="9301329" cy="4733516"/>
            <a:chOff x="156329" y="343814"/>
            <a:chExt cx="12193000" cy="6744316"/>
          </a:xfrm>
        </p:grpSpPr>
        <p:sp>
          <p:nvSpPr>
            <p:cNvPr id="287" name="Cube 286">
              <a:extLst>
                <a:ext uri="{FF2B5EF4-FFF2-40B4-BE49-F238E27FC236}">
                  <a16:creationId xmlns:a16="http://schemas.microsoft.com/office/drawing/2014/main" id="{459C3490-3BA8-4235-9639-23DDE5AAC470}"/>
                </a:ext>
              </a:extLst>
            </p:cNvPr>
            <p:cNvSpPr/>
            <p:nvPr/>
          </p:nvSpPr>
          <p:spPr>
            <a:xfrm rot="16200000">
              <a:off x="3706020" y="-2624365"/>
              <a:ext cx="5093617" cy="12193000"/>
            </a:xfrm>
            <a:prstGeom prst="cube">
              <a:avLst>
                <a:gd name="adj" fmla="val 83777"/>
              </a:avLst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5" name="Cube 324">
              <a:extLst>
                <a:ext uri="{FF2B5EF4-FFF2-40B4-BE49-F238E27FC236}">
                  <a16:creationId xmlns:a16="http://schemas.microsoft.com/office/drawing/2014/main" id="{B537F398-DF0E-4C26-8617-F4BD3AE47C93}"/>
                </a:ext>
              </a:extLst>
            </p:cNvPr>
            <p:cNvSpPr/>
            <p:nvPr/>
          </p:nvSpPr>
          <p:spPr>
            <a:xfrm rot="16200000">
              <a:off x="2175157" y="1250763"/>
              <a:ext cx="3180523" cy="3530378"/>
            </a:xfrm>
            <a:prstGeom prst="cube">
              <a:avLst>
                <a:gd name="adj" fmla="val 86765"/>
              </a:avLst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7" name="Cube 326">
              <a:extLst>
                <a:ext uri="{FF2B5EF4-FFF2-40B4-BE49-F238E27FC236}">
                  <a16:creationId xmlns:a16="http://schemas.microsoft.com/office/drawing/2014/main" id="{C5E65922-672D-42CC-B015-462221AEDF4E}"/>
                </a:ext>
              </a:extLst>
            </p:cNvPr>
            <p:cNvSpPr/>
            <p:nvPr/>
          </p:nvSpPr>
          <p:spPr>
            <a:xfrm rot="16200000">
              <a:off x="3940347" y="1250767"/>
              <a:ext cx="3180523" cy="3530378"/>
            </a:xfrm>
            <a:prstGeom prst="cube">
              <a:avLst>
                <a:gd name="adj" fmla="val 86765"/>
              </a:avLst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9" name="Cube 328">
              <a:extLst>
                <a:ext uri="{FF2B5EF4-FFF2-40B4-BE49-F238E27FC236}">
                  <a16:creationId xmlns:a16="http://schemas.microsoft.com/office/drawing/2014/main" id="{C3592CE1-99DF-403B-92CA-222DDACD6B7B}"/>
                </a:ext>
              </a:extLst>
            </p:cNvPr>
            <p:cNvSpPr/>
            <p:nvPr/>
          </p:nvSpPr>
          <p:spPr>
            <a:xfrm rot="16200000">
              <a:off x="5705537" y="1250763"/>
              <a:ext cx="3180523" cy="3530378"/>
            </a:xfrm>
            <a:prstGeom prst="cube">
              <a:avLst>
                <a:gd name="adj" fmla="val 86765"/>
              </a:avLst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31" name="Cube 330">
              <a:extLst>
                <a:ext uri="{FF2B5EF4-FFF2-40B4-BE49-F238E27FC236}">
                  <a16:creationId xmlns:a16="http://schemas.microsoft.com/office/drawing/2014/main" id="{0B4B8BCE-DF03-4CE7-BC57-7CB906D756AB}"/>
                </a:ext>
              </a:extLst>
            </p:cNvPr>
            <p:cNvSpPr/>
            <p:nvPr/>
          </p:nvSpPr>
          <p:spPr>
            <a:xfrm rot="16200000">
              <a:off x="7470727" y="1250764"/>
              <a:ext cx="3180523" cy="3530378"/>
            </a:xfrm>
            <a:prstGeom prst="cube">
              <a:avLst>
                <a:gd name="adj" fmla="val 86765"/>
              </a:avLst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33" name="Cube 332">
              <a:extLst>
                <a:ext uri="{FF2B5EF4-FFF2-40B4-BE49-F238E27FC236}">
                  <a16:creationId xmlns:a16="http://schemas.microsoft.com/office/drawing/2014/main" id="{01DA1909-BEBA-4863-BB89-399EC78757B7}"/>
                </a:ext>
              </a:extLst>
            </p:cNvPr>
            <p:cNvSpPr/>
            <p:nvPr/>
          </p:nvSpPr>
          <p:spPr>
            <a:xfrm rot="16200000">
              <a:off x="2060290" y="873737"/>
              <a:ext cx="1146310" cy="873321"/>
            </a:xfrm>
            <a:prstGeom prst="cube">
              <a:avLst>
                <a:gd name="adj" fmla="val 27493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35" name="Cube 334">
              <a:extLst>
                <a:ext uri="{FF2B5EF4-FFF2-40B4-BE49-F238E27FC236}">
                  <a16:creationId xmlns:a16="http://schemas.microsoft.com/office/drawing/2014/main" id="{FCD2D9A8-0D2C-44F3-843C-401DEB3BA2CB}"/>
                </a:ext>
              </a:extLst>
            </p:cNvPr>
            <p:cNvSpPr/>
            <p:nvPr/>
          </p:nvSpPr>
          <p:spPr>
            <a:xfrm rot="16200000">
              <a:off x="2755603" y="1562181"/>
              <a:ext cx="1146310" cy="873321"/>
            </a:xfrm>
            <a:prstGeom prst="cube">
              <a:avLst>
                <a:gd name="adj" fmla="val 27493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37" name="Cube 336">
              <a:extLst>
                <a:ext uri="{FF2B5EF4-FFF2-40B4-BE49-F238E27FC236}">
                  <a16:creationId xmlns:a16="http://schemas.microsoft.com/office/drawing/2014/main" id="{726751D7-F429-4B74-AE55-8CEFB7960FDB}"/>
                </a:ext>
              </a:extLst>
            </p:cNvPr>
            <p:cNvSpPr/>
            <p:nvPr/>
          </p:nvSpPr>
          <p:spPr>
            <a:xfrm rot="16200000">
              <a:off x="3477822" y="2261551"/>
              <a:ext cx="1146310" cy="873321"/>
            </a:xfrm>
            <a:prstGeom prst="cube">
              <a:avLst>
                <a:gd name="adj" fmla="val 27493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39" name="Cube 338">
              <a:extLst>
                <a:ext uri="{FF2B5EF4-FFF2-40B4-BE49-F238E27FC236}">
                  <a16:creationId xmlns:a16="http://schemas.microsoft.com/office/drawing/2014/main" id="{3CD268E8-2395-42E6-B4DE-125A58EFEDBF}"/>
                </a:ext>
              </a:extLst>
            </p:cNvPr>
            <p:cNvSpPr/>
            <p:nvPr/>
          </p:nvSpPr>
          <p:spPr>
            <a:xfrm rot="16200000">
              <a:off x="4173135" y="2949995"/>
              <a:ext cx="1146310" cy="873321"/>
            </a:xfrm>
            <a:prstGeom prst="cube">
              <a:avLst>
                <a:gd name="adj" fmla="val 27493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0" name="Cube 339">
              <a:extLst>
                <a:ext uri="{FF2B5EF4-FFF2-40B4-BE49-F238E27FC236}">
                  <a16:creationId xmlns:a16="http://schemas.microsoft.com/office/drawing/2014/main" id="{DCB96BB2-6406-49F8-B214-30CCEC009BB7}"/>
                </a:ext>
              </a:extLst>
            </p:cNvPr>
            <p:cNvSpPr/>
            <p:nvPr/>
          </p:nvSpPr>
          <p:spPr>
            <a:xfrm rot="16200000">
              <a:off x="3825481" y="873733"/>
              <a:ext cx="1146310" cy="873321"/>
            </a:xfrm>
            <a:prstGeom prst="cube">
              <a:avLst>
                <a:gd name="adj" fmla="val 27493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1" name="Cube 340">
              <a:extLst>
                <a:ext uri="{FF2B5EF4-FFF2-40B4-BE49-F238E27FC236}">
                  <a16:creationId xmlns:a16="http://schemas.microsoft.com/office/drawing/2014/main" id="{B608B28E-AAA0-4011-BD37-C9EB3065A6EC}"/>
                </a:ext>
              </a:extLst>
            </p:cNvPr>
            <p:cNvSpPr/>
            <p:nvPr/>
          </p:nvSpPr>
          <p:spPr>
            <a:xfrm rot="16200000">
              <a:off x="4520794" y="1562177"/>
              <a:ext cx="1146310" cy="873321"/>
            </a:xfrm>
            <a:prstGeom prst="cube">
              <a:avLst>
                <a:gd name="adj" fmla="val 27493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2" name="Cube 341">
              <a:extLst>
                <a:ext uri="{FF2B5EF4-FFF2-40B4-BE49-F238E27FC236}">
                  <a16:creationId xmlns:a16="http://schemas.microsoft.com/office/drawing/2014/main" id="{555F207C-2F0F-4CA7-B26E-4FB9235DCA41}"/>
                </a:ext>
              </a:extLst>
            </p:cNvPr>
            <p:cNvSpPr/>
            <p:nvPr/>
          </p:nvSpPr>
          <p:spPr>
            <a:xfrm rot="16200000">
              <a:off x="5243013" y="2261547"/>
              <a:ext cx="1146310" cy="873321"/>
            </a:xfrm>
            <a:prstGeom prst="cube">
              <a:avLst>
                <a:gd name="adj" fmla="val 27493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3" name="Cube 342">
              <a:extLst>
                <a:ext uri="{FF2B5EF4-FFF2-40B4-BE49-F238E27FC236}">
                  <a16:creationId xmlns:a16="http://schemas.microsoft.com/office/drawing/2014/main" id="{130B8785-E8CE-46EE-8417-100BED369E6E}"/>
                </a:ext>
              </a:extLst>
            </p:cNvPr>
            <p:cNvSpPr/>
            <p:nvPr/>
          </p:nvSpPr>
          <p:spPr>
            <a:xfrm rot="16200000">
              <a:off x="5938326" y="2949991"/>
              <a:ext cx="1146310" cy="873321"/>
            </a:xfrm>
            <a:prstGeom prst="cube">
              <a:avLst>
                <a:gd name="adj" fmla="val 27493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4" name="Cube 343">
              <a:extLst>
                <a:ext uri="{FF2B5EF4-FFF2-40B4-BE49-F238E27FC236}">
                  <a16:creationId xmlns:a16="http://schemas.microsoft.com/office/drawing/2014/main" id="{FC2C150A-852D-46B7-8256-BFE0AADFB5F8}"/>
                </a:ext>
              </a:extLst>
            </p:cNvPr>
            <p:cNvSpPr/>
            <p:nvPr/>
          </p:nvSpPr>
          <p:spPr>
            <a:xfrm rot="16200000">
              <a:off x="5590668" y="873733"/>
              <a:ext cx="1146310" cy="873321"/>
            </a:xfrm>
            <a:prstGeom prst="cube">
              <a:avLst>
                <a:gd name="adj" fmla="val 27493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5" name="Cube 344">
              <a:extLst>
                <a:ext uri="{FF2B5EF4-FFF2-40B4-BE49-F238E27FC236}">
                  <a16:creationId xmlns:a16="http://schemas.microsoft.com/office/drawing/2014/main" id="{79CF6DFB-8F36-4DAB-AD8F-CB7ADF957C13}"/>
                </a:ext>
              </a:extLst>
            </p:cNvPr>
            <p:cNvSpPr/>
            <p:nvPr/>
          </p:nvSpPr>
          <p:spPr>
            <a:xfrm rot="16200000">
              <a:off x="6285981" y="1562177"/>
              <a:ext cx="1146310" cy="873321"/>
            </a:xfrm>
            <a:prstGeom prst="cube">
              <a:avLst>
                <a:gd name="adj" fmla="val 27493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6" name="Cube 345">
              <a:extLst>
                <a:ext uri="{FF2B5EF4-FFF2-40B4-BE49-F238E27FC236}">
                  <a16:creationId xmlns:a16="http://schemas.microsoft.com/office/drawing/2014/main" id="{86806425-9907-4784-ADB1-9BB826C213DA}"/>
                </a:ext>
              </a:extLst>
            </p:cNvPr>
            <p:cNvSpPr/>
            <p:nvPr/>
          </p:nvSpPr>
          <p:spPr>
            <a:xfrm rot="16200000">
              <a:off x="7008200" y="2261547"/>
              <a:ext cx="1146310" cy="873321"/>
            </a:xfrm>
            <a:prstGeom prst="cube">
              <a:avLst>
                <a:gd name="adj" fmla="val 27493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7" name="Cube 346">
              <a:extLst>
                <a:ext uri="{FF2B5EF4-FFF2-40B4-BE49-F238E27FC236}">
                  <a16:creationId xmlns:a16="http://schemas.microsoft.com/office/drawing/2014/main" id="{169B3FB0-8A9D-49F1-BF3B-DD5DBB1F3C06}"/>
                </a:ext>
              </a:extLst>
            </p:cNvPr>
            <p:cNvSpPr/>
            <p:nvPr/>
          </p:nvSpPr>
          <p:spPr>
            <a:xfrm rot="16200000">
              <a:off x="7703513" y="2949991"/>
              <a:ext cx="1146310" cy="873321"/>
            </a:xfrm>
            <a:prstGeom prst="cube">
              <a:avLst>
                <a:gd name="adj" fmla="val 27493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8" name="Cube 347">
              <a:extLst>
                <a:ext uri="{FF2B5EF4-FFF2-40B4-BE49-F238E27FC236}">
                  <a16:creationId xmlns:a16="http://schemas.microsoft.com/office/drawing/2014/main" id="{5B73033A-A16F-43E8-B8BD-8BEBA915BC49}"/>
                </a:ext>
              </a:extLst>
            </p:cNvPr>
            <p:cNvSpPr/>
            <p:nvPr/>
          </p:nvSpPr>
          <p:spPr>
            <a:xfrm rot="16200000">
              <a:off x="7355859" y="873729"/>
              <a:ext cx="1146310" cy="873321"/>
            </a:xfrm>
            <a:prstGeom prst="cube">
              <a:avLst>
                <a:gd name="adj" fmla="val 27493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9" name="Cube 348">
              <a:extLst>
                <a:ext uri="{FF2B5EF4-FFF2-40B4-BE49-F238E27FC236}">
                  <a16:creationId xmlns:a16="http://schemas.microsoft.com/office/drawing/2014/main" id="{9FF07AB4-E9C0-4C90-87AF-3BE7D6BCF961}"/>
                </a:ext>
              </a:extLst>
            </p:cNvPr>
            <p:cNvSpPr/>
            <p:nvPr/>
          </p:nvSpPr>
          <p:spPr>
            <a:xfrm rot="16200000">
              <a:off x="8051172" y="1562173"/>
              <a:ext cx="1146310" cy="873321"/>
            </a:xfrm>
            <a:prstGeom prst="cube">
              <a:avLst>
                <a:gd name="adj" fmla="val 27493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0" name="Cube 349">
              <a:extLst>
                <a:ext uri="{FF2B5EF4-FFF2-40B4-BE49-F238E27FC236}">
                  <a16:creationId xmlns:a16="http://schemas.microsoft.com/office/drawing/2014/main" id="{FB6FD8CD-6B79-419F-B807-AE430FD33A69}"/>
                </a:ext>
              </a:extLst>
            </p:cNvPr>
            <p:cNvSpPr/>
            <p:nvPr/>
          </p:nvSpPr>
          <p:spPr>
            <a:xfrm rot="16200000">
              <a:off x="8773391" y="2261543"/>
              <a:ext cx="1146310" cy="873321"/>
            </a:xfrm>
            <a:prstGeom prst="cube">
              <a:avLst>
                <a:gd name="adj" fmla="val 27493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1" name="Cube 350">
              <a:extLst>
                <a:ext uri="{FF2B5EF4-FFF2-40B4-BE49-F238E27FC236}">
                  <a16:creationId xmlns:a16="http://schemas.microsoft.com/office/drawing/2014/main" id="{29C0F75F-83AE-4A23-9CA0-1F030425B6A0}"/>
                </a:ext>
              </a:extLst>
            </p:cNvPr>
            <p:cNvSpPr/>
            <p:nvPr/>
          </p:nvSpPr>
          <p:spPr>
            <a:xfrm rot="16200000">
              <a:off x="9468704" y="2949987"/>
              <a:ext cx="1146310" cy="873321"/>
            </a:xfrm>
            <a:prstGeom prst="cube">
              <a:avLst>
                <a:gd name="adj" fmla="val 27493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2" name="Cube 351">
              <a:extLst>
                <a:ext uri="{FF2B5EF4-FFF2-40B4-BE49-F238E27FC236}">
                  <a16:creationId xmlns:a16="http://schemas.microsoft.com/office/drawing/2014/main" id="{420DA385-17A8-4CAA-AC08-4D10A6F9BEC5}"/>
                </a:ext>
              </a:extLst>
            </p:cNvPr>
            <p:cNvSpPr/>
            <p:nvPr/>
          </p:nvSpPr>
          <p:spPr>
            <a:xfrm rot="16200000">
              <a:off x="4416971" y="-3258787"/>
              <a:ext cx="658638" cy="7863840"/>
            </a:xfrm>
            <a:prstGeom prst="cube">
              <a:avLst>
                <a:gd name="adj" fmla="val 52783"/>
              </a:avLst>
            </a:prstGeom>
            <a:solidFill>
              <a:srgbClr val="00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3" name="Cube 352">
              <a:extLst>
                <a:ext uri="{FF2B5EF4-FFF2-40B4-BE49-F238E27FC236}">
                  <a16:creationId xmlns:a16="http://schemas.microsoft.com/office/drawing/2014/main" id="{56889A9E-AC29-469E-A7BC-99E93EE4FC19}"/>
                </a:ext>
              </a:extLst>
            </p:cNvPr>
            <p:cNvSpPr/>
            <p:nvPr/>
          </p:nvSpPr>
          <p:spPr>
            <a:xfrm rot="16200000">
              <a:off x="5085307" y="-2465516"/>
              <a:ext cx="658638" cy="7863840"/>
            </a:xfrm>
            <a:prstGeom prst="cube">
              <a:avLst>
                <a:gd name="adj" fmla="val 52783"/>
              </a:avLst>
            </a:prstGeom>
            <a:solidFill>
              <a:srgbClr val="00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4" name="Cube 353">
              <a:extLst>
                <a:ext uri="{FF2B5EF4-FFF2-40B4-BE49-F238E27FC236}">
                  <a16:creationId xmlns:a16="http://schemas.microsoft.com/office/drawing/2014/main" id="{A1F659BD-346A-4D21-BD50-C3255F5D164B}"/>
                </a:ext>
              </a:extLst>
            </p:cNvPr>
            <p:cNvSpPr/>
            <p:nvPr/>
          </p:nvSpPr>
          <p:spPr>
            <a:xfrm rot="16200000">
              <a:off x="5834504" y="-1654954"/>
              <a:ext cx="658638" cy="7863840"/>
            </a:xfrm>
            <a:prstGeom prst="cube">
              <a:avLst>
                <a:gd name="adj" fmla="val 52783"/>
              </a:avLst>
            </a:prstGeom>
            <a:solidFill>
              <a:srgbClr val="00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5" name="Cube 354">
              <a:extLst>
                <a:ext uri="{FF2B5EF4-FFF2-40B4-BE49-F238E27FC236}">
                  <a16:creationId xmlns:a16="http://schemas.microsoft.com/office/drawing/2014/main" id="{EECB3C74-83D7-41B9-9E11-4F1AA95ED318}"/>
                </a:ext>
              </a:extLst>
            </p:cNvPr>
            <p:cNvSpPr/>
            <p:nvPr/>
          </p:nvSpPr>
          <p:spPr>
            <a:xfrm rot="16200000">
              <a:off x="6494698" y="-859101"/>
              <a:ext cx="658638" cy="7863840"/>
            </a:xfrm>
            <a:prstGeom prst="cube">
              <a:avLst>
                <a:gd name="adj" fmla="val 52783"/>
              </a:avLst>
            </a:prstGeom>
            <a:solidFill>
              <a:srgbClr val="00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6" name="TextBox 355">
              <a:extLst>
                <a:ext uri="{FF2B5EF4-FFF2-40B4-BE49-F238E27FC236}">
                  <a16:creationId xmlns:a16="http://schemas.microsoft.com/office/drawing/2014/main" id="{DFC8BB44-DDCC-4B10-92DA-E3F67B537920}"/>
                </a:ext>
              </a:extLst>
            </p:cNvPr>
            <p:cNvSpPr txBox="1"/>
            <p:nvPr/>
          </p:nvSpPr>
          <p:spPr>
            <a:xfrm>
              <a:off x="6347505" y="2894892"/>
              <a:ext cx="1743034" cy="6577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Wordline</a:t>
              </a:r>
              <a:endParaRPr lang="en-US" sz="2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7" name="TextBox 356">
              <a:extLst>
                <a:ext uri="{FF2B5EF4-FFF2-40B4-BE49-F238E27FC236}">
                  <a16:creationId xmlns:a16="http://schemas.microsoft.com/office/drawing/2014/main" id="{88B0F353-420C-4342-BEE4-BB3B325BA7BD}"/>
                </a:ext>
              </a:extLst>
            </p:cNvPr>
            <p:cNvSpPr txBox="1"/>
            <p:nvPr/>
          </p:nvSpPr>
          <p:spPr>
            <a:xfrm>
              <a:off x="4440711" y="4065822"/>
              <a:ext cx="1286452" cy="6577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Bitline</a:t>
              </a:r>
              <a:endParaRPr lang="en-US" sz="2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" name="TextBox 357">
              <a:extLst>
                <a:ext uri="{FF2B5EF4-FFF2-40B4-BE49-F238E27FC236}">
                  <a16:creationId xmlns:a16="http://schemas.microsoft.com/office/drawing/2014/main" id="{C32F7E02-CC05-44DB-A015-63BD13C8726C}"/>
                </a:ext>
              </a:extLst>
            </p:cNvPr>
            <p:cNvSpPr txBox="1"/>
            <p:nvPr/>
          </p:nvSpPr>
          <p:spPr>
            <a:xfrm>
              <a:off x="2644006" y="3324874"/>
              <a:ext cx="2627033" cy="6577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Memristor</a:t>
              </a:r>
              <a:r>
                <a:rPr lang="en-US" sz="2400" dirty="0">
                  <a:latin typeface="Calibri" panose="020F0502020204030204" pitchFamily="34" charset="0"/>
                  <a:cs typeface="Calibri" panose="020F0502020204030204" pitchFamily="34" charset="0"/>
                </a:rPr>
                <a:t> cell</a:t>
              </a:r>
            </a:p>
          </p:txBody>
        </p:sp>
        <p:sp>
          <p:nvSpPr>
            <p:cNvPr id="359" name="TextBox 358">
              <a:extLst>
                <a:ext uri="{FF2B5EF4-FFF2-40B4-BE49-F238E27FC236}">
                  <a16:creationId xmlns:a16="http://schemas.microsoft.com/office/drawing/2014/main" id="{E7727BDD-6F62-46FF-A4F1-093C211952C0}"/>
                </a:ext>
              </a:extLst>
            </p:cNvPr>
            <p:cNvSpPr txBox="1"/>
            <p:nvPr/>
          </p:nvSpPr>
          <p:spPr>
            <a:xfrm>
              <a:off x="5554018" y="5319109"/>
              <a:ext cx="5623316" cy="6577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libri" panose="020F0502020204030204" pitchFamily="34" charset="0"/>
                  <a:cs typeface="Calibri" panose="020F0502020204030204" pitchFamily="34" charset="0"/>
                </a:rPr>
                <a:t>Driver circuits in silicon substrate</a:t>
              </a:r>
            </a:p>
          </p:txBody>
        </p:sp>
        <p:sp>
          <p:nvSpPr>
            <p:cNvPr id="360" name="TextBox 359">
              <a:extLst>
                <a:ext uri="{FF2B5EF4-FFF2-40B4-BE49-F238E27FC236}">
                  <a16:creationId xmlns:a16="http://schemas.microsoft.com/office/drawing/2014/main" id="{CA40A777-2A6A-42FD-9291-97792A7880C2}"/>
                </a:ext>
              </a:extLst>
            </p:cNvPr>
            <p:cNvSpPr txBox="1"/>
            <p:nvPr/>
          </p:nvSpPr>
          <p:spPr>
            <a:xfrm>
              <a:off x="2834920" y="6430349"/>
              <a:ext cx="7421406" cy="6577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libri" panose="020F0502020204030204" pitchFamily="34" charset="0"/>
                  <a:cs typeface="Calibri" panose="020F0502020204030204" pitchFamily="34" charset="0"/>
                </a:rPr>
                <a:t>Physical view of a memristor crossbar array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5994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>
            <a:extLst>
              <a:ext uri="{FF2B5EF4-FFF2-40B4-BE49-F238E27FC236}">
                <a16:creationId xmlns:a16="http://schemas.microsoft.com/office/drawing/2014/main" id="{63CCB715-ECA0-4BA9-AA4B-DA65CCFD5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0255941-EB54-4830-B781-BF386AB50F48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10243" name="Text Box 2">
            <a:extLst>
              <a:ext uri="{FF2B5EF4-FFF2-40B4-BE49-F238E27FC236}">
                <a16:creationId xmlns:a16="http://schemas.microsoft.com/office/drawing/2014/main" id="{661399B4-DAB0-4DD9-A04F-141A588F43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82114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Challenge</a:t>
            </a:r>
          </a:p>
        </p:txBody>
      </p:sp>
      <p:sp>
        <p:nvSpPr>
          <p:cNvPr id="10244" name="Line 3">
            <a:extLst>
              <a:ext uri="{FF2B5EF4-FFF2-40B4-BE49-F238E27FC236}">
                <a16:creationId xmlns:a16="http://schemas.microsoft.com/office/drawing/2014/main" id="{4C1BDE0E-DE51-4AAB-A232-432588B9109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Text Box 4">
            <a:extLst>
              <a:ext uri="{FF2B5EF4-FFF2-40B4-BE49-F238E27FC236}">
                <a16:creationId xmlns:a16="http://schemas.microsoft.com/office/drawing/2014/main" id="{364C85FF-CB7A-4B6A-8C34-40A997574D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8169275" cy="335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High ADC/DAC area/energy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You could stay in analog forever, but then you’d need expensive analog buffering and you’d introduce significant noise that accumulates across network layers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Unfortunately, some ADC overheads increase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 exponentially with resolution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Resolution increases with computational density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46" name="Picture 1">
            <a:extLst>
              <a:ext uri="{FF2B5EF4-FFF2-40B4-BE49-F238E27FC236}">
                <a16:creationId xmlns:a16="http://schemas.microsoft.com/office/drawing/2014/main" id="{9F8935A0-16F7-474B-B396-A22737124B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325" y="5341938"/>
            <a:ext cx="8121650" cy="151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>
            <a:extLst>
              <a:ext uri="{FF2B5EF4-FFF2-40B4-BE49-F238E27FC236}">
                <a16:creationId xmlns:a16="http://schemas.microsoft.com/office/drawing/2014/main" id="{D6444CAF-7926-4F5C-A9A3-B8AAC075A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58E57C6-C07C-4AF2-A950-AB053FF93FB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12291" name="Text Box 2">
            <a:extLst>
              <a:ext uri="{FF2B5EF4-FFF2-40B4-BE49-F238E27FC236}">
                <a16:creationId xmlns:a16="http://schemas.microsoft.com/office/drawing/2014/main" id="{8813B89B-3B4A-4424-8F08-30B44417DB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44968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Input One Bit at a Time</a:t>
            </a:r>
          </a:p>
        </p:txBody>
      </p:sp>
      <p:sp>
        <p:nvSpPr>
          <p:cNvPr id="12292" name="Line 3">
            <a:extLst>
              <a:ext uri="{FF2B5EF4-FFF2-40B4-BE49-F238E27FC236}">
                <a16:creationId xmlns:a16="http://schemas.microsoft.com/office/drawing/2014/main" id="{E328310C-4376-4752-9BFF-87F2A0DFC3B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Text Box 4">
            <a:extLst>
              <a:ext uri="{FF2B5EF4-FFF2-40B4-BE49-F238E27FC236}">
                <a16:creationId xmlns:a16="http://schemas.microsoft.com/office/drawing/2014/main" id="{471C635C-988E-445B-9D86-41D900590E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6712543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>
                <a:latin typeface="Calibri" panose="020F0502020204030204" pitchFamily="34" charset="0"/>
                <a:cs typeface="Calibri" panose="020F0502020204030204" pitchFamily="34" charset="0"/>
              </a:rPr>
              <a:t> Need a trivial DAC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>
                <a:latin typeface="Calibri" panose="020F0502020204030204" pitchFamily="34" charset="0"/>
                <a:cs typeface="Calibri" panose="020F0502020204030204" pitchFamily="34" charset="0"/>
              </a:rPr>
              <a:t> Must perform multiplication over 16 iterations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>
                <a:latin typeface="Calibri" panose="020F0502020204030204" pitchFamily="34" charset="0"/>
                <a:cs typeface="Calibri" panose="020F0502020204030204" pitchFamily="34" charset="0"/>
              </a:rPr>
              <a:t> Results are aggregated with shift-and-adds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>
            <a:extLst>
              <a:ext uri="{FF2B5EF4-FFF2-40B4-BE49-F238E27FC236}">
                <a16:creationId xmlns:a16="http://schemas.microsoft.com/office/drawing/2014/main" id="{FEB6C670-7A35-4985-B27F-5D2B6D673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4546010-13F3-4127-9F5D-0E8F4C8B5D7B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14339" name="Text Box 2">
            <a:extLst>
              <a:ext uri="{FF2B5EF4-FFF2-40B4-BE49-F238E27FC236}">
                <a16:creationId xmlns:a16="http://schemas.microsoft.com/office/drawing/2014/main" id="{8E9B4751-1B3D-4838-BC93-096ECBFE7A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847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Spread the Weights</a:t>
            </a:r>
          </a:p>
        </p:txBody>
      </p:sp>
      <p:sp>
        <p:nvSpPr>
          <p:cNvPr id="14340" name="Line 3">
            <a:extLst>
              <a:ext uri="{FF2B5EF4-FFF2-40B4-BE49-F238E27FC236}">
                <a16:creationId xmlns:a16="http://schemas.microsoft.com/office/drawing/2014/main" id="{B7E3F819-E344-496A-9435-1600B3A7180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1" name="Text Box 4">
            <a:extLst>
              <a:ext uri="{FF2B5EF4-FFF2-40B4-BE49-F238E27FC236}">
                <a16:creationId xmlns:a16="http://schemas.microsoft.com/office/drawing/2014/main" id="{24BF3822-0F62-4C48-AC71-84CBDFA677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813" y="1600200"/>
            <a:ext cx="8484054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>
                <a:latin typeface="Calibri" panose="020F0502020204030204" pitchFamily="34" charset="0"/>
                <a:cs typeface="Calibri" panose="020F0502020204030204" pitchFamily="34" charset="0"/>
              </a:rPr>
              <a:t> A single weight is spread across 8 2-bit cells in a row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>
                <a:latin typeface="Calibri" panose="020F0502020204030204" pitchFamily="34" charset="0"/>
                <a:cs typeface="Calibri" panose="020F0502020204030204" pitchFamily="34" charset="0"/>
              </a:rPr>
              <a:t> The outputs of 8 columns have to be shifted and added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>
                <a:latin typeface="Calibri" panose="020F0502020204030204" pitchFamily="34" charset="0"/>
                <a:cs typeface="Calibri" panose="020F0502020204030204" pitchFamily="34" charset="0"/>
              </a:rPr>
              <a:t> Low bits per cell is good for precision and for ADC efficiency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>
            <a:extLst>
              <a:ext uri="{FF2B5EF4-FFF2-40B4-BE49-F238E27FC236}">
                <a16:creationId xmlns:a16="http://schemas.microsoft.com/office/drawing/2014/main" id="{69DA6BFA-BEC5-4B43-8FD1-1AC480B0F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7190FD3-AC4C-422F-B781-007DFF5E9EF8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16387" name="Text Box 2">
            <a:extLst>
              <a:ext uri="{FF2B5EF4-FFF2-40B4-BE49-F238E27FC236}">
                <a16:creationId xmlns:a16="http://schemas.microsoft.com/office/drawing/2014/main" id="{40D49EEC-4210-483C-ACBF-4DE8E8DEA2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42505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Few Rows Per Crossbar</a:t>
            </a:r>
          </a:p>
        </p:txBody>
      </p:sp>
      <p:sp>
        <p:nvSpPr>
          <p:cNvPr id="16388" name="Line 3">
            <a:extLst>
              <a:ext uri="{FF2B5EF4-FFF2-40B4-BE49-F238E27FC236}">
                <a16:creationId xmlns:a16="http://schemas.microsoft.com/office/drawing/2014/main" id="{D59928D7-A915-4849-9B0F-B41B09AAF75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9" name="Text Box 4">
            <a:extLst>
              <a:ext uri="{FF2B5EF4-FFF2-40B4-BE49-F238E27FC236}">
                <a16:creationId xmlns:a16="http://schemas.microsoft.com/office/drawing/2014/main" id="{339AA314-2FCB-4BF0-9B8F-1621163C70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8283230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>
                <a:latin typeface="Calibri" panose="020F0502020204030204" pitchFamily="34" charset="0"/>
                <a:cs typeface="Calibri" panose="020F0502020204030204" pitchFamily="34" charset="0"/>
              </a:rPr>
              <a:t> Requires us to use many small crossbars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>
                <a:latin typeface="Calibri" panose="020F0502020204030204" pitchFamily="34" charset="0"/>
                <a:cs typeface="Calibri" panose="020F0502020204030204" pitchFamily="34" charset="0"/>
              </a:rPr>
              <a:t> A neuron with many inputs is spread across multiple xbars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>
                <a:latin typeface="Calibri" panose="020F0502020204030204" pitchFamily="34" charset="0"/>
                <a:cs typeface="Calibri" panose="020F0502020204030204" pitchFamily="34" charset="0"/>
              </a:rPr>
              <a:t> Must aggregate partial sums from many xbars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63505</TotalTime>
  <Words>849</Words>
  <Application>Microsoft Office PowerPoint</Application>
  <PresentationFormat>On-screen Show (4:3)</PresentationFormat>
  <Paragraphs>202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Symbol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Rajeev Balasubramonian</dc:creator>
  <cp:lastModifiedBy>Rajeev Balasubramonian</cp:lastModifiedBy>
  <cp:revision>465</cp:revision>
  <dcterms:created xsi:type="dcterms:W3CDTF">2002-09-20T18:19:18Z</dcterms:created>
  <dcterms:modified xsi:type="dcterms:W3CDTF">2019-09-26T16:06:10Z</dcterms:modified>
</cp:coreProperties>
</file>