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3" r:id="rId2"/>
    <p:sldId id="526" r:id="rId3"/>
    <p:sldId id="533" r:id="rId4"/>
    <p:sldId id="534" r:id="rId5"/>
    <p:sldId id="535" r:id="rId6"/>
    <p:sldId id="463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464" r:id="rId16"/>
    <p:sldId id="465" r:id="rId17"/>
    <p:sldId id="466" r:id="rId18"/>
    <p:sldId id="467" r:id="rId19"/>
    <p:sldId id="468" r:id="rId20"/>
    <p:sldId id="469" r:id="rId21"/>
    <p:sldId id="471" r:id="rId22"/>
    <p:sldId id="472" r:id="rId23"/>
    <p:sldId id="442" r:id="rId24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36" autoAdjust="0"/>
  </p:normalViewPr>
  <p:slideViewPr>
    <p:cSldViewPr>
      <p:cViewPr varScale="1">
        <p:scale>
          <a:sx n="60" d="100"/>
          <a:sy n="60" d="100"/>
        </p:scale>
        <p:origin x="145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D9B63C2D-C203-4DB2-9E18-8B3FE1AAC489}"/>
    <pc:docChg chg="undo custSel addSld delSld modSld">
      <pc:chgData name="Rajeev Balasubramonian" userId="1894f8d5-da90-49db-a2d5-cc99062af5ba" providerId="ADAL" clId="{D9B63C2D-C203-4DB2-9E18-8B3FE1AAC489}" dt="2019-09-19T02:21:11.602" v="176" actId="20577"/>
      <pc:docMkLst>
        <pc:docMk/>
      </pc:docMkLst>
      <pc:sldChg chg="modSp add">
        <pc:chgData name="Rajeev Balasubramonian" userId="1894f8d5-da90-49db-a2d5-cc99062af5ba" providerId="ADAL" clId="{D9B63C2D-C203-4DB2-9E18-8B3FE1AAC489}" dt="2019-09-19T02:21:11.602" v="176" actId="20577"/>
        <pc:sldMkLst>
          <pc:docMk/>
          <pc:sldMk cId="0" sldId="363"/>
        </pc:sldMkLst>
        <pc:spChg chg="mod">
          <ac:chgData name="Rajeev Balasubramonian" userId="1894f8d5-da90-49db-a2d5-cc99062af5ba" providerId="ADAL" clId="{D9B63C2D-C203-4DB2-9E18-8B3FE1AAC489}" dt="2019-09-19T00:34:28.411" v="46" actId="20577"/>
          <ac:spMkLst>
            <pc:docMk/>
            <pc:sldMk cId="0" sldId="363"/>
            <ac:spMk id="4099" creationId="{264AD9AE-14EA-4682-9D94-327E7362E3E3}"/>
          </ac:spMkLst>
        </pc:spChg>
        <pc:spChg chg="mod">
          <ac:chgData name="Rajeev Balasubramonian" userId="1894f8d5-da90-49db-a2d5-cc99062af5ba" providerId="ADAL" clId="{D9B63C2D-C203-4DB2-9E18-8B3FE1AAC489}" dt="2019-09-19T02:21:11.602" v="176" actId="20577"/>
          <ac:spMkLst>
            <pc:docMk/>
            <pc:sldMk cId="0" sldId="363"/>
            <ac:spMk id="4101" creationId="{F771EB45-BBAE-4EB0-B3AA-9CB50705AD14}"/>
          </ac:spMkLst>
        </pc:spChg>
      </pc:sldChg>
      <pc:sldChg chg="modSp">
        <pc:chgData name="Rajeev Balasubramonian" userId="1894f8d5-da90-49db-a2d5-cc99062af5ba" providerId="ADAL" clId="{D9B63C2D-C203-4DB2-9E18-8B3FE1AAC489}" dt="2019-09-19T02:20:50.511" v="163" actId="6549"/>
        <pc:sldMkLst>
          <pc:docMk/>
          <pc:sldMk cId="0" sldId="442"/>
        </pc:sldMkLst>
        <pc:spChg chg="mod">
          <ac:chgData name="Rajeev Balasubramonian" userId="1894f8d5-da90-49db-a2d5-cc99062af5ba" providerId="ADAL" clId="{D9B63C2D-C203-4DB2-9E18-8B3FE1AAC489}" dt="2019-09-19T02:20:50.511" v="163" actId="6549"/>
          <ac:spMkLst>
            <pc:docMk/>
            <pc:sldMk cId="0" sldId="442"/>
            <ac:spMk id="61445" creationId="{37132E95-004E-4289-84CB-7E154245D29B}"/>
          </ac:spMkLst>
        </pc:spChg>
      </pc:sldChg>
      <pc:sldChg chg="del">
        <pc:chgData name="Rajeev Balasubramonian" userId="1894f8d5-da90-49db-a2d5-cc99062af5ba" providerId="ADAL" clId="{D9B63C2D-C203-4DB2-9E18-8B3FE1AAC489}" dt="2019-09-19T00:33:23.961" v="9" actId="2696"/>
        <pc:sldMkLst>
          <pc:docMk/>
          <pc:sldMk cId="0" sldId="462"/>
        </pc:sldMkLst>
      </pc:sldChg>
      <pc:sldChg chg="modSp">
        <pc:chgData name="Rajeev Balasubramonian" userId="1894f8d5-da90-49db-a2d5-cc99062af5ba" providerId="ADAL" clId="{D9B63C2D-C203-4DB2-9E18-8B3FE1AAC489}" dt="2019-09-19T00:43:04.152" v="129" actId="20577"/>
        <pc:sldMkLst>
          <pc:docMk/>
          <pc:sldMk cId="0" sldId="463"/>
        </pc:sldMkLst>
        <pc:spChg chg="mod">
          <ac:chgData name="Rajeev Balasubramonian" userId="1894f8d5-da90-49db-a2d5-cc99062af5ba" providerId="ADAL" clId="{D9B63C2D-C203-4DB2-9E18-8B3FE1AAC489}" dt="2019-09-19T00:43:04.152" v="129" actId="20577"/>
          <ac:spMkLst>
            <pc:docMk/>
            <pc:sldMk cId="0" sldId="463"/>
            <ac:spMk id="38915" creationId="{B4EC12F4-5F2C-439E-9823-E1D4DB41E197}"/>
          </ac:spMkLst>
        </pc:spChg>
      </pc:sldChg>
      <pc:sldChg chg="modSp del">
        <pc:chgData name="Rajeev Balasubramonian" userId="1894f8d5-da90-49db-a2d5-cc99062af5ba" providerId="ADAL" clId="{D9B63C2D-C203-4DB2-9E18-8B3FE1AAC489}" dt="2019-09-19T01:07:03.691" v="132" actId="2696"/>
        <pc:sldMkLst>
          <pc:docMk/>
          <pc:sldMk cId="0" sldId="473"/>
        </pc:sldMkLst>
        <pc:spChg chg="mod">
          <ac:chgData name="Rajeev Balasubramonian" userId="1894f8d5-da90-49db-a2d5-cc99062af5ba" providerId="ADAL" clId="{D9B63C2D-C203-4DB2-9E18-8B3FE1AAC489}" dt="2019-09-19T01:06:35.155" v="131" actId="20577"/>
          <ac:spMkLst>
            <pc:docMk/>
            <pc:sldMk cId="0" sldId="473"/>
            <ac:spMk id="59397" creationId="{53610C97-CEB7-420E-8B61-535B446C8E61}"/>
          </ac:spMkLst>
        </pc:spChg>
      </pc:sldChg>
      <pc:sldChg chg="del">
        <pc:chgData name="Rajeev Balasubramonian" userId="1894f8d5-da90-49db-a2d5-cc99062af5ba" providerId="ADAL" clId="{D9B63C2D-C203-4DB2-9E18-8B3FE1AAC489}" dt="2019-09-19T00:33:26.050" v="10" actId="2696"/>
        <pc:sldMkLst>
          <pc:docMk/>
          <pc:sldMk cId="0" sldId="478"/>
        </pc:sldMkLst>
      </pc:sldChg>
      <pc:sldChg chg="del">
        <pc:chgData name="Rajeev Balasubramonian" userId="1894f8d5-da90-49db-a2d5-cc99062af5ba" providerId="ADAL" clId="{D9B63C2D-C203-4DB2-9E18-8B3FE1AAC489}" dt="2019-09-19T00:33:26.128" v="11" actId="2696"/>
        <pc:sldMkLst>
          <pc:docMk/>
          <pc:sldMk cId="0" sldId="479"/>
        </pc:sldMkLst>
      </pc:sldChg>
      <pc:sldChg chg="del">
        <pc:chgData name="Rajeev Balasubramonian" userId="1894f8d5-da90-49db-a2d5-cc99062af5ba" providerId="ADAL" clId="{D9B63C2D-C203-4DB2-9E18-8B3FE1AAC489}" dt="2019-09-19T00:33:27.696" v="12" actId="2696"/>
        <pc:sldMkLst>
          <pc:docMk/>
          <pc:sldMk cId="0" sldId="480"/>
        </pc:sldMkLst>
      </pc:sldChg>
      <pc:sldChg chg="del">
        <pc:chgData name="Rajeev Balasubramonian" userId="1894f8d5-da90-49db-a2d5-cc99062af5ba" providerId="ADAL" clId="{D9B63C2D-C203-4DB2-9E18-8B3FE1AAC489}" dt="2019-09-19T00:33:10.149" v="0" actId="2696"/>
        <pc:sldMkLst>
          <pc:docMk/>
          <pc:sldMk cId="0" sldId="481"/>
        </pc:sldMkLst>
      </pc:sldChg>
      <pc:sldChg chg="del">
        <pc:chgData name="Rajeev Balasubramonian" userId="1894f8d5-da90-49db-a2d5-cc99062af5ba" providerId="ADAL" clId="{D9B63C2D-C203-4DB2-9E18-8B3FE1AAC489}" dt="2019-09-19T00:33:12.141" v="1" actId="2696"/>
        <pc:sldMkLst>
          <pc:docMk/>
          <pc:sldMk cId="0" sldId="509"/>
        </pc:sldMkLst>
      </pc:sldChg>
      <pc:sldChg chg="del">
        <pc:chgData name="Rajeev Balasubramonian" userId="1894f8d5-da90-49db-a2d5-cc99062af5ba" providerId="ADAL" clId="{D9B63C2D-C203-4DB2-9E18-8B3FE1AAC489}" dt="2019-09-19T00:33:12.219" v="2" actId="2696"/>
        <pc:sldMkLst>
          <pc:docMk/>
          <pc:sldMk cId="0" sldId="510"/>
        </pc:sldMkLst>
      </pc:sldChg>
      <pc:sldChg chg="del">
        <pc:chgData name="Rajeev Balasubramonian" userId="1894f8d5-da90-49db-a2d5-cc99062af5ba" providerId="ADAL" clId="{D9B63C2D-C203-4DB2-9E18-8B3FE1AAC489}" dt="2019-09-19T00:33:12.266" v="3" actId="2696"/>
        <pc:sldMkLst>
          <pc:docMk/>
          <pc:sldMk cId="0" sldId="511"/>
        </pc:sldMkLst>
      </pc:sldChg>
      <pc:sldChg chg="del">
        <pc:chgData name="Rajeev Balasubramonian" userId="1894f8d5-da90-49db-a2d5-cc99062af5ba" providerId="ADAL" clId="{D9B63C2D-C203-4DB2-9E18-8B3FE1AAC489}" dt="2019-09-19T00:33:12.313" v="4" actId="2696"/>
        <pc:sldMkLst>
          <pc:docMk/>
          <pc:sldMk cId="0" sldId="512"/>
        </pc:sldMkLst>
      </pc:sldChg>
      <pc:sldChg chg="del">
        <pc:chgData name="Rajeev Balasubramonian" userId="1894f8d5-da90-49db-a2d5-cc99062af5ba" providerId="ADAL" clId="{D9B63C2D-C203-4DB2-9E18-8B3FE1AAC489}" dt="2019-09-19T00:33:14.368" v="5" actId="2696"/>
        <pc:sldMkLst>
          <pc:docMk/>
          <pc:sldMk cId="0" sldId="513"/>
        </pc:sldMkLst>
      </pc:sldChg>
      <pc:sldChg chg="del">
        <pc:chgData name="Rajeev Balasubramonian" userId="1894f8d5-da90-49db-a2d5-cc99062af5ba" providerId="ADAL" clId="{D9B63C2D-C203-4DB2-9E18-8B3FE1AAC489}" dt="2019-09-19T00:33:16.232" v="6" actId="2696"/>
        <pc:sldMkLst>
          <pc:docMk/>
          <pc:sldMk cId="0" sldId="514"/>
        </pc:sldMkLst>
      </pc:sldChg>
      <pc:sldChg chg="del">
        <pc:chgData name="Rajeev Balasubramonian" userId="1894f8d5-da90-49db-a2d5-cc99062af5ba" providerId="ADAL" clId="{D9B63C2D-C203-4DB2-9E18-8B3FE1AAC489}" dt="2019-09-19T00:33:18.184" v="7" actId="2696"/>
        <pc:sldMkLst>
          <pc:docMk/>
          <pc:sldMk cId="0" sldId="515"/>
        </pc:sldMkLst>
      </pc:sldChg>
      <pc:sldChg chg="del">
        <pc:chgData name="Rajeev Balasubramonian" userId="1894f8d5-da90-49db-a2d5-cc99062af5ba" providerId="ADAL" clId="{D9B63C2D-C203-4DB2-9E18-8B3FE1AAC489}" dt="2019-09-19T00:33:19.902" v="8" actId="2696"/>
        <pc:sldMkLst>
          <pc:docMk/>
          <pc:sldMk cId="0" sldId="516"/>
        </pc:sldMkLst>
      </pc:sldChg>
      <pc:sldChg chg="del">
        <pc:chgData name="Rajeev Balasubramonian" userId="1894f8d5-da90-49db-a2d5-cc99062af5ba" providerId="ADAL" clId="{D9B63C2D-C203-4DB2-9E18-8B3FE1AAC489}" dt="2019-09-19T00:33:30.563" v="13" actId="2696"/>
        <pc:sldMkLst>
          <pc:docMk/>
          <pc:sldMk cId="0" sldId="517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18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25547471" sldId="518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19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1874207385" sldId="519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20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245459521" sldId="520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21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2572173428" sldId="521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22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28872923" sldId="522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23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3769086112" sldId="523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24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531730888" sldId="524"/>
        </pc:sldMkLst>
      </pc:sldChg>
      <pc:sldChg chg="del">
        <pc:chgData name="Rajeev Balasubramonian" userId="1894f8d5-da90-49db-a2d5-cc99062af5ba" providerId="ADAL" clId="{D9B63C2D-C203-4DB2-9E18-8B3FE1AAC489}" dt="2019-09-19T01:40:39.589" v="133" actId="2696"/>
        <pc:sldMkLst>
          <pc:docMk/>
          <pc:sldMk cId="0" sldId="525"/>
        </pc:sldMkLst>
      </pc:sldChg>
      <pc:sldChg chg="add">
        <pc:chgData name="Rajeev Balasubramonian" userId="1894f8d5-da90-49db-a2d5-cc99062af5ba" providerId="ADAL" clId="{D9B63C2D-C203-4DB2-9E18-8B3FE1AAC489}" dt="2019-09-19T01:40:50.690" v="134"/>
        <pc:sldMkLst>
          <pc:docMk/>
          <pc:sldMk cId="3938481376" sldId="525"/>
        </pc:sldMkLst>
      </pc:sldChg>
      <pc:sldChg chg="add">
        <pc:chgData name="Rajeev Balasubramonian" userId="1894f8d5-da90-49db-a2d5-cc99062af5ba" providerId="ADAL" clId="{D9B63C2D-C203-4DB2-9E18-8B3FE1AAC489}" dt="2019-09-19T00:34:18.718" v="14"/>
        <pc:sldMkLst>
          <pc:docMk/>
          <pc:sldMk cId="3212746999" sldId="526"/>
        </pc:sldMkLst>
      </pc:sldChg>
      <pc:sldChg chg="add">
        <pc:chgData name="Rajeev Balasubramonian" userId="1894f8d5-da90-49db-a2d5-cc99062af5ba" providerId="ADAL" clId="{D9B63C2D-C203-4DB2-9E18-8B3FE1AAC489}" dt="2019-09-19T00:34:18.718" v="14"/>
        <pc:sldMkLst>
          <pc:docMk/>
          <pc:sldMk cId="83434948" sldId="533"/>
        </pc:sldMkLst>
      </pc:sldChg>
      <pc:sldChg chg="add">
        <pc:chgData name="Rajeev Balasubramonian" userId="1894f8d5-da90-49db-a2d5-cc99062af5ba" providerId="ADAL" clId="{D9B63C2D-C203-4DB2-9E18-8B3FE1AAC489}" dt="2019-09-19T00:34:18.718" v="14"/>
        <pc:sldMkLst>
          <pc:docMk/>
          <pc:sldMk cId="2451383774" sldId="534"/>
        </pc:sldMkLst>
      </pc:sldChg>
      <pc:sldChg chg="add">
        <pc:chgData name="Rajeev Balasubramonian" userId="1894f8d5-da90-49db-a2d5-cc99062af5ba" providerId="ADAL" clId="{D9B63C2D-C203-4DB2-9E18-8B3FE1AAC489}" dt="2019-09-19T00:34:18.718" v="14"/>
        <pc:sldMkLst>
          <pc:docMk/>
          <pc:sldMk cId="445005305" sldId="5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A3ECADEA-B305-4E5B-A1B5-A226798B67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1116E7F0-624B-42B8-AA2A-0FE1913144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B067EC8C-A598-48F0-AA05-2E17C6758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1B83C7B-DA15-4328-977F-9AF44C1B8E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254081-A3F3-4547-8C06-50C266A82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D625C040-0BD7-431D-8658-64B0270ACF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5954482B-62CA-4FF0-BE85-4AE7156BD9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093C7BC-511D-4F67-8240-B83365E46C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A26D84E9-FC2B-4B1D-A58F-91D69E2F4D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F775998-7045-4E21-9FA7-C5C7304E4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6542A14C-E007-4641-8BDD-80AC17F54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D18CB4-C509-46CE-B2CB-44C96C4C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465D1F0-C18D-42D6-9899-C2A71C85A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698E23-9EFA-4862-BF79-8EC4042C02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F6C53C7-AA89-4D83-AF40-FC5C845E1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FE628C1-87B0-482C-AA94-33469C8DC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D8C4655-9DED-458D-8065-24B1789BE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C1D9E3-3F26-438F-A1C7-461EA784568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1DDD796-18EB-45FA-B576-B7462215C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013019D-1034-4189-B513-F77C4AE2C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8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287DD9E-F991-49A2-93AD-0246C5879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0184FB-BB6E-479F-8C4E-BA0D2B4B82D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078D218-4422-4A37-BDED-7EACDA193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65EC88-812C-495E-9F0C-2EF8644D1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27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22851A0-B3DC-4D34-B7E4-D007C7F57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E92F01-DFF9-4E05-9C2C-3C4B21668AF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17BC054-3B68-4861-BE04-04DCBCD2D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3CDEC2B-E9CD-4C64-A256-B64211256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60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E81F4AD-872A-4A87-94D7-7D214DFB3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96F92E-AC41-4881-AB53-774FCCFA772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D4FB8BC-2C50-467D-93E7-2F6D2B67B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608C15F-8496-4D20-9513-26A0A3993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A531A6E9-0993-434B-9BB0-0122CCB25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FD3EFC-CB99-433F-A21F-5F67BC8C8D0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BCE71D4-BB12-494D-83BC-E40CC8C9BC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728352C-BBEE-4CB8-BEC7-40AF471F0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9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A7D190F-B66A-444D-A578-F723685D9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F178B7-6181-4A54-B533-41AD076C540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4DC8B5E-A4ED-4203-AC99-8932A823B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36E9D50-35A3-4A48-803C-227280AFD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BCA9824-BA70-4250-8D44-FBB6B1E97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604FD0-C2F5-4885-9F3C-18B698B1790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6E254F0-8512-4AFC-A381-785F481ED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717E978-9FDC-432E-AB9A-2A3A746E7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D597D23-1B8D-437D-9CAD-1E27BE332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A12CF6-4DF8-4322-8389-0BAEE949343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AC44BA0-1786-4A62-8263-F7AE65B4E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005AC1F-A466-42B6-812C-42F4BB88A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DB863DE-1A2A-4EF6-93CF-DD2851F7B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41CB6-0899-4109-AABC-39697471927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FEBB757-C1D2-4715-9401-AF6EDE065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9B82500-800D-4BF2-B3B4-F1E873814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9908BE0-DA01-4189-9C98-6EC513733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17B8EF-9AD2-46E7-AD90-82C9482072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327CF53-F128-4A6B-B985-6EFE4CBAA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4A4B4D0-7CB6-41C0-AE16-07EC9A511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9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EC8668E-0592-4B62-AF2A-27F219C2B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278D59-DBCB-438E-A47C-7D9442823F0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5528344-ACC7-4F7A-8C29-8542E5C02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F139F68-373C-44DA-BDFC-7DC78E1F4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7EC2592-3FB7-4B94-AA24-AC65A8128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3B99E3-F930-4EE7-8FBE-21889AE9164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4AAAC00-0994-41DC-9BDB-4CEA381E7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1E22233-9824-4999-9782-1C1D33917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29742CD-C6B1-4D99-B1F8-23423D3790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EB05DC-B29A-426F-A03B-828533DB332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486049A-3711-4D31-8470-29A187237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3547C99-4FA8-4C13-93AC-9396A28A9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4B53A58-3B86-4E84-815A-BC275DFDC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330324-8119-4279-98DA-3CEE74E30CB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640B1D6-85D9-46FE-9693-E6ED0E567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6B9DB0F-9968-4C59-B35A-80FD234D9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7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6565E6A-EC41-4F9C-8A77-E568146F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1968AC-46E2-4C1C-AC3C-E6F057D25B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454C86A-C071-4877-9366-1C5B53F22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C3992CE-3186-4D6E-A017-9EF6D8DAE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8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EDAF0F9-B6C0-4984-B83F-1150645E1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B5E68E-27F6-41DA-81F7-14BBEAD0AC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160F693-42FD-4538-B5D5-62C915467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7015F3F-34EB-4D6B-8690-60FE7D7D0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292CC76-FF25-4F8F-951F-12E8BF1BF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E64E5-20EA-411D-AA39-532A3D6FC0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13CB6-1AF0-4E19-A467-6E34ABD0A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1C3BC4A-059E-4EC8-97C9-0C7D6DA9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1780468-49CC-4197-9AEB-2717A8DA0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1953CD-8A0C-4007-9E7D-E50414C16DF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81A5D2F-FCF8-47BA-AAC1-3BC15F25E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206E5D2-104D-40CD-B949-6D16B129F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0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0DE0ADD-89B6-4DF8-8468-23ED6D32A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221F07-0DBE-4416-BC79-E7B92B3249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AF0FE56-0B11-4155-A350-76CC9BDDC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ADD621A-4CBC-4311-B764-7290652D1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8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B0411-0054-4663-BF5B-BDCB57879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988489-5387-4A07-AB2E-FC6521560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111D8-EE3C-4BC2-9F45-A5867F075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1CD2-DD4F-4632-9736-5DBE3FF3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55610-B47D-4C7C-A3DC-36F5B2A1C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AB8F9-51BB-4E04-BCCF-8A2DC842E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158F19-ED25-420E-AD42-B473F0672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3D36-D0EB-4E76-9446-9BEF6093A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E233C-3D3D-4AFC-818A-4E407A799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597F7-AAB9-4718-A980-11B0A0156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816FD-5BF7-4A34-B859-CDEDD70CF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0DEF-92E6-4320-BE13-D0A2F4FC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9B5736-6AE4-4FE3-8281-EBCB86D3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5AD3A8-EBD7-4283-85B4-3F10BAB75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F2FE0-FAB3-4EA6-9441-7F23153F1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83AA5-8BAE-4AD7-9144-31DACFA28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ADFF8-90A0-4523-99C0-8E5816EBB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AE38C-28A1-42BC-800F-69EFDA22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67303-8E76-4665-97F1-63DBD3786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8E13-7F78-4C0D-9C00-4C4416B6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54473-39C5-4C67-A07F-5B4238F00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81C09-8DE4-4097-809D-CB74C2037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56199-4533-43D9-8AA2-83CD087B47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CCA0-F1B8-485F-B5D0-8799D724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62D495-B5BB-4602-AB6B-A349784E2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91EA71-AA45-49C4-AB4B-7E816F132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9019C10-1E67-4988-A2A9-9CFCB5B3B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BF1-03DA-457E-A7D4-C7B93524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25A3C-84AA-4079-A903-41D603584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713B97-F87E-4F7F-B658-9B613AD17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FD767B-4371-4872-BAA4-4E42EFDA3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EA8C-93FB-44E2-800C-0D639CEC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00C121-0EC2-42B1-898D-20AE0559B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BAC855-6DD0-4B66-B8EB-701ABBD75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D9B52-5EF2-4A94-9A62-61966771E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FBA6-AAA2-4954-B94B-88CD5B7E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6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3AFCA-CE6A-4E4E-A30A-F53FDC234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56714-4DA4-4530-8235-090A71098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40739-5A85-4EFF-9CC1-BA3C574D6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DCC5-864B-4147-A642-35F27FDFD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D037F-382C-4010-94CF-32D083DBE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F9922-600E-406B-A9D2-B47DFF4C8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BB44-3B9B-4D20-8DD3-E039FA2CD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F6A1-AE48-4B4B-A08B-442F8D6AE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B3AEAD-7DA5-459B-BD59-0004159C2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AE7E2A-48E7-4E43-B149-F1958AAA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2B6BE4-282A-48B1-886A-991F1D0B2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FB15C2-7CDA-4D93-B9B2-5DA05A4D8C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BF2E67-373F-4B3E-AA0C-839DFF433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49B76E-CFED-4D5F-8117-0B8FADAAA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A34986BB-252D-43A0-987D-C102B56B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D01153-6B88-45FA-95B1-4719D078651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264AD9AE-14EA-4682-9D94-327E7362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989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Training Innovations</a:t>
            </a:r>
            <a:endParaRPr lang="en-US" altLang="en-US" sz="240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EDE549BF-AE67-42E3-93F7-6C25FAA13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F771EB45-BBAE-4EB0-B3AA-9CB50705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77" y="1595357"/>
            <a:ext cx="72554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NVIDIA Volta, Intel NNP-T/I,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ScaleDeep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vDNN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class on Tuesday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A4D8F1FE-A691-4254-80E8-D08B76CE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01EF04-F734-451B-86C1-2CA6642E1E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FE169B2D-8665-4892-84AF-30DF70ABD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78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MemHeavy Tile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79AFA948-EA05-4CFD-96DC-8D2B5E898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291E9171-A806-4D01-9498-41ABCD30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6988"/>
            <a:ext cx="42513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4">
            <a:extLst>
              <a:ext uri="{FF2B5EF4-FFF2-40B4-BE49-F238E27FC236}">
                <a16:creationId xmlns:a16="http://schemas.microsoft.com/office/drawing/2014/main" id="{E65E804B-0A47-4FA0-AF74-3A343151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38206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Intra-chip heterogeneity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Mainly used for data storage.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Can compute activations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pooling.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7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E1BA908E-9714-47AB-BC41-7C3A9B96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A29FC4-F9AF-4D44-9ECB-41F104E588F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68490E79-B09E-4761-89C3-D8335197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755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ScaleDeep Chip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2930C4D6-2032-4521-90FF-9AE4710A6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F752EACF-3073-44D4-949E-2C0E82FA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4925"/>
            <a:ext cx="51958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4">
            <a:extLst>
              <a:ext uri="{FF2B5EF4-FFF2-40B4-BE49-F238E27FC236}">
                <a16:creationId xmlns:a16="http://schemas.microsoft.com/office/drawing/2014/main" id="{751428A7-B693-4ECF-96BD-8024C4FAC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1524000"/>
            <a:ext cx="315342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 Comp tiles per Mem tile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(for FP, BP, and WG)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Tiles are dedicated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specific layers (like ISAAC)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Latency/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thruput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trade-off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AD8E09CE-6947-4570-B80C-129268E4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41870-1553-4950-AFA7-1D36C3B2437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DF701DCC-7F79-4960-8CC2-68BE00B5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04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Chip Heterogeneity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A5290B50-2F7D-4EA9-91C0-688E789C0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3AD67D65-B727-4D23-91D2-62FE4CB0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524000"/>
            <a:ext cx="718343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4">
            <a:extLst>
              <a:ext uri="{FF2B5EF4-FFF2-40B4-BE49-F238E27FC236}">
                <a16:creationId xmlns:a16="http://schemas.microsoft.com/office/drawing/2014/main" id="{123048F3-8FD6-4D94-98CC-3C1A2880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4049713"/>
            <a:ext cx="145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Tailored for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FC layer </a:t>
            </a:r>
          </a:p>
        </p:txBody>
      </p:sp>
    </p:spTree>
    <p:extLst>
      <p:ext uri="{BB962C8B-B14F-4D97-AF65-F5344CB8AC3E}">
        <p14:creationId xmlns:p14="http://schemas.microsoft.com/office/powerpoint/2010/main" val="376908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F5DE457D-D55B-4E2A-A777-223D6D22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7DEEC-C4F0-4702-AEA4-F6F95B51A50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88778049-4B62-451C-A461-0197313D0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09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ScaleDeep Node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A8198071-45E2-4CCC-B354-0AC05CC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A6D34660-FBCF-4278-9D71-4D3A7077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4925"/>
            <a:ext cx="5857875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4">
            <a:extLst>
              <a:ext uri="{FF2B5EF4-FFF2-40B4-BE49-F238E27FC236}">
                <a16:creationId xmlns:a16="http://schemas.microsoft.com/office/drawing/2014/main" id="{2F49EC7E-C375-4340-8536-08AE614A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1371600"/>
            <a:ext cx="302999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ConvChip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 a different image.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outputs converge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FC chip (spokes) so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can use batching.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wheel arcs are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weight updates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very large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convs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FC layer is split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across multiple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FCchips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increases batching,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reduces memory,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low network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bw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3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1CC16619-7A13-4F69-B27E-79EB1913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A175C-685D-4437-B98F-7DD8C37B497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54A40B44-6F7E-456B-A1EF-A614DFE6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56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Summary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54C2702F-7F59-442A-B126-563FE7103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DEB030A3-ABA7-43B8-85D4-5A2D4B67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3002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Both chips have about 50 MB capacity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Convchip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consumes 58 W,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FCchip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consumes 15 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Inference is 3x faster than training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One chip-cluster (320 W, comparable to a GPU)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5-11x speedup over the GPU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5x speedup over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DaDianNao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at iso-power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8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5B3CB97F-801B-4687-B225-1FD93548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CF8FD-1E87-42C2-B8FD-872B4CBEAC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7C2F4A26-2457-4DEE-99B8-218E7F902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20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on GPUs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B5B4F547-464B-42D3-8CC2-A19E94681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0F87274D-13D1-4D1D-A80B-EBD7DED97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24000"/>
            <a:ext cx="862223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GPUs have limited memory capacity (max 12 GB)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When training, in addition to storing weights, we must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store all the activations as they are required during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backprop; plus the weight deltas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In convolution layers, the activations consume way more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memory than the weights; convolution activations also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have longer reuse distance than classifier weights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vDNN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is a runtime that automatically moves activations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CPU memory and back, so the network fits in GPU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(avoids constrained network, multi GPUs, small batches, slower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algos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2120CBCC-7BCE-422D-8462-C4235FE3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5C193-0BB7-446E-8889-4814ED702E7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A52DC52E-A7C1-4921-B890-476C5ABA7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7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I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316460C5-E771-4C8B-9D8B-66D666D21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3" name="Picture 1">
            <a:extLst>
              <a:ext uri="{FF2B5EF4-FFF2-40B4-BE49-F238E27FC236}">
                <a16:creationId xmlns:a16="http://schemas.microsoft.com/office/drawing/2014/main" id="{4005D927-E1D0-40EB-B05E-102E0E65C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13725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7D4583DC-A8C6-461E-A6C8-9595624C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3725E2-1C63-4085-BD65-4BA8D1AB2F1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1A07B098-9042-4E40-A6EB-FB455680D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39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II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93A11C13-3C43-455A-878E-47F585F19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10597137-A07E-476E-95BB-CCE959C26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447800"/>
            <a:ext cx="8243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A016C3DA-EFD3-4AD3-9CB1-15476A83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6CE9E3-9C8B-4996-B151-C8EC198A2B0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4BFAEEAC-77C8-4C64-8EA4-73B44423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0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III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8DE4129B-4064-4EDF-B3A7-E41902869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F92C882C-A0AE-4A3C-B457-E582EBF7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11850"/>
            <a:ext cx="928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Can use frequency-domain FFT algorithms that are faster, but need additional workspace</a:t>
            </a:r>
          </a:p>
        </p:txBody>
      </p:sp>
      <p:pic>
        <p:nvPicPr>
          <p:cNvPr id="47110" name="Picture 1">
            <a:extLst>
              <a:ext uri="{FF2B5EF4-FFF2-40B4-BE49-F238E27FC236}">
                <a16:creationId xmlns:a16="http://schemas.microsoft.com/office/drawing/2014/main" id="{5106382A-024B-4507-A160-43638110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4925"/>
            <a:ext cx="77120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A4C7E661-2E46-4F47-841C-3466F81A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E758-DC8D-4772-8B9B-0516407866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DF90FB06-B4AE-40DC-876B-98B99B557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4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vDNN Proposal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54EE5C52-6904-4C99-A54B-5C29AC609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360E43FE-DDBA-48C2-AB2A-291977562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323975"/>
            <a:ext cx="8587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Runtime system that, during fwd pass, initiates an off-load of a layer’s 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while it is computing on X (no races because X is read-only)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The layer waits if the offload hasn’t finished; trying to optimize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capacity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During back-prop, initiate a prefetch of X for previous layer; must wait 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prefetch hasn’t finished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158" name="Picture 1">
            <a:extLst>
              <a:ext uri="{FF2B5EF4-FFF2-40B4-BE49-F238E27FC236}">
                <a16:creationId xmlns:a16="http://schemas.microsoft.com/office/drawing/2014/main" id="{98659652-3E16-4295-9109-39ADD442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0723"/>
            <a:ext cx="5062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56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NVIDIA Volta GPU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3118B-92D3-4CFC-9FD7-287978BB7048}"/>
              </a:ext>
            </a:extLst>
          </p:cNvPr>
          <p:cNvSpPr txBox="1"/>
          <p:nvPr/>
        </p:nvSpPr>
        <p:spPr>
          <a:xfrm>
            <a:off x="487831" y="1304351"/>
            <a:ext cx="819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640 tensor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tensor core performs a MAC on 4x4 tensors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Throughput: 128 FLOPs x 640 x 1.5 GHz = 125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Tflops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FP16 multiply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12x better than Pascal on training and 6x better on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Basic matrix multiply unit – 32 inputs being fed to 64 parallel multipliers; 64 parallel add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images.anandtech.com/doci/12170/tensorop.png">
            <a:extLst>
              <a:ext uri="{FF2B5EF4-FFF2-40B4-BE49-F238E27FC236}">
                <a16:creationId xmlns:a16="http://schemas.microsoft.com/office/drawing/2014/main" id="{4EF9B658-C65B-4755-9F10-487D6197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8839200" cy="21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75E7E5-D3A7-464B-9A56-704F928C10CE}"/>
              </a:ext>
            </a:extLst>
          </p:cNvPr>
          <p:cNvSpPr txBox="1"/>
          <p:nvPr/>
        </p:nvSpPr>
        <p:spPr>
          <a:xfrm>
            <a:off x="143223" y="6461125"/>
            <a:ext cx="869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Reference: http://images.nvidia.com/content/volta-architecture/pdf/volta-architecture-whitepaper.pdf </a:t>
            </a:r>
          </a:p>
        </p:txBody>
      </p:sp>
    </p:spTree>
    <p:extLst>
      <p:ext uri="{BB962C8B-B14F-4D97-AF65-F5344CB8AC3E}">
        <p14:creationId xmlns:p14="http://schemas.microsoft.com/office/powerpoint/2010/main" val="3212746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>
            <a:extLst>
              <a:ext uri="{FF2B5EF4-FFF2-40B4-BE49-F238E27FC236}">
                <a16:creationId xmlns:a16="http://schemas.microsoft.com/office/drawing/2014/main" id="{A0B3C2AB-61D7-43EF-99CA-0BDD9CE8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2539C-75D0-43E9-9B19-A867F8D24F9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8D49D473-6AF2-4EFD-9896-589CC160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359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Parameters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BFF5CDE6-702F-462A-A369-F52E72E60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12E57DAE-5B32-44E9-A701-0852754BD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89371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Baseline: NVIDIA Titan X; 7 TFLOP/s; 336 GB/s GDDR5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memory bandwidth, 12 GB, 16 GB/s PCIe link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for GPU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 CPU memory transfers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Baseline with performance features (more memory </a:t>
            </a:r>
            <a:r>
              <a:rPr lang="en-US" alt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reqd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vDNNall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: all layers perform an offload/prefetch (least memory)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vDNNconv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: only convolutional layers perform offload/prefetch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vDNNdyn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: explores many configs to identify the few layers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that need to be offloaded/prefetched, and the few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layers that can use the faster </a:t>
            </a:r>
            <a:r>
              <a:rPr lang="en-US" alt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algos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; exploration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isn’t expensive and uses a greedy algorithm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512C114F-DB6E-4819-AF9F-F5CD7788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3A7F8E-FA69-499D-BE56-198A3639564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2CA4E4D4-9A07-4CE4-8B03-E223A40C1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56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Interference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6C432143-BDB8-4404-B947-6C9285B57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8684AFFE-5745-4052-9F62-408AAF93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05374"/>
            <a:ext cx="65625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Early layers need the most offloading and will interfere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the most with GDDR access; but early layers also have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the least memory accesses for weights; at most,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interference will be 16/336 = 5%</a:t>
            </a:r>
          </a:p>
        </p:txBody>
      </p:sp>
      <p:pic>
        <p:nvPicPr>
          <p:cNvPr id="55302" name="Picture 1">
            <a:extLst>
              <a:ext uri="{FF2B5EF4-FFF2-40B4-BE49-F238E27FC236}">
                <a16:creationId xmlns:a16="http://schemas.microsoft.com/office/drawing/2014/main" id="{E9843E80-BA0D-4AB1-840B-D9AD833D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75811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EC6B1084-81D2-4F51-92DF-8C064FFA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AD7C3-4B32-40F2-8D2D-BE7128454D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931DFA5E-907D-4512-9824-D193563BB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10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Results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8E6F500E-AC18-4B37-9CBF-317D9847A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074C9B9F-D67C-4694-ABF3-DD8982B69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05438"/>
            <a:ext cx="74912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The largest benchmark has 18% perf loss; others are near zero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Dynamic scheme gives best perf while fitting in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Power increase of 1-7% </a:t>
            </a:r>
          </a:p>
        </p:txBody>
      </p:sp>
      <p:pic>
        <p:nvPicPr>
          <p:cNvPr id="57350" name="Picture 1">
            <a:extLst>
              <a:ext uri="{FF2B5EF4-FFF2-40B4-BE49-F238E27FC236}">
                <a16:creationId xmlns:a16="http://schemas.microsoft.com/office/drawing/2014/main" id="{66760B60-714D-46D6-85EE-9FDA99679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690688"/>
            <a:ext cx="2990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2">
            <a:extLst>
              <a:ext uri="{FF2B5EF4-FFF2-40B4-BE49-F238E27FC236}">
                <a16:creationId xmlns:a16="http://schemas.microsoft.com/office/drawing/2014/main" id="{BDD54D36-22B5-4105-BE74-051FAF1E3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250"/>
            <a:ext cx="1285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5A7253B8-3941-44CE-8705-0A8F4AA7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A4C49-BC41-4546-AA7A-41EB5895B6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5DE0CEBE-B951-470E-8879-BC0FA840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1444" name="Line 3">
            <a:extLst>
              <a:ext uri="{FF2B5EF4-FFF2-40B4-BE49-F238E27FC236}">
                <a16:creationId xmlns:a16="http://schemas.microsoft.com/office/drawing/2014/main" id="{79EACD95-D56B-48DB-B740-C852FEF39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5" name="Text Box 4">
            <a:extLst>
              <a:ext uri="{FF2B5EF4-FFF2-40B4-BE49-F238E27FC236}">
                <a16:creationId xmlns:a16="http://schemas.microsoft.com/office/drawing/2014/main" id="{37132E95-004E-4289-84CB-7E154245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2023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“Neural Networks and Deep Learning,” (Chapter 2) Michael Nielsen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“SCALEDEEP: A Scalable Compute Architecture for Learning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Evaluating Deep Networks,” S. Venkataramani et al., ISCA 2017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“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vDNN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Virtualized Deep Neural Networks for Scalable, Memory-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Efficient Neural Network Design,” M. Rhu et al., MICRO 2016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85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NNP-T 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4D87D-C7E0-462F-8438-1F4788F1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65" y="1304351"/>
            <a:ext cx="6346669" cy="5282033"/>
          </a:xfrm>
          <a:prstGeom prst="rect">
            <a:avLst/>
          </a:prstGeom>
        </p:spPr>
      </p:pic>
      <p:sp>
        <p:nvSpPr>
          <p:cNvPr id="9" name="ee4pFootnotes">
            <a:extLst>
              <a:ext uri="{FF2B5EF4-FFF2-40B4-BE49-F238E27FC236}">
                <a16:creationId xmlns:a16="http://schemas.microsoft.com/office/drawing/2014/main" id="{AFC08619-0EC6-4F0B-B2BE-BB26061CC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999" y="6609235"/>
            <a:ext cx="2416335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Intel presentation  HotChips’19</a:t>
            </a:r>
          </a:p>
        </p:txBody>
      </p:sp>
    </p:spTree>
    <p:extLst>
      <p:ext uri="{BB962C8B-B14F-4D97-AF65-F5344CB8AC3E}">
        <p14:creationId xmlns:p14="http://schemas.microsoft.com/office/powerpoint/2010/main" val="8343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92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NNP-T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5BA41-3115-4A55-9342-CB9DFC75D669}"/>
              </a:ext>
            </a:extLst>
          </p:cNvPr>
          <p:cNvSpPr txBox="1"/>
          <p:nvPr/>
        </p:nvSpPr>
        <p:spPr>
          <a:xfrm>
            <a:off x="441325" y="1371600"/>
            <a:ext cx="8791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Tensor Processing Cluster (TPC) has two 32x32 MAC grids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supporting bfloat16 (appears similar to TPU)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Conv engine to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marshall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before each 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60MB on-chip SRAM (2.5MB scratchpad per TPC)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 is key: grid network among TPCs, 64 SerDes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lanes (3.6 Tb/s) for inter-chip communication, 4 HBMs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Relatively low utilization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GeMM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(&lt; 60%) and Conv (59-87%)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BC6706-8926-47AF-93E5-DCC5586C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952579"/>
            <a:ext cx="4572000" cy="2761831"/>
          </a:xfrm>
          <a:prstGeom prst="rect">
            <a:avLst/>
          </a:prstGeom>
        </p:spPr>
      </p:pic>
      <p:sp>
        <p:nvSpPr>
          <p:cNvPr id="7" name="ee4pFootnotes">
            <a:extLst>
              <a:ext uri="{FF2B5EF4-FFF2-40B4-BE49-F238E27FC236}">
                <a16:creationId xmlns:a16="http://schemas.microsoft.com/office/drawing/2014/main" id="{D6E24229-0273-43E3-9696-E80A0254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265" y="6714410"/>
            <a:ext cx="2416335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Intel presentation  HotChips’19</a:t>
            </a:r>
          </a:p>
        </p:txBody>
      </p:sp>
    </p:spTree>
    <p:extLst>
      <p:ext uri="{BB962C8B-B14F-4D97-AF65-F5344CB8AC3E}">
        <p14:creationId xmlns:p14="http://schemas.microsoft.com/office/powerpoint/2010/main" val="245138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F53A1A1-EFA6-43AF-B9D8-2070FB1D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B7DD9-5D14-47F7-B3B1-FB6E912E955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9BD6EEBE-876C-41B4-AFEC-FAA8BDEC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95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NNP-I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3DAB17FA-53FE-484F-B84B-A277D46B9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5BA41-3115-4A55-9342-CB9DFC75D669}"/>
              </a:ext>
            </a:extLst>
          </p:cNvPr>
          <p:cNvSpPr txBox="1"/>
          <p:nvPr/>
        </p:nvSpPr>
        <p:spPr>
          <a:xfrm>
            <a:off x="381000" y="1371600"/>
            <a:ext cx="8791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 Inference Compute Engines (ICE) that can work together or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independently; 24MB central cache and 4MB per 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ICE has 4K 8b MAC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10W, 48 TOPs, 3600 inf/s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1D8A2-0B08-4789-80C7-9241156D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5389"/>
            <a:ext cx="9144000" cy="3862861"/>
          </a:xfrm>
          <a:prstGeom prst="rect">
            <a:avLst/>
          </a:prstGeom>
        </p:spPr>
      </p:pic>
      <p:sp>
        <p:nvSpPr>
          <p:cNvPr id="7" name="ee4pFootnotes">
            <a:extLst>
              <a:ext uri="{FF2B5EF4-FFF2-40B4-BE49-F238E27FC236}">
                <a16:creationId xmlns:a16="http://schemas.microsoft.com/office/drawing/2014/main" id="{848A8A5A-1421-4923-816D-148C532F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696161"/>
            <a:ext cx="2416335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Intel presentation  HotChips’19</a:t>
            </a:r>
          </a:p>
        </p:txBody>
      </p:sp>
    </p:spTree>
    <p:extLst>
      <p:ext uri="{BB962C8B-B14F-4D97-AF65-F5344CB8AC3E}">
        <p14:creationId xmlns:p14="http://schemas.microsoft.com/office/powerpoint/2010/main" val="44500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AE6DAF9B-2C4C-450D-B99F-BB5D6066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185CA4-91E4-45DA-A326-31E1514D6EB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B4EC12F4-5F2C-439E-9823-E1D4DB41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321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Take-Homes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BEECBC9B-58D6-4D7E-A898-79F2C295E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F8B052A5-B046-4E70-8EDD-DD28CE862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447800"/>
            <a:ext cx="840518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Create a mini-batch which is a random set of training inputs; apply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fwd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pass; compute error; backprop the errors (while using a transpose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of weights); compute the deltas for all the weights (using the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Xs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previous layer); aggregate the deltas and update the weights at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end of the mini-batch; keep creating mini-batches until you run out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training samples; this is one epoch.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fwd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pass, we use inputs X and weights W to compute output 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bwd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pass, we use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weights W to compute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we also use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X to compute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dW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CEC7A-E4A5-48AE-9F06-5ABF3F68BBF5}"/>
              </a:ext>
            </a:extLst>
          </p:cNvPr>
          <p:cNvSpPr/>
          <p:nvPr/>
        </p:nvSpPr>
        <p:spPr>
          <a:xfrm>
            <a:off x="3644900" y="4837113"/>
            <a:ext cx="1139825" cy="1371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9D9147-491B-49D4-AD48-EBBC79521522}"/>
              </a:ext>
            </a:extLst>
          </p:cNvPr>
          <p:cNvSpPr/>
          <p:nvPr/>
        </p:nvSpPr>
        <p:spPr>
          <a:xfrm>
            <a:off x="2959100" y="5065713"/>
            <a:ext cx="6858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D43101D-8F1A-4078-B7C4-559CE234B1F3}"/>
              </a:ext>
            </a:extLst>
          </p:cNvPr>
          <p:cNvSpPr/>
          <p:nvPr/>
        </p:nvSpPr>
        <p:spPr>
          <a:xfrm>
            <a:off x="4800600" y="5049838"/>
            <a:ext cx="6858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314245-00ED-4C7F-A342-B54280644E01}"/>
              </a:ext>
            </a:extLst>
          </p:cNvPr>
          <p:cNvSpPr/>
          <p:nvPr/>
        </p:nvSpPr>
        <p:spPr>
          <a:xfrm rot="10800000">
            <a:off x="4800600" y="5735638"/>
            <a:ext cx="6858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12294E-84E6-46C9-8E12-3193741DF330}"/>
              </a:ext>
            </a:extLst>
          </p:cNvPr>
          <p:cNvSpPr/>
          <p:nvPr/>
        </p:nvSpPr>
        <p:spPr>
          <a:xfrm rot="10800000">
            <a:off x="2951163" y="5751513"/>
            <a:ext cx="6858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3" name="Text Box 4">
            <a:extLst>
              <a:ext uri="{FF2B5EF4-FFF2-40B4-BE49-F238E27FC236}">
                <a16:creationId xmlns:a16="http://schemas.microsoft.com/office/drawing/2014/main" id="{648CCC6C-A001-4449-A2D0-726996D5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4894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8924" name="Text Box 4">
            <a:extLst>
              <a:ext uri="{FF2B5EF4-FFF2-40B4-BE49-F238E27FC236}">
                <a16:creationId xmlns:a16="http://schemas.microsoft.com/office/drawing/2014/main" id="{D9C17A65-6A3A-4EB5-AE2B-370A02F5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487838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38925" name="Text Box 4">
            <a:extLst>
              <a:ext uri="{FF2B5EF4-FFF2-40B4-BE49-F238E27FC236}">
                <a16:creationId xmlns:a16="http://schemas.microsoft.com/office/drawing/2014/main" id="{2A2D633D-4CA8-4C4A-A968-7BB383416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5634038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dX</a:t>
            </a:r>
          </a:p>
        </p:txBody>
      </p:sp>
      <p:sp>
        <p:nvSpPr>
          <p:cNvPr id="38926" name="Text Box 4">
            <a:extLst>
              <a:ext uri="{FF2B5EF4-FFF2-40B4-BE49-F238E27FC236}">
                <a16:creationId xmlns:a16="http://schemas.microsoft.com/office/drawing/2014/main" id="{A6C165CE-63AB-4F2D-96EA-2E447CAAF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5619750"/>
            <a:ext cx="804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dY</a:t>
            </a:r>
          </a:p>
        </p:txBody>
      </p:sp>
      <p:sp>
        <p:nvSpPr>
          <p:cNvPr id="38927" name="Text Box 4">
            <a:extLst>
              <a:ext uri="{FF2B5EF4-FFF2-40B4-BE49-F238E27FC236}">
                <a16:creationId xmlns:a16="http://schemas.microsoft.com/office/drawing/2014/main" id="{159C3662-B5B2-4252-8503-95953808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4929188"/>
            <a:ext cx="765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X,W</a:t>
            </a:r>
          </a:p>
        </p:txBody>
      </p:sp>
      <p:sp>
        <p:nvSpPr>
          <p:cNvPr id="38928" name="Text Box 4">
            <a:extLst>
              <a:ext uri="{FF2B5EF4-FFF2-40B4-BE49-F238E27FC236}">
                <a16:creationId xmlns:a16="http://schemas.microsoft.com/office/drawing/2014/main" id="{F735117E-FDE6-4948-9DBD-019BA7E1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5618163"/>
            <a:ext cx="119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dY,W,X</a:t>
            </a:r>
          </a:p>
        </p:txBody>
      </p:sp>
      <p:sp>
        <p:nvSpPr>
          <p:cNvPr id="38929" name="Text Box 4">
            <a:extLst>
              <a:ext uri="{FF2B5EF4-FFF2-40B4-BE49-F238E27FC236}">
                <a16:creationId xmlns:a16="http://schemas.microsoft.com/office/drawing/2014/main" id="{98D5CBD8-66FC-48DF-8045-34678637A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6316663"/>
            <a:ext cx="80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dW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B68F0D4-25ED-471A-AFBB-2F98A4DEC603}"/>
              </a:ext>
            </a:extLst>
          </p:cNvPr>
          <p:cNvSpPr/>
          <p:nvPr/>
        </p:nvSpPr>
        <p:spPr>
          <a:xfrm rot="5400000">
            <a:off x="4075113" y="6126163"/>
            <a:ext cx="374650" cy="2095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6DD78B2-E50E-4B59-84F6-10DE08D8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C6D28-EA04-4762-8EF2-F1C3F3379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B5C4DEDD-E86F-4C6B-A5E5-A8AB0222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158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ScaleDeep Intro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3E686184-0926-4826-94F6-A2891AD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8F2073DA-1893-4C86-A26F-EF489A12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64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Pays attention to training (network, storage)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Introduces heterogeneity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Uses a spatial pipeline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(instead of time-multiplexed execution)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Heavy use of batching for efficiency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Novel interconnect structure (for a 1.4 KW server)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helps with batching and training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75B32F21-5B47-41A9-9BF2-809DE5B7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395ED-4261-4724-B74E-663BC112D4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DE402958-C442-42D4-AAB9-532B3282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44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 Breakdown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95A180EE-3AF8-41DA-8D28-C4B755CC4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6D7BF63B-8280-474C-A91A-B3F1741B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285875"/>
            <a:ext cx="2403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High weight reuse;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Large feature maps</a:t>
            </a: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91CCDBC7-9DF3-4F15-87FD-57589EBB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322513"/>
            <a:ext cx="58991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>
            <a:extLst>
              <a:ext uri="{FF2B5EF4-FFF2-40B4-BE49-F238E27FC236}">
                <a16:creationId xmlns:a16="http://schemas.microsoft.com/office/drawing/2014/main" id="{A6EC1487-7B8B-4AA6-8062-2B077BDE7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1169988"/>
            <a:ext cx="290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High neuron reuse;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Many feature maps;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80% of all computations</a:t>
            </a:r>
          </a:p>
        </p:txBody>
      </p:sp>
      <p:sp>
        <p:nvSpPr>
          <p:cNvPr id="8200" name="Text Box 4">
            <a:extLst>
              <a:ext uri="{FF2B5EF4-FFF2-40B4-BE49-F238E27FC236}">
                <a16:creationId xmlns:a16="http://schemas.microsoft.com/office/drawing/2014/main" id="{B4829D19-6BA5-4D13-A5AD-B839417C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1379538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Large memory;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High bytes/flop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884097-DB2A-4354-A694-319BAFCF39A5}"/>
              </a:ext>
            </a:extLst>
          </p:cNvPr>
          <p:cNvCxnSpPr/>
          <p:nvPr/>
        </p:nvCxnSpPr>
        <p:spPr>
          <a:xfrm>
            <a:off x="2286000" y="1992313"/>
            <a:ext cx="45720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34C262-DB36-4D22-A72B-7B3CC1E38A8E}"/>
              </a:ext>
            </a:extLst>
          </p:cNvPr>
          <p:cNvCxnSpPr>
            <a:cxnSpLocks/>
          </p:cNvCxnSpPr>
          <p:nvPr/>
        </p:nvCxnSpPr>
        <p:spPr>
          <a:xfrm>
            <a:off x="4305300" y="2092325"/>
            <a:ext cx="0" cy="230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902B2C-81AF-44F7-9A5D-E7661245845F}"/>
              </a:ext>
            </a:extLst>
          </p:cNvPr>
          <p:cNvCxnSpPr>
            <a:cxnSpLocks/>
          </p:cNvCxnSpPr>
          <p:nvPr/>
        </p:nvCxnSpPr>
        <p:spPr>
          <a:xfrm flipH="1">
            <a:off x="5791200" y="2020888"/>
            <a:ext cx="806450" cy="301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4" name="Text Box 4">
            <a:extLst>
              <a:ext uri="{FF2B5EF4-FFF2-40B4-BE49-F238E27FC236}">
                <a16:creationId xmlns:a16="http://schemas.microsoft.com/office/drawing/2014/main" id="{1C7E827A-FA78-4008-8269-00D9DDFEB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953000"/>
            <a:ext cx="1798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Note: FP, BP, WG</a:t>
            </a:r>
          </a:p>
        </p:txBody>
      </p:sp>
    </p:spTree>
    <p:extLst>
      <p:ext uri="{BB962C8B-B14F-4D97-AF65-F5344CB8AC3E}">
        <p14:creationId xmlns:p14="http://schemas.microsoft.com/office/powerpoint/2010/main" val="187420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0EBA49F2-9427-438B-B4FA-1FCFFC2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1BB062-14D1-4C7B-8408-71164D4CAC9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4608815-6021-428E-9B0F-69B19D1EB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76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CompHeavy Tile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70AE73-50E6-4F28-B918-2D29E9D2E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02798D89-2E58-4BA0-8588-010EEDED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04925"/>
            <a:ext cx="43434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4">
            <a:extLst>
              <a:ext uri="{FF2B5EF4-FFF2-40B4-BE49-F238E27FC236}">
                <a16:creationId xmlns:a16="http://schemas.microsoft.com/office/drawing/2014/main" id="{90552D08-D72F-43CB-8F40-0EF4B497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398230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Kernels enter from top and down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do two small kernels or 1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large kernel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Inputs enter from left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Accumulation happens on right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Scratchpad used for partial sums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Multiple lanes in each PE (can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handle different kernels)</a:t>
            </a:r>
          </a:p>
        </p:txBody>
      </p:sp>
    </p:spTree>
    <p:extLst>
      <p:ext uri="{BB962C8B-B14F-4D97-AF65-F5344CB8AC3E}">
        <p14:creationId xmlns:p14="http://schemas.microsoft.com/office/powerpoint/2010/main" val="2454595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64284</TotalTime>
  <Words>1171</Words>
  <Application>Microsoft Office PowerPoint</Application>
  <PresentationFormat>On-screen Show (4:3)</PresentationFormat>
  <Paragraphs>226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492</cp:revision>
  <dcterms:created xsi:type="dcterms:W3CDTF">2002-09-20T18:19:18Z</dcterms:created>
  <dcterms:modified xsi:type="dcterms:W3CDTF">2019-09-19T02:21:15Z</dcterms:modified>
</cp:coreProperties>
</file>