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63" r:id="rId2"/>
    <p:sldId id="494" r:id="rId3"/>
    <p:sldId id="503" r:id="rId4"/>
    <p:sldId id="504" r:id="rId5"/>
    <p:sldId id="512" r:id="rId6"/>
    <p:sldId id="505" r:id="rId7"/>
    <p:sldId id="506" r:id="rId8"/>
    <p:sldId id="507" r:id="rId9"/>
    <p:sldId id="508" r:id="rId10"/>
    <p:sldId id="509" r:id="rId11"/>
    <p:sldId id="510" r:id="rId12"/>
    <p:sldId id="522" r:id="rId13"/>
    <p:sldId id="511" r:id="rId14"/>
    <p:sldId id="499" r:id="rId15"/>
    <p:sldId id="521" r:id="rId16"/>
    <p:sldId id="500" r:id="rId17"/>
    <p:sldId id="501" r:id="rId18"/>
    <p:sldId id="495" r:id="rId19"/>
    <p:sldId id="496" r:id="rId20"/>
    <p:sldId id="497" r:id="rId21"/>
    <p:sldId id="498" r:id="rId22"/>
    <p:sldId id="515" r:id="rId23"/>
    <p:sldId id="516" r:id="rId24"/>
    <p:sldId id="517" r:id="rId25"/>
    <p:sldId id="518" r:id="rId26"/>
    <p:sldId id="519" r:id="rId27"/>
    <p:sldId id="520" r:id="rId28"/>
    <p:sldId id="439" r:id="rId2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966B30A-64B1-4CE1-9CF1-0E488F903A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6AEAF41-1701-4E2C-89CB-ACE3B140E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3879A94D-8258-434C-A4B6-27305EC8EC4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F161DFB-6704-47BB-B9E7-A1C4AD3254A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7AE6EB5-6107-43D7-B992-B750745BB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AA9A94A-40B4-4243-A0DA-63CE98555C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3BED69CB-A982-4E86-908E-CFC53CEAFF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180560A-9E6C-4386-A8F0-032E4E6BBB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2441046-BADE-43FD-8A41-DE147E9CE1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6E16AF2-35F7-4157-B49C-1EC32B581D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F7EEFED-E685-4D8F-9FE0-D51CCE9BF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FF6BE3-3174-45D7-A6B1-795BAEDB60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1801570-B489-4724-8262-32490B9D0A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9DA2CC-D476-416A-BDD4-25E08A8EB47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4376568-ACB0-4829-8CB5-2194CDA9F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76AEDE7-585A-45FC-AB90-B9033DFD3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FD31E587-E2EE-4DD6-85E9-7383ECD066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8EA551-E59D-425D-B439-A6424FEF2B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75F1960-75A4-4571-915A-5EB1318612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BAA3FCF4-D9AD-4CC2-8242-F28D4B697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B53D8B1-10E2-4582-BC79-5E1337ED91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EA5523-B6C1-42BE-AC4D-C002F47F712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CD86C61-26A6-4526-8268-EF7C694588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8003C29-F46C-4821-940A-992B3857C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78D0162-882A-454C-AF49-BC8914264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677344-5DDE-422B-A317-051D785CD07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7407114-DF5F-4D65-8515-3C7108D5C8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2E851FA7-D8E7-4C57-9D2A-550AF6301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78D0162-882A-454C-AF49-BC8914264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677344-5DDE-422B-A317-051D785CD07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7407114-DF5F-4D65-8515-3C7108D5C8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2E851FA7-D8E7-4C57-9D2A-550AF6301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8F39915-EB98-4F78-AF9C-627B0C845A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BE4C6B-5A24-4317-BCA0-560B9C19D31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C7D56BD-6B93-4678-9D9C-CC4A94D6A2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07FC7A5-8692-4EA4-BC05-FDCF61991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8F39915-EB98-4F78-AF9C-627B0C845A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BE4C6B-5A24-4317-BCA0-560B9C19D31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C7D56BD-6B93-4678-9D9C-CC4A94D6A2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07FC7A5-8692-4EA4-BC05-FDCF61991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550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904C8F0A-DCED-4638-98BF-0D18DC1E73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A4E344-1CD4-4243-9291-6142F27C767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C1730DBC-096E-4069-9A0A-59FA6A6A09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C24ED6E-E642-4848-8FF7-ADA2CFD666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70F3186-5342-4A58-AC6C-2104DE7631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77BCD9-8819-4BCB-8311-78B73A5C97D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DAB2CDA-8045-49A7-903F-F6707B33E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3FD2B87-5BF5-44E9-A8C1-E5419F1A6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47780E2-8732-4CCD-8226-35A262216D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C3AB1F-6DBF-4854-B353-0E546B3589F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2C78F4C-7FDA-4C99-8549-119ACA1397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51467AD-273B-4A09-8A5C-989767C3A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D8BE6EF-DEFD-405C-96FD-A0F65DC753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60B397-A732-4647-99EC-0C41CD1D7F3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8FD129D-3D5C-4A69-B4F7-15A88EE961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1C4BE53-E9CF-411A-BFA4-A7130998A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BA91914-BFB4-4633-ABFC-F5BD78A43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A9C580-2A87-4935-B228-45CCFB88CCC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65CAE41-DC2D-4634-94B4-2A64777B3B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C9117D80-DA9F-49B4-BB00-97F985A49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0350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40F2828-9A5D-4151-9612-4DC95FE869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DACB60-D933-4AA3-BE4A-864EC4416C6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A43F829-0159-4F23-9047-52D30F0F72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8106EAA-6316-4DBC-8F32-4CAEE33C0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85FC7C3-8836-4A3E-A840-A30330FD0D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FB546C-040E-41EE-A0CB-FDE9BAAE66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823945C-6C8F-40C4-BB34-B5DD3BF926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9F976BE-40FD-437E-819D-183F4DC43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75C5768E-A778-4B4D-9030-C53FA67FA9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2FF827-F933-490D-BF9B-E3532E199CD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647B25D-D3F3-47D2-8343-0DA0A398E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88781FE-AA8C-403A-B02D-C1794B81C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766F80E-4E06-417A-B167-384233DBD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DE5FD0-7F36-4413-954A-8417CBC1AF8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D8D369F-74A8-4C23-B5CF-6A588CD945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BA805F0D-F51F-4D58-B493-8A502E9DB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AD4360D-C35B-490C-929E-DC4DCF931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0E2755-9C8D-4B7C-B7A5-88A7B794AC2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F2CB4F4-BFE7-40E8-A46D-A258CF9295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AD003E7-BDDD-4ACA-905A-BA3F9A862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9E0BD68-DD5E-4CBC-8880-17676C9E99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74F48E-E974-43F7-BA6F-BFB457015F7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4B51EF7-CE9E-464D-B0B5-B3374C88E0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A618140-35E4-4007-A9CF-F6D05AA9C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BC169A7-AD40-4E32-8072-D25224AA0E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0DE6CB-C7B7-455C-ABEB-5BE9CCDEE0E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0E7B6A4-DEC7-466C-821C-35E344C216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74B8434C-8103-476C-A442-9AC1976B7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96E94FA-50C3-4AE7-88D1-B14E2DD8AE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243295-7C91-4A18-99B8-8E5AB674C5A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674F141-3DCA-4A84-A2EB-AB2DBBFCF3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F2B7C036-5521-463E-959F-08F205DEB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DE4F82-9222-469A-A4D5-01E0BE2DE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1EC53F-167E-47C5-8B4F-75D6E31CCE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4E1D25B-75C5-4D27-A696-974EE4709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E5EFAE5-C7E7-4559-B119-55F13F1B5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9C4CF1B6-8596-4D97-BCD5-27E488DA24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E97540-EF55-4822-AC69-D5DB3794F47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7720289-1F1E-4B13-AD24-829B6F1857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56589E0-078E-49B0-97E8-9CDD629CA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BDC3FAE-53EF-4AA8-9012-823F16A13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5C5EE7-118E-4904-9197-C8313C74E6E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E372046-EB54-4DDD-81C8-E0E8EA476A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C029A02-9532-4029-921D-3E3A1EC1D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E7E0109-F618-4195-9753-98201A995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53C644-8335-42ED-8FF0-13556B2E9C0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1ECB960-35ED-497F-B002-45D8F17B4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36B3E9A-0638-498E-94FD-849287EC7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1BF10C4-467C-4063-B83C-14F6FF5A57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0E2E08-B892-49FE-AB93-7BD9E321B18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F95526A-4274-4395-BD28-0C26B1CF25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CEC6262-BB93-4B1C-8CE8-8C6D62089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C8D2BE77-CE89-4931-B8FA-D67AEF9B0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B546DA-A746-474E-B1EC-A1FEC9D3538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8637FEC-3B70-4989-8069-E225F7AA9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2D10ED7-F707-4881-93EE-3703FE681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726D581-20C0-4E2D-81FC-9B2A84C90E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2AD3E0-DDA7-4700-B62B-5C930F368D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9B5E90D-93B7-4D34-949E-44F2AC1817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52BD603-AD2B-4ACF-A8AF-396A41588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E8369F15-0124-4421-B0D9-1BC5FEC476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0F2ED6-6D6B-4953-B576-7B2FFAE5803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83BAC74-D38B-47BD-BAEA-C4B4624FFC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B73A807-C62A-4EEE-A2B9-AF74786B6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90016F-6F6E-4A63-93C6-247AA35315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1C6C43-726F-40B7-871B-7635916AC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A8BF2E-233C-4330-980E-5B26193D7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C860A-A320-439F-BB89-E5ED9776B5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4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229F27-67D7-4DCA-938C-3E24DB6AF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4C01F3-6E98-4E91-A494-445C4E5B2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91D5C6-BAC1-4B3A-8B06-B249E223EB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3D2CF-0033-4F48-8D91-C2B43B007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61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34217A-AE6E-4C45-BBD6-009CDC103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2E0C2-A3AB-404D-BC76-95E33715A7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FCD5FE-53BC-45AB-BDBB-4572835E9A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12B4A-B858-42CC-95B1-E360D81AE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1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CCB85E-BEC2-4239-9BDD-0154B37D2A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0FC770-EF5B-4848-B83F-F4B4920B5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71CB6-5F4A-41E2-96B5-56E00BFFE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E6067-47F9-4BF4-9A5A-F0C9E25B9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59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469FD4-2B1E-40BC-AF78-A60C8EA1C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A4402F-5A77-4653-B82E-965BC6ABA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C476F0-A168-470D-B1A1-7E50FFFE2A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5F852-2B67-4CD4-9721-84417C6D5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01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5F461C-ADD4-49A7-AC80-8D02F81F57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4DBBF8-DE41-47A7-B762-5DC143C3E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C0A0C3-C2F1-4C11-8D8A-FEB1AD6A5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DCF9EF-C7BC-4261-8730-2C6F22166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F2E7E2-276F-4682-A319-BD781AA736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03E91F6-A054-4CDB-ADB5-9F28CF09E2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9ECBAA-A838-425D-86FB-693A875861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A2E79-46F8-4B7C-BC99-5C00A393C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18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018D50-2449-4C7E-8A07-A31F80EE17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85FC46-8D9A-45BD-A459-157DB1B0FE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79E3E7-82BB-4AEE-AB4D-965438A03D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A2596-0FD0-4220-B55D-0911445B8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14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A4B0FD-328B-4343-9946-8FC25510B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95DECD-ABB2-4789-8CCD-99689FC3B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B7D606-75AB-4699-AA78-06320A69B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F05E6-F5D2-4D84-B9C0-FC33C3CF9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6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1CBBB2-6D9F-40FD-B2FE-C6BC4C2002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DE0541-6EE3-40E4-868A-A610B51C3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A470BE-5138-4D71-9076-AA75D7C43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D7434-C6BF-4EC4-A54D-6179D5E90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0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D4F906-E377-49C0-9434-17AC3C0A51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B8ED97-EA80-481D-B753-96FE83B1C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CC114F-E7A3-41C1-B3AF-4EAB5DD1CE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4D5EC-ADF3-46AD-BB0F-E7CEDBB6F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3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435B2D-639E-43E2-BBDC-D97793F6C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2E7CC9E-3073-4F07-8FC7-468684A89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4BA1F4-DC95-4222-9F3B-98F4204C86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F2D252-C4C2-41B4-AFE4-B2529C85E3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9C6D12A-C18D-46F8-AA53-E4C16F7C5E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678ADB4-9CBB-4A09-80D7-6BA9ECD7EC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BE401A29-658D-4CEB-B4D4-2491DB22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7CEBB6-AAF8-4B99-967A-F5112AD9B44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689C0E32-3E18-49C9-B3E9-A050309B5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342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Out-of-order Processors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261AE818-F48C-4E96-BE11-58878CDB31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A136245E-B5CE-41B1-B639-151245735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68883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scheduling example, load-store queues,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memory dependences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6914232C-530B-47E7-A78C-3478DCB4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43C7C2-959D-4C6D-9BA4-9ABFE203CD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14219E2-F095-42FF-9138-1089CE877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8D5EE48B-684B-4C68-9415-30796DDBC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9C59C6-979E-471C-98E9-D7E816AE1F3A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63FEE0-7752-434D-97BC-44DAC92BB08B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28D100-5DAF-48CF-A8DC-D659AAE253CD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F95F13-99A0-41F9-904F-2BE0E46E9EAA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9AB454-6BC0-410E-952D-B0EB50E1402C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EE127A-ECD4-4C82-BB78-414BDBDDD0EA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A7FE76-F07A-4CD1-887A-D47FCED77540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BB4438-6485-45C5-A8F4-E28D1963CD84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2B9638-3DE3-40A5-8F94-92C8F2EE0F1D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DD9634-303A-4A8E-B135-D3EDFB79310B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3023" name="Text Box 4">
            <a:extLst>
              <a:ext uri="{FF2B5EF4-FFF2-40B4-BE49-F238E27FC236}">
                <a16:creationId xmlns:a16="http://schemas.microsoft.com/office/drawing/2014/main" id="{4F8E2C4F-FD62-4AB5-8A44-1129EB13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800482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Renamed code    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InQ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Comp Comm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      ADD  P33, P2, 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        LD     P34, 8(P33)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        ADD  P35, P34,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          ST      P33, (P3)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      SUB   P36, P33, P5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      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                                        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5E2FD9-7CC9-44AC-B78A-37DC89EDE5BC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0E12E676-FA62-450B-8FC8-FCE80CAA2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88D9A4-0B12-4BEC-BC47-0A912602F6F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C84704B6-179F-46D9-A88A-5E76BFBC7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FA989905-FF2C-4A36-8304-903322C3C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0A3150-DBF1-464E-B1A3-439DA3E5D898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E3431B-97FE-4EAC-B759-D5E2A28B1085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119176-452E-4C6D-9DDB-1EB1B2AEC840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086778-5585-4202-80CC-E9D7E5548F12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7144FC-89F0-425E-9913-7EC9A4ABEB02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687B70-2CBA-4BE8-84B0-C1AC30E7625E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7A2883-D645-44F3-8B03-A59C6041D07E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9A00E8-0CF7-4895-8B12-2A3B7C127249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4986BA-7752-4214-A4AB-FF84DE2B4163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4DD662-0DF4-4A02-9228-9B7BFC6690EA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071" name="Text Box 4">
            <a:extLst>
              <a:ext uri="{FF2B5EF4-FFF2-40B4-BE49-F238E27FC236}">
                <a16:creationId xmlns:a16="http://schemas.microsoft.com/office/drawing/2014/main" id="{60F206CA-6A51-45C5-A865-1564F07C6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800482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Renamed code    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InQ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Comp Comm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      ADD  P33, P2, P3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i+1   i+6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i+6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        LD     P34, 8(P33)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i+8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        ADD  P35, P34, 8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i+4   i+9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          ST      P33, (P3)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i+9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      SUB   P36, P33, P5     i+1  i+2   i+7      i+9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      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                                        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B3E7B9-B7FC-4F33-AEE1-4E0B2666E414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5885AB9C-6D84-4795-B502-94FD3814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71C892-E91F-4EFE-A6A8-47ED128F514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B233D21C-3B0D-4841-BE72-E35B2B21C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6D062E75-D519-4F0D-880A-BA8331E2B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B99C9B-3852-44C6-A54D-1B5B23F44634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30907A-EE4A-482D-B9E8-FF1D1A607210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135464-15AA-4B2F-A1AD-4D4AD2CFE578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6B5893-0CE5-4D9C-B0AD-9CE66F046538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73699B-3CBD-4CBA-9975-51468CA5CE19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DFE83-2613-4041-B659-050F30271220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67C8BD-5F59-4C9B-8A78-49BDA5121874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92E87B-834F-49D2-9940-97C3C272582B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C6DF14-7FF9-4CC5-9E9E-BB2171FB9F96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6CD0BB-2F5B-442A-81DC-2A5987CA9A14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119" name="Text Box 4">
            <a:extLst>
              <a:ext uri="{FF2B5EF4-FFF2-40B4-BE49-F238E27FC236}">
                <a16:creationId xmlns:a16="http://schemas.microsoft.com/office/drawing/2014/main" id="{61B04BCB-DA8D-4DBB-80E7-EC7B09807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800482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Renamed code    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InQ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Comp Comm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      ADD  P33, P2, P3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i+1   i+6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i+6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        LD     P34, 8(P33)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i+8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        ADD  P35, P34, 8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i+4   i+9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          ST      P33, (P3)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i+9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      SUB   P36, P33, P5     i+1  i+2   i+7      i+9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  LD      P1, 8(P35)        i+7  i+8   i+14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i+14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      ADD   P2, P1, P35     i+9  i+10  i+15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i+15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C8A03D-7FDA-447F-B419-5DDC90132986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5885AB9C-6D84-4795-B502-94FD3814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71C892-E91F-4EFE-A6A8-47ED128F514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B233D21C-3B0D-4841-BE72-E35B2B21C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6D062E75-D519-4F0D-880A-BA8331E2B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B99C9B-3852-44C6-A54D-1B5B23F44634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30907A-EE4A-482D-B9E8-FF1D1A607210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135464-15AA-4B2F-A1AD-4D4AD2CFE578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6B5893-0CE5-4D9C-B0AD-9CE66F046538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73699B-3CBD-4CBA-9975-51468CA5CE19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DFE83-2613-4041-B659-050F30271220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67C8BD-5F59-4C9B-8A78-49BDA5121874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92E87B-834F-49D2-9940-97C3C272582B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C6DF14-7FF9-4CC5-9E9E-BB2171FB9F96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6CD0BB-2F5B-442A-81DC-2A5987CA9A14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119" name="Text Box 4">
            <a:extLst>
              <a:ext uri="{FF2B5EF4-FFF2-40B4-BE49-F238E27FC236}">
                <a16:creationId xmlns:a16="http://schemas.microsoft.com/office/drawing/2014/main" id="{61B04BCB-DA8D-4DBB-80E7-EC7B09807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919995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Renamed code    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InQ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Comp Comm 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      ADD  P33, P2, P3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i+1   i+6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i+6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P1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        LD     P34, 8(P33)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i+8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P2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        ADD  P35, P34, 8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i+4   i+9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i+9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P34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          ST      P33, (P3)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i+9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      SUB   P36, P33, P5     i+1  i+2   i+7      i+9            P33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  LD      P1, 8(P35)        i+7  i+8   i+14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i+14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P36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      ADD   P2, P1, P35     i+9  i+10  i+15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i+15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P1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C8A03D-7FDA-447F-B419-5DDC90132986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214E2990-33BF-451B-B3D1-B3B59096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CFE92A-59B3-47AD-832D-607AE4AAB55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F6B5B6ED-53A7-4BE9-9029-10126871E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625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Constraints Worth Remembering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0DEC5881-E879-4F34-9DE5-8381A8782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7E4AE1DC-BE79-40DC-999E-73CC823D3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7879849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Don’t exceed rename width, issue width, commit 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Make notes about a register’s previous mapping (so you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release it upon that instruction’s commit)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Stall when out of registers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Delay instructions with data dependences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Factor in 5/6 stages for completion, depending on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type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Commit columns must monotonically increase;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Issue and Complete times can be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214E2990-33BF-451B-B3D1-B3B59096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CFE92A-59B3-47AD-832D-607AE4AAB55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F6B5B6ED-53A7-4BE9-9029-10126871E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334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Details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0DEC5881-E879-4F34-9DE5-8381A8782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7E4AE1DC-BE79-40DC-999E-73CC823D3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67478"/>
            <a:ext cx="743812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does the decode stage stall?  When we either run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out of registers, or ROB entries, or issue queue entries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Issue width: the number of instructions handled by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in a cycle.  High issue width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high peak ILP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Window size: the number of in-flight instructions 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pipeline.  Large window size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high ILP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more WAR and WAW hazards because of rename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registers – must only worry about RAW hazards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906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CE010293-F207-4BF0-8425-55586C4C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F3CFDA-7E12-4A56-8641-1AFB12C37D2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CF60F17C-29E9-4EA9-BEF5-EBFCDAB23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355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Mispredict Recovery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2C9D776F-6753-48E2-8DE5-CD5142860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27E4C723-FF7D-41CD-A1E4-028AE28BE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11709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branch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mispredict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must roll back the processor state: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throw away IFQ contents, ROB/IQ contents after branch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Committed map table is correct and need not be fixed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speculative map table needs to go back to an earlier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facilitate this spec-map-table rollback, it is checkpointed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at every branch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FF2DF4AD-76B0-47E7-B7AD-6CD6B8DFD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D697E-29A7-4308-BCDB-302FE8DAFE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EF498E3-DE2E-494C-8E83-AE8A7F2AB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30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Waking Up a Dependent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E52CB2AB-56C0-4BBF-A16D-AFE3788A9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028786C3-67C7-44EC-BA4A-8B6AB30D3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" y="1536174"/>
            <a:ext cx="755796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an in-order pipeline, an instruction leaves the decode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when it is known that the inputs can be correctly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received, not when the inputs are computed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Similarly, an instruction leaves the issue queue before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are known, i.e., wakeup is speculative based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expected latency of the producer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034A85A3-62C1-4435-B834-4A64D3CE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7C65C-AF6B-4FA7-946B-BF12B508EB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1EB0A731-C016-4A89-A6BC-719D361CE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307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Out-of-Order Loads/Stores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1647CB98-F65E-4FF2-91EF-85D7EDEBA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4C8C3BE1-B0E5-4270-8C8A-A92C61CC3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05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D18C6857-909D-40A6-A961-21EFFDC2B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905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3" name="Rectangle 6">
            <a:extLst>
              <a:ext uri="{FF2B5EF4-FFF2-40B4-BE49-F238E27FC236}">
                <a16:creationId xmlns:a16="http://schemas.microsoft.com/office/drawing/2014/main" id="{5DA38A07-5E08-4FA6-A76D-C589C716E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62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4824" name="Rectangle 7">
            <a:extLst>
              <a:ext uri="{FF2B5EF4-FFF2-40B4-BE49-F238E27FC236}">
                <a16:creationId xmlns:a16="http://schemas.microsoft.com/office/drawing/2014/main" id="{99236F43-7A84-4005-BE8B-6547AE7BA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11430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4825" name="Rectangle 8">
            <a:extLst>
              <a:ext uri="{FF2B5EF4-FFF2-40B4-BE49-F238E27FC236}">
                <a16:creationId xmlns:a16="http://schemas.microsoft.com/office/drawing/2014/main" id="{9EB0C239-1BBB-4AD3-B5BE-EAE0126CE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76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4826" name="Rectangle 9">
            <a:extLst>
              <a:ext uri="{FF2B5EF4-FFF2-40B4-BE49-F238E27FC236}">
                <a16:creationId xmlns:a16="http://schemas.microsoft.com/office/drawing/2014/main" id="{DD549CE0-AEE3-4E83-9959-09BE898EC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E1973504-7D13-41D8-9377-D1443195D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76800"/>
            <a:ext cx="61818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What if the issue queue also had load/store instructions?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we continue executing instructions out-of-order?</a:t>
            </a:r>
          </a:p>
        </p:txBody>
      </p:sp>
      <p:sp>
        <p:nvSpPr>
          <p:cNvPr id="34828" name="Rectangle 11">
            <a:extLst>
              <a:ext uri="{FF2B5EF4-FFF2-40B4-BE49-F238E27FC236}">
                <a16:creationId xmlns:a16="http://schemas.microsoft.com/office/drawing/2014/main" id="{5C9DE7F5-65E1-42A1-B799-B1E915AC1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362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R3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[R4]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9" name="Rectangle 12">
            <a:extLst>
              <a:ext uri="{FF2B5EF4-FFF2-40B4-BE49-F238E27FC236}">
                <a16:creationId xmlns:a16="http://schemas.microsoft.com/office/drawing/2014/main" id="{4C971518-54A9-4943-A1CB-49E3EB0B7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R5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[R6]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0" name="Rectangle 13">
            <a:extLst>
              <a:ext uri="{FF2B5EF4-FFF2-40B4-BE49-F238E27FC236}">
                <a16:creationId xmlns:a16="http://schemas.microsoft.com/office/drawing/2014/main" id="{137A5F7D-A851-4515-9049-B8EC48995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766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R7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[R8]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Rectangle 14">
            <a:extLst>
              <a:ext uri="{FF2B5EF4-FFF2-40B4-BE49-F238E27FC236}">
                <a16:creationId xmlns:a16="http://schemas.microsoft.com/office/drawing/2014/main" id="{C0A74BDF-B181-4973-AF5F-33D952EF4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7338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R9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[R10]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446238D3-7061-4333-8E19-21C8EE50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91F84F-F98C-4AB9-B951-3F99CCE6E17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2FE477CF-903B-408D-B167-3D401524B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108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Dependence Checking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906D004F-74D1-4EA1-9BA8-D02CFFA05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Rectangle 4">
            <a:extLst>
              <a:ext uri="{FF2B5EF4-FFF2-40B4-BE49-F238E27FC236}">
                <a16:creationId xmlns:a16="http://schemas.microsoft.com/office/drawing/2014/main" id="{3E1964F4-6CEF-4A79-8E0D-CB6C84F4E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05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BD26462B-BDAA-433A-AB3D-FE39BD921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05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abcdef</a:t>
            </a:r>
          </a:p>
        </p:txBody>
      </p:sp>
      <p:sp>
        <p:nvSpPr>
          <p:cNvPr id="36871" name="Rectangle 6">
            <a:extLst>
              <a:ext uri="{FF2B5EF4-FFF2-40B4-BE49-F238E27FC236}">
                <a16:creationId xmlns:a16="http://schemas.microsoft.com/office/drawing/2014/main" id="{8E8039FC-8113-429D-B354-3DE77B33E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72" name="Rectangle 7">
            <a:extLst>
              <a:ext uri="{FF2B5EF4-FFF2-40B4-BE49-F238E27FC236}">
                <a16:creationId xmlns:a16="http://schemas.microsoft.com/office/drawing/2014/main" id="{3A45F618-98AB-4C9F-801D-A0E382231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362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3" name="Rectangle 8">
            <a:extLst>
              <a:ext uri="{FF2B5EF4-FFF2-40B4-BE49-F238E27FC236}">
                <a16:creationId xmlns:a16="http://schemas.microsoft.com/office/drawing/2014/main" id="{187A11E1-B0CB-4DBA-94E6-2B0381CF9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19400"/>
            <a:ext cx="11430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6874" name="Rectangle 9">
            <a:extLst>
              <a:ext uri="{FF2B5EF4-FFF2-40B4-BE49-F238E27FC236}">
                <a16:creationId xmlns:a16="http://schemas.microsoft.com/office/drawing/2014/main" id="{1BA0DFCA-962A-4BF2-B8B8-D7D8B6747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194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Rectangle 10">
            <a:extLst>
              <a:ext uri="{FF2B5EF4-FFF2-40B4-BE49-F238E27FC236}">
                <a16:creationId xmlns:a16="http://schemas.microsoft.com/office/drawing/2014/main" id="{E8D71899-ADF7-4DCF-A23A-FF6787C60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76" name="Rectangle 11">
            <a:extLst>
              <a:ext uri="{FF2B5EF4-FFF2-40B4-BE49-F238E27FC236}">
                <a16:creationId xmlns:a16="http://schemas.microsoft.com/office/drawing/2014/main" id="{B4543F04-A015-4A39-9C57-57A2CC3E8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766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Rectangle 12">
            <a:extLst>
              <a:ext uri="{FF2B5EF4-FFF2-40B4-BE49-F238E27FC236}">
                <a16:creationId xmlns:a16="http://schemas.microsoft.com/office/drawing/2014/main" id="{0B02DEDA-7B9B-42F8-8061-C84B91F13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78" name="Rectangle 13">
            <a:extLst>
              <a:ext uri="{FF2B5EF4-FFF2-40B4-BE49-F238E27FC236}">
                <a16:creationId xmlns:a16="http://schemas.microsoft.com/office/drawing/2014/main" id="{05BED5DA-6597-4855-A252-A83251045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7338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abcdef</a:t>
            </a:r>
          </a:p>
        </p:txBody>
      </p:sp>
      <p:sp>
        <p:nvSpPr>
          <p:cNvPr id="36879" name="Rectangle 14">
            <a:extLst>
              <a:ext uri="{FF2B5EF4-FFF2-40B4-BE49-F238E27FC236}">
                <a16:creationId xmlns:a16="http://schemas.microsoft.com/office/drawing/2014/main" id="{B84C2DF2-6125-45C6-BE58-0753B8803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91000"/>
            <a:ext cx="11430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6880" name="Rectangle 15">
            <a:extLst>
              <a:ext uri="{FF2B5EF4-FFF2-40B4-BE49-F238E27FC236}">
                <a16:creationId xmlns:a16="http://schemas.microsoft.com/office/drawing/2014/main" id="{32115EC8-0A7D-418A-8132-72DA9CE91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91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abcd00</a:t>
            </a:r>
          </a:p>
        </p:txBody>
      </p:sp>
      <p:sp>
        <p:nvSpPr>
          <p:cNvPr id="36881" name="Rectangle 16">
            <a:extLst>
              <a:ext uri="{FF2B5EF4-FFF2-40B4-BE49-F238E27FC236}">
                <a16:creationId xmlns:a16="http://schemas.microsoft.com/office/drawing/2014/main" id="{01E86A5C-E04A-4D84-A9AA-982C31A42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648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82" name="Rectangle 17">
            <a:extLst>
              <a:ext uri="{FF2B5EF4-FFF2-40B4-BE49-F238E27FC236}">
                <a16:creationId xmlns:a16="http://schemas.microsoft.com/office/drawing/2014/main" id="{6EB59421-37E1-4837-9FA6-FDE6E164D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648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abc000</a:t>
            </a:r>
          </a:p>
        </p:txBody>
      </p:sp>
      <p:sp>
        <p:nvSpPr>
          <p:cNvPr id="36883" name="Rectangle 18">
            <a:extLst>
              <a:ext uri="{FF2B5EF4-FFF2-40B4-BE49-F238E27FC236}">
                <a16:creationId xmlns:a16="http://schemas.microsoft.com/office/drawing/2014/main" id="{9EE0F391-F1A6-4931-BC77-47A35F1DB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6884" name="Rectangle 19">
            <a:extLst>
              <a:ext uri="{FF2B5EF4-FFF2-40B4-BE49-F238E27FC236}">
                <a16:creationId xmlns:a16="http://schemas.microsoft.com/office/drawing/2014/main" id="{73DAD5D6-4808-4B7A-BF9A-CBD248920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1054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abcd00</a:t>
            </a:r>
          </a:p>
        </p:txBody>
      </p:sp>
      <p:sp>
        <p:nvSpPr>
          <p:cNvPr id="36885" name="Text Box 20">
            <a:extLst>
              <a:ext uri="{FF2B5EF4-FFF2-40B4-BE49-F238E27FC236}">
                <a16:creationId xmlns:a16="http://schemas.microsoft.com/office/drawing/2014/main" id="{7572BE06-5206-4A5B-A91D-6C49FB5D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361887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issue queue checks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register dependences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executes instructions as soon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registers are ready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Loads/stores access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well – must check for RAW,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WAW, and WAR hazards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as well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Hence, first check for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dependences to compute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effective addresses; then check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for memory dependences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631999D8-B155-469C-9631-899D497A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43B591-5703-40BD-8528-D76CDBFF8D9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FF7D99B-D79C-4B92-B51B-E45DB80A0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80548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Alpha 21264 Out-of-Order Implementation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44835C75-75E3-4065-8496-751BF9852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Rectangle 4">
            <a:extLst>
              <a:ext uri="{FF2B5EF4-FFF2-40B4-BE49-F238E27FC236}">
                <a16:creationId xmlns:a16="http://schemas.microsoft.com/office/drawing/2014/main" id="{27E12837-81DA-4B0D-B1C9-FABA9FBBD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43014" name="Rectangle 5">
            <a:extLst>
              <a:ext uri="{FF2B5EF4-FFF2-40B4-BE49-F238E27FC236}">
                <a16:creationId xmlns:a16="http://schemas.microsoft.com/office/drawing/2014/main" id="{59EF5F7A-F07E-47B2-8139-01221F28B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5" name="Text Box 6">
            <a:extLst>
              <a:ext uri="{FF2B5EF4-FFF2-40B4-BE49-F238E27FC236}">
                <a16:creationId xmlns:a16="http://schemas.microsoft.com/office/drawing/2014/main" id="{230686AF-41A2-4DB1-96A0-751041F79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43016" name="Line 7">
            <a:extLst>
              <a:ext uri="{FF2B5EF4-FFF2-40B4-BE49-F238E27FC236}">
                <a16:creationId xmlns:a16="http://schemas.microsoft.com/office/drawing/2014/main" id="{89430FD8-85D9-48D4-8E21-425FC9B84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7" name="Rectangle 8">
            <a:extLst>
              <a:ext uri="{FF2B5EF4-FFF2-40B4-BE49-F238E27FC236}">
                <a16:creationId xmlns:a16="http://schemas.microsoft.com/office/drawing/2014/main" id="{7BFA9DC8-47BC-4B21-8917-91E9A7FDE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43018" name="Line 9">
            <a:extLst>
              <a:ext uri="{FF2B5EF4-FFF2-40B4-BE49-F238E27FC236}">
                <a16:creationId xmlns:a16="http://schemas.microsoft.com/office/drawing/2014/main" id="{26AE6822-A88A-484B-811F-476EDFC5D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9" name="Rectangle 10">
            <a:extLst>
              <a:ext uri="{FF2B5EF4-FFF2-40B4-BE49-F238E27FC236}">
                <a16:creationId xmlns:a16="http://schemas.microsoft.com/office/drawing/2014/main" id="{F35E3D6A-6C5F-486A-AB96-A1B90A177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43020" name="Text Box 11">
            <a:extLst>
              <a:ext uri="{FF2B5EF4-FFF2-40B4-BE49-F238E27FC236}">
                <a16:creationId xmlns:a16="http://schemas.microsoft.com/office/drawing/2014/main" id="{0972A01D-7C5C-4E15-AA9C-C42AAB1B4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219200"/>
            <a:ext cx="21597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43021" name="Rectangle 12">
            <a:extLst>
              <a:ext uri="{FF2B5EF4-FFF2-40B4-BE49-F238E27FC236}">
                <a16:creationId xmlns:a16="http://schemas.microsoft.com/office/drawing/2014/main" id="{B28FA934-23E9-465C-8BE3-5CFE516DD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267200"/>
            <a:ext cx="18288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P33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P1+P2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P34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P33+P3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P35  P33+P34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P36  P35+P34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2" name="Text Box 13">
            <a:extLst>
              <a:ext uri="{FF2B5EF4-FFF2-40B4-BE49-F238E27FC236}">
                <a16:creationId xmlns:a16="http://schemas.microsoft.com/office/drawing/2014/main" id="{F86D9608-57F3-4379-BCA9-14AA3E443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0"/>
            <a:ext cx="1752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43023" name="Line 14">
            <a:extLst>
              <a:ext uri="{FF2B5EF4-FFF2-40B4-BE49-F238E27FC236}">
                <a16:creationId xmlns:a16="http://schemas.microsoft.com/office/drawing/2014/main" id="{BA2F8ED3-ED54-4970-AB24-D46A071EF7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352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4" name="Line 15">
            <a:extLst>
              <a:ext uri="{FF2B5EF4-FFF2-40B4-BE49-F238E27FC236}">
                <a16:creationId xmlns:a16="http://schemas.microsoft.com/office/drawing/2014/main" id="{0C6E789B-3C23-4616-94B3-6B877069EC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5" name="Rectangle 16">
            <a:extLst>
              <a:ext uri="{FF2B5EF4-FFF2-40B4-BE49-F238E27FC236}">
                <a16:creationId xmlns:a16="http://schemas.microsoft.com/office/drawing/2014/main" id="{86533A10-A7F5-48D0-9894-2B206A9D5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6" name="Rectangle 17">
            <a:extLst>
              <a:ext uri="{FF2B5EF4-FFF2-40B4-BE49-F238E27FC236}">
                <a16:creationId xmlns:a16="http://schemas.microsoft.com/office/drawing/2014/main" id="{67A69D84-EA27-4791-9257-0AF7A427A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7" name="Rectangle 18">
            <a:extLst>
              <a:ext uri="{FF2B5EF4-FFF2-40B4-BE49-F238E27FC236}">
                <a16:creationId xmlns:a16="http://schemas.microsoft.com/office/drawing/2014/main" id="{2216D8EB-3856-43E5-A45A-EF2C785E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8" name="Rectangle 19">
            <a:extLst>
              <a:ext uri="{FF2B5EF4-FFF2-40B4-BE49-F238E27FC236}">
                <a16:creationId xmlns:a16="http://schemas.microsoft.com/office/drawing/2014/main" id="{45ACEC84-2E8B-40BE-B10C-6E7B6595A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P1-P64</a:t>
            </a:r>
          </a:p>
        </p:txBody>
      </p:sp>
      <p:sp>
        <p:nvSpPr>
          <p:cNvPr id="43029" name="Line 20">
            <a:extLst>
              <a:ext uri="{FF2B5EF4-FFF2-40B4-BE49-F238E27FC236}">
                <a16:creationId xmlns:a16="http://schemas.microsoft.com/office/drawing/2014/main" id="{A289BEE1-8F9A-4552-BEA2-3741B2FD22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495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0" name="Line 21">
            <a:extLst>
              <a:ext uri="{FF2B5EF4-FFF2-40B4-BE49-F238E27FC236}">
                <a16:creationId xmlns:a16="http://schemas.microsoft.com/office/drawing/2014/main" id="{2655A07D-5BE7-4941-98D9-F755D2E6E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1" name="Line 22">
            <a:extLst>
              <a:ext uri="{FF2B5EF4-FFF2-40B4-BE49-F238E27FC236}">
                <a16:creationId xmlns:a16="http://schemas.microsoft.com/office/drawing/2014/main" id="{68369C1B-85EA-4AB9-9A97-FEC0583C6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2" name="Text Box 23">
            <a:extLst>
              <a:ext uri="{FF2B5EF4-FFF2-40B4-BE49-F238E27FC236}">
                <a16:creationId xmlns:a16="http://schemas.microsoft.com/office/drawing/2014/main" id="{D808DEA4-9D8C-4DBB-B322-93F549D95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5105400"/>
            <a:ext cx="18381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regfile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43033" name="Rectangle 24">
            <a:extLst>
              <a:ext uri="{FF2B5EF4-FFF2-40B4-BE49-F238E27FC236}">
                <a16:creationId xmlns:a16="http://schemas.microsoft.com/office/drawing/2014/main" id="{D13B42A3-50DD-43AB-929B-593173818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7244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Speculative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P36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R2P34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4" name="Line 25">
            <a:extLst>
              <a:ext uri="{FF2B5EF4-FFF2-40B4-BE49-F238E27FC236}">
                <a16:creationId xmlns:a16="http://schemas.microsoft.com/office/drawing/2014/main" id="{B1632B89-327A-437A-A2C1-67CD7E44B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5" name="Rectangle 24">
            <a:extLst>
              <a:ext uri="{FF2B5EF4-FFF2-40B4-BE49-F238E27FC236}">
                <a16:creationId xmlns:a16="http://schemas.microsoft.com/office/drawing/2014/main" id="{DF25FE85-9CD1-442C-BF6A-6FBE66903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002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Committed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6" name="Line 25">
            <a:extLst>
              <a:ext uri="{FF2B5EF4-FFF2-40B4-BE49-F238E27FC236}">
                <a16:creationId xmlns:a16="http://schemas.microsoft.com/office/drawing/2014/main" id="{C52522C5-BF61-432B-8D07-A1C720E3E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88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E0C59BEF-F75B-465E-8587-DB916FF0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A3D82D-A901-432C-829B-F3544844658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B18A0AD-C1A7-4323-95AC-A932C194D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108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Dependence Checking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4CF3F98-8602-4265-A176-C65143F26E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643C0F87-989D-4C21-98E2-4E4F43435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05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2AD1DBDE-7A0B-4F5F-8BFF-935A0B341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05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abcdef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866C5148-340C-4AEA-B639-28A34BECF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BD727286-3A4A-4DDA-AAEB-6D550772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362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1" name="Rectangle 8">
            <a:extLst>
              <a:ext uri="{FF2B5EF4-FFF2-40B4-BE49-F238E27FC236}">
                <a16:creationId xmlns:a16="http://schemas.microsoft.com/office/drawing/2014/main" id="{ED8C0D40-212B-4E84-B1C9-C2DE7CD8D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19400"/>
            <a:ext cx="11430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8922" name="Rectangle 9">
            <a:extLst>
              <a:ext uri="{FF2B5EF4-FFF2-40B4-BE49-F238E27FC236}">
                <a16:creationId xmlns:a16="http://schemas.microsoft.com/office/drawing/2014/main" id="{CD994C03-51C3-4659-AF83-FCCFB99FE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194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3" name="Rectangle 10">
            <a:extLst>
              <a:ext uri="{FF2B5EF4-FFF2-40B4-BE49-F238E27FC236}">
                <a16:creationId xmlns:a16="http://schemas.microsoft.com/office/drawing/2014/main" id="{E017BCAE-5E5E-4681-9A30-BDA3CC1C3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24" name="Rectangle 11">
            <a:extLst>
              <a:ext uri="{FF2B5EF4-FFF2-40B4-BE49-F238E27FC236}">
                <a16:creationId xmlns:a16="http://schemas.microsoft.com/office/drawing/2014/main" id="{F12F5CEF-735C-4AF2-857D-CCF74A502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766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5" name="Rectangle 12">
            <a:extLst>
              <a:ext uri="{FF2B5EF4-FFF2-40B4-BE49-F238E27FC236}">
                <a16:creationId xmlns:a16="http://schemas.microsoft.com/office/drawing/2014/main" id="{5540320D-2C68-49F8-A5DB-6D46C8F22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26" name="Rectangle 13">
            <a:extLst>
              <a:ext uri="{FF2B5EF4-FFF2-40B4-BE49-F238E27FC236}">
                <a16:creationId xmlns:a16="http://schemas.microsoft.com/office/drawing/2014/main" id="{BEC772FF-BF32-4E89-BEAF-0C73CDDAD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7338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abcdef</a:t>
            </a:r>
          </a:p>
        </p:txBody>
      </p:sp>
      <p:sp>
        <p:nvSpPr>
          <p:cNvPr id="38927" name="Rectangle 14">
            <a:extLst>
              <a:ext uri="{FF2B5EF4-FFF2-40B4-BE49-F238E27FC236}">
                <a16:creationId xmlns:a16="http://schemas.microsoft.com/office/drawing/2014/main" id="{E27DC1E5-A9E7-46DA-A20C-DA7276A1E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91000"/>
            <a:ext cx="11430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8928" name="Rectangle 15">
            <a:extLst>
              <a:ext uri="{FF2B5EF4-FFF2-40B4-BE49-F238E27FC236}">
                <a16:creationId xmlns:a16="http://schemas.microsoft.com/office/drawing/2014/main" id="{A1D4A7EF-227F-42E6-B052-DAEDA617B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910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abcd00</a:t>
            </a:r>
          </a:p>
        </p:txBody>
      </p:sp>
      <p:sp>
        <p:nvSpPr>
          <p:cNvPr id="38929" name="Rectangle 16">
            <a:extLst>
              <a:ext uri="{FF2B5EF4-FFF2-40B4-BE49-F238E27FC236}">
                <a16:creationId xmlns:a16="http://schemas.microsoft.com/office/drawing/2014/main" id="{3E703364-8524-4D31-B878-DF5C7A5F5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648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30" name="Rectangle 17">
            <a:extLst>
              <a:ext uri="{FF2B5EF4-FFF2-40B4-BE49-F238E27FC236}">
                <a16:creationId xmlns:a16="http://schemas.microsoft.com/office/drawing/2014/main" id="{2C41F344-C7FD-4ACC-9BFF-687B84F6D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6482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abc000</a:t>
            </a:r>
          </a:p>
        </p:txBody>
      </p:sp>
      <p:sp>
        <p:nvSpPr>
          <p:cNvPr id="38931" name="Rectangle 18">
            <a:extLst>
              <a:ext uri="{FF2B5EF4-FFF2-40B4-BE49-F238E27FC236}">
                <a16:creationId xmlns:a16="http://schemas.microsoft.com/office/drawing/2014/main" id="{D6390D63-E6F0-4073-A99E-F807B434D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</a:p>
        </p:txBody>
      </p:sp>
      <p:sp>
        <p:nvSpPr>
          <p:cNvPr id="38932" name="Rectangle 19">
            <a:extLst>
              <a:ext uri="{FF2B5EF4-FFF2-40B4-BE49-F238E27FC236}">
                <a16:creationId xmlns:a16="http://schemas.microsoft.com/office/drawing/2014/main" id="{5A93CF1F-4F1A-4189-9F18-53D574D8E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105400"/>
            <a:ext cx="1143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0x abcd00</a:t>
            </a:r>
          </a:p>
        </p:txBody>
      </p:sp>
      <p:sp>
        <p:nvSpPr>
          <p:cNvPr id="38933" name="Text Box 20">
            <a:extLst>
              <a:ext uri="{FF2B5EF4-FFF2-40B4-BE49-F238E27FC236}">
                <a16:creationId xmlns:a16="http://schemas.microsoft.com/office/drawing/2014/main" id="{91E1747A-FB0F-4B56-9F48-266E5263D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828800"/>
            <a:ext cx="402296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Load and store addresses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maintained in program order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the Load/Store Queue (LSQ)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Loads can issue if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guaranteed to not have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dependences with earlier 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Stores can issue only if we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ready to modify memory (can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recover if an earlier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raises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 exception) – happens at commit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22B1CFAD-AA00-4222-98FA-2B02B341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8E69CB-A1B8-4DD1-A10B-CB14E4F0A4D2}" type="slidenum"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379A2867-C075-44EC-9B98-DEDC9A7E3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80548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Alpha 21264 Out-of-Order Implementation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4FFD2339-AEAD-45EB-AB5F-5539B9983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Rectangle 4">
            <a:extLst>
              <a:ext uri="{FF2B5EF4-FFF2-40B4-BE49-F238E27FC236}">
                <a16:creationId xmlns:a16="http://schemas.microsoft.com/office/drawing/2014/main" id="{C2057626-2BF5-4F61-87C0-1988176B0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fetch</a:t>
            </a:r>
          </a:p>
        </p:txBody>
      </p:sp>
      <p:sp>
        <p:nvSpPr>
          <p:cNvPr id="40966" name="Rectangle 5">
            <a:extLst>
              <a:ext uri="{FF2B5EF4-FFF2-40B4-BE49-F238E27FC236}">
                <a16:creationId xmlns:a16="http://schemas.microsoft.com/office/drawing/2014/main" id="{CB91C635-F9E9-4CB1-A41E-6EFF6E126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2057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R4  8[R3]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 R4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8[R1]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Text Box 6">
            <a:extLst>
              <a:ext uri="{FF2B5EF4-FFF2-40B4-BE49-F238E27FC236}">
                <a16:creationId xmlns:a16="http://schemas.microsoft.com/office/drawing/2014/main" id="{7420F9E8-17D5-4C32-805D-2F4736D0C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05400"/>
            <a:ext cx="1854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D9CBC05F-A991-46A2-B11D-CFA2D7F79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9" name="Rectangle 8">
            <a:extLst>
              <a:ext uri="{FF2B5EF4-FFF2-40B4-BE49-F238E27FC236}">
                <a16:creationId xmlns:a16="http://schemas.microsoft.com/office/drawing/2014/main" id="{1AC009FA-38E1-48CF-B02B-6DFFD9C5A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F80AC546-D021-4CC9-82E4-F0D70E641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1" name="Rectangle 10">
            <a:extLst>
              <a:ext uri="{FF2B5EF4-FFF2-40B4-BE49-F238E27FC236}">
                <a16:creationId xmlns:a16="http://schemas.microsoft.com/office/drawing/2014/main" id="{1C0D169A-4FD2-4E29-98AE-B4B568AE2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7</a:t>
            </a:r>
          </a:p>
        </p:txBody>
      </p:sp>
      <p:sp>
        <p:nvSpPr>
          <p:cNvPr id="40972" name="Text Box 11">
            <a:extLst>
              <a:ext uri="{FF2B5EF4-FFF2-40B4-BE49-F238E27FC236}">
                <a16:creationId xmlns:a16="http://schemas.microsoft.com/office/drawing/2014/main" id="{50629DE1-D1A7-4750-9DAD-42F2FCADA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219200"/>
            <a:ext cx="21597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40973" name="Rectangle 12">
            <a:extLst>
              <a:ext uri="{FF2B5EF4-FFF2-40B4-BE49-F238E27FC236}">
                <a16:creationId xmlns:a16="http://schemas.microsoft.com/office/drawing/2014/main" id="{CCEA2CF4-7763-4C16-B3D3-C5544FD18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657600"/>
            <a:ext cx="1828800" cy="1905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P33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P1+P2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P34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P33+P3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P35  P33+P34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P36  P35+P34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P37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8[P35]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P37  8[P36]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4" name="Text Box 13">
            <a:extLst>
              <a:ext uri="{FF2B5EF4-FFF2-40B4-BE49-F238E27FC236}">
                <a16:creationId xmlns:a16="http://schemas.microsoft.com/office/drawing/2014/main" id="{C50CC569-28C9-4CAD-BE1A-FB657F3F6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486400"/>
            <a:ext cx="1752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40975" name="Line 14">
            <a:extLst>
              <a:ext uri="{FF2B5EF4-FFF2-40B4-BE49-F238E27FC236}">
                <a16:creationId xmlns:a16="http://schemas.microsoft.com/office/drawing/2014/main" id="{5FF3547E-1845-4928-AB9A-8BEF7F5043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352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6" name="Line 15">
            <a:extLst>
              <a:ext uri="{FF2B5EF4-FFF2-40B4-BE49-F238E27FC236}">
                <a16:creationId xmlns:a16="http://schemas.microsoft.com/office/drawing/2014/main" id="{BED28A03-0653-415E-A29C-CFED8315D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7" name="Rectangle 16">
            <a:extLst>
              <a:ext uri="{FF2B5EF4-FFF2-40B4-BE49-F238E27FC236}">
                <a16:creationId xmlns:a16="http://schemas.microsoft.com/office/drawing/2014/main" id="{4B7C6383-E273-4B69-842D-7DF9D7E51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0978" name="Rectangle 17">
            <a:extLst>
              <a:ext uri="{FF2B5EF4-FFF2-40B4-BE49-F238E27FC236}">
                <a16:creationId xmlns:a16="http://schemas.microsoft.com/office/drawing/2014/main" id="{98249E88-4EE1-45C5-A4BA-AB0D9551C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0979" name="Rectangle 18">
            <a:extLst>
              <a:ext uri="{FF2B5EF4-FFF2-40B4-BE49-F238E27FC236}">
                <a16:creationId xmlns:a16="http://schemas.microsoft.com/office/drawing/2014/main" id="{3FB93031-7697-4C56-AA72-909106548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0980" name="Rectangle 19">
            <a:extLst>
              <a:ext uri="{FF2B5EF4-FFF2-40B4-BE49-F238E27FC236}">
                <a16:creationId xmlns:a16="http://schemas.microsoft.com/office/drawing/2014/main" id="{978DD51B-0BD4-4854-8534-31E00BFA5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P1-P64</a:t>
            </a:r>
          </a:p>
        </p:txBody>
      </p:sp>
      <p:sp>
        <p:nvSpPr>
          <p:cNvPr id="40981" name="Line 20">
            <a:extLst>
              <a:ext uri="{FF2B5EF4-FFF2-40B4-BE49-F238E27FC236}">
                <a16:creationId xmlns:a16="http://schemas.microsoft.com/office/drawing/2014/main" id="{6DE50788-1D18-4AB5-ABA6-D04FB0A62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2" name="Line 21">
            <a:extLst>
              <a:ext uri="{FF2B5EF4-FFF2-40B4-BE49-F238E27FC236}">
                <a16:creationId xmlns:a16="http://schemas.microsoft.com/office/drawing/2014/main" id="{74129A86-910E-470D-968E-69CEB52CF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3" name="Line 22">
            <a:extLst>
              <a:ext uri="{FF2B5EF4-FFF2-40B4-BE49-F238E27FC236}">
                <a16:creationId xmlns:a16="http://schemas.microsoft.com/office/drawing/2014/main" id="{E89D3FCC-E9EC-4BCF-9E7E-51755B2C6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4" name="Text Box 23">
            <a:extLst>
              <a:ext uri="{FF2B5EF4-FFF2-40B4-BE49-F238E27FC236}">
                <a16:creationId xmlns:a16="http://schemas.microsoft.com/office/drawing/2014/main" id="{29692730-C2CD-459D-B364-33E1D82DA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regfile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40985" name="Line 25">
            <a:extLst>
              <a:ext uri="{FF2B5EF4-FFF2-40B4-BE49-F238E27FC236}">
                <a16:creationId xmlns:a16="http://schemas.microsoft.com/office/drawing/2014/main" id="{4AA967EF-3392-42A2-854A-CE76E375B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6" name="Rectangle 26">
            <a:extLst>
              <a:ext uri="{FF2B5EF4-FFF2-40B4-BE49-F238E27FC236}">
                <a16:creationId xmlns:a16="http://schemas.microsoft.com/office/drawing/2014/main" id="{6C36BF22-80FF-4A97-9151-91A231938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867400"/>
            <a:ext cx="1828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P37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 [P35 + 8]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P37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 [P36 + 8]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7" name="Text Box 27">
            <a:extLst>
              <a:ext uri="{FF2B5EF4-FFF2-40B4-BE49-F238E27FC236}">
                <a16:creationId xmlns:a16="http://schemas.microsoft.com/office/drawing/2014/main" id="{34889D9E-5058-4DA2-83A1-4787D489A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491288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LSQ</a:t>
            </a:r>
          </a:p>
        </p:txBody>
      </p:sp>
      <p:sp>
        <p:nvSpPr>
          <p:cNvPr id="40988" name="Line 28">
            <a:extLst>
              <a:ext uri="{FF2B5EF4-FFF2-40B4-BE49-F238E27FC236}">
                <a16:creationId xmlns:a16="http://schemas.microsoft.com/office/drawing/2014/main" id="{21A32AD8-E110-439A-BE05-78F2B56F0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495800"/>
            <a:ext cx="685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9" name="Rectangle 29">
            <a:extLst>
              <a:ext uri="{FF2B5EF4-FFF2-40B4-BE49-F238E27FC236}">
                <a16:creationId xmlns:a16="http://schemas.microsoft.com/office/drawing/2014/main" id="{6D78BF48-5179-40CF-9689-13632C942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7912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0990" name="Line 30">
            <a:extLst>
              <a:ext uri="{FF2B5EF4-FFF2-40B4-BE49-F238E27FC236}">
                <a16:creationId xmlns:a16="http://schemas.microsoft.com/office/drawing/2014/main" id="{F2ECD43F-3742-40D4-B730-F851ADB1E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5943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1" name="Line 31">
            <a:extLst>
              <a:ext uri="{FF2B5EF4-FFF2-40B4-BE49-F238E27FC236}">
                <a16:creationId xmlns:a16="http://schemas.microsoft.com/office/drawing/2014/main" id="{85C20A25-0CDF-48F5-807B-4839151BA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632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2" name="Rectangle 32">
            <a:extLst>
              <a:ext uri="{FF2B5EF4-FFF2-40B4-BE49-F238E27FC236}">
                <a16:creationId xmlns:a16="http://schemas.microsoft.com/office/drawing/2014/main" id="{EFAC3D4A-E2E6-4DC9-BD80-86CD20FF3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248400"/>
            <a:ext cx="1143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D-Cache</a:t>
            </a:r>
          </a:p>
        </p:txBody>
      </p:sp>
      <p:sp>
        <p:nvSpPr>
          <p:cNvPr id="40993" name="Rectangle 24">
            <a:extLst>
              <a:ext uri="{FF2B5EF4-FFF2-40B4-BE49-F238E27FC236}">
                <a16:creationId xmlns:a16="http://schemas.microsoft.com/office/drawing/2014/main" id="{7001AB71-7C3F-4AF5-AF27-7E2F3FAFB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002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Committed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4" name="Rectangle 24">
            <a:extLst>
              <a:ext uri="{FF2B5EF4-FFF2-40B4-BE49-F238E27FC236}">
                <a16:creationId xmlns:a16="http://schemas.microsoft.com/office/drawing/2014/main" id="{CE431396-243D-4142-B10B-472F610A4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7244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Speculative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P36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R2P34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5" name="Line 25">
            <a:extLst>
              <a:ext uri="{FF2B5EF4-FFF2-40B4-BE49-F238E27FC236}">
                <a16:creationId xmlns:a16="http://schemas.microsoft.com/office/drawing/2014/main" id="{65013951-54E9-4491-AF46-4C6D603F9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D186894D-3037-423C-9EB6-8839187A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972F11-A6C1-4961-AAF4-B51A90DEFD5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854875D1-9CA6-40A4-A456-FC1FE7686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F8D9C711-1F11-40FE-89D9-BC2FA66BD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86CEF701-5E95-45B7-976F-FDDE70D41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Assume no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            7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8            3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   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B1CB4576-B01F-4237-ADF1-BC5C54C6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391150-1EA1-41D2-90DD-FC74879D9EE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FD865F81-41A3-4A49-9BC2-03F301895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E8131851-AB17-48A9-804B-8AE89C3E5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2BD5DE83-BC2D-47DC-AA64-69332CF66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Assume no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4              5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7              8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            7       abba         5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3              6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8            3       abba         9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          abba         2             10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FAF6757E-7C26-480A-86EE-C57F9B34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EB055C-5A15-4915-9AB8-F88C9A82DB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CAE7B233-71E1-4509-92BF-97DE2C932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6A05CBC7-B6AA-4217-9719-59FEF7BD0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B267DD2E-1428-401B-BD4B-AC52DEC06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Assume no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5            7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4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              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5D216AC7-71AC-4A6D-A2C7-C4B7FD663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E0D944-3CCF-40E6-92CE-78F9FF7A17A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790219E0-E9C6-4738-895B-8C87245E9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448AC349-B50C-4224-8156-F3183BAFC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AED5AF00-7250-4AC5-A41F-9ADEE29CC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Assume no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4              5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7              8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5            7       abba         6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3              7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4       abba         2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                     abba         3              5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C4789E31-700C-4188-ACFE-65C66AAC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E64856-C5A9-4EAB-90A5-8BBCE2DE00E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8AC32B42-9813-4C3D-93E3-6E0F519B0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42168C56-BB41-4F30-923A-C49F5A9E6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C176BAB2-9F41-48B7-B4AF-85171077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Assume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            7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8            3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         abba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702C443C-BA61-4C96-A17E-2EE23BF8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2AE9BC-3A3E-47C9-840C-8EE8DCB46E7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D73B35E1-7D63-4C7F-9F8E-12B4A88D9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969D267E-4B1F-4426-951D-5C10EB41E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02CC870C-E6DD-417B-97B5-18093462F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4955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LSQ and when operands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available.  Estimate when the address calculation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memory accesses happen for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st.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Assume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memory dependence prediction.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Ad. Op  St. Op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Ad.Val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Ad.Cal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Mem.Acc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[R2]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abcd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4              5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R3  [R4]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6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7              8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R5  [R6]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            7       abba         5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R7  [R8]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     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abce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3              4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R9  [R10]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8            3       abba         9           commit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R11  [R12]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                    abba         2             3/10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4BDDD07E-3127-47F2-BA8F-DF86874C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B02B80-1649-406E-B54D-5028238AC3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05EFE53A-456C-455F-9312-01747729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C5F377-12F3-48B6-9F2B-4A337F48A35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8120F5D-F2C0-4AD0-9D02-6C803CF7A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253726F9-3BEE-45F4-9A60-FDA0EFD7B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30E8D306-9EAE-4D66-BF83-494BEA949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9878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36 physical registers and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architected registers.  When does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leave the IQ?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R1+R5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R4 + 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R1 + R7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R6 + R8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R3 + 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R5 + R9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3E64A47B-8A62-4BFE-BA29-5217CBFB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5E779D-6BFB-4CF0-8313-285B7BD1902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30ED0785-6116-47B3-80C9-87B7CA53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7F36BA1C-FF8C-4C5C-9AA9-A520DF367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30A2D52-AFE3-4132-9EE0-02BF223E3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9878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36 physical registers and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architected registers.  When does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leave the IQ?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             P33  P2+P3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R1+R5             P34  P33+P5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                   BEQZ P34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R4 + R5           P35  P4+P5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R1 + R7           P36  P35+P7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R6 + R8           P1    P6+P8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R3 + R1           P33  P3+P1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R5 + R9           P34  P5+P9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422E48A1-E949-4B6B-9581-EFE1D48D8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85FFAD-499E-4E77-94CC-7E4A8A4E6B6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C02E487E-6FF1-4A68-B531-F71BF517A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002EAAC-BA9C-48A9-831E-4FBBC7036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96F9229-2CA3-4C7D-8C5B-F4E4BD17A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9878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36 physical registers and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architected registers.  When does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leave the IQ?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             P33  P2+P3            cycle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R1+R5             P34  P33+P5                i+1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                   BEQZ P34                          i+2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R4 + R5           P35  P4+P5  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R1 + R7           P36  P35+P7                 i+1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R6 + R8           P1    P6+P8                    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R3 + R1           P33  P3+P1                   j+1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R5 + R9           P34  P5+P9                   j+2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Width is assumed to be 4.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 depends on the #stages between issue and commit.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76F45D23-9EFB-45CE-A4AE-51893275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40861E-D3F3-4F9A-8613-682E651BA9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CD39A8CA-F5C0-4B3C-929F-AF0A912E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AF8D8353-8569-4218-BF9F-93AE5CEAA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C9A1A-409B-4807-B1C4-77408E1163FF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37BA14-AA68-435D-86AE-B1F171005472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5B4671-B1F6-45BB-86DC-A373B84E10C0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E0BAEA-E0CC-41E7-8866-8BAAE5CAAB1A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F52865-B781-4B5E-BBE3-7ABD9593CDED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7D9C08-C962-4C60-919C-E6F25CB24D97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AA1A44-4DE6-445C-9997-D216BFD486A8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ECCE1A-DB89-4B47-A637-5B0BF6DF808D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6F5B04-C720-4A97-A5B0-06DE66E02BE8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E83957-5EB9-4BF1-8504-5B4A43C1BF37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31" name="Text Box 4">
            <a:extLst>
              <a:ext uri="{FF2B5EF4-FFF2-40B4-BE49-F238E27FC236}">
                <a16:creationId xmlns:a16="http://schemas.microsoft.com/office/drawing/2014/main" id="{A15F0F05-D61B-48C8-B160-18D0EF886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779848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there are 36 physical registers and 32 logical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registers, and width is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Estimate the issue time, completion time, and commit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sample code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BE8DAE-E6A8-4C13-A912-61E1628B0384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7E204B20-D49A-4F63-BB4A-5F2C3515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BAF82F-533B-4DAA-975B-F6A0A93D998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936847F-F05C-43B4-BF0A-B0648172E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27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Assumptions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8D6156F2-C9D3-4D23-87C5-F8B7674A1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4A8DAD-848F-4530-98D8-7D663F98E7BC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22607C-175F-4277-90E3-C380C73E2B9F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010760-4EC4-44F6-9C06-C83D23CFEF08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0B4FF1-D1F9-4EAC-B87D-C121F80E6AA7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955BF2-6C98-43C5-ADF8-E8168588ACDA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080147-F77B-4F5E-A10D-50F190234A83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6B16FA-CBEE-42C4-8707-C1AD35A64DF3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1E6F99-802B-4AC9-A9E6-EA652A59648D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6299A7-517E-4C45-85D3-66F4E83DA1D5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107283-F195-4FD1-99FF-A4CA371933ED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9" name="Text Box 4">
            <a:extLst>
              <a:ext uri="{FF2B5EF4-FFF2-40B4-BE49-F238E27FC236}">
                <a16:creationId xmlns:a16="http://schemas.microsoft.com/office/drawing/2014/main" id="{4ACB3D63-51F3-4E20-9A3E-00EE5DE5F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691394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Perfect branch prediction, instruction fetch, caches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dep has no stall;  LD  dep has one stall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placed in the IQ at the end of its 5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stage,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takes 5 more stages after leaving the IQ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take 6 more stages after leaving the IQ)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14D07E-C83F-4742-B901-7D9EE1E83866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44DDD8BC-B788-4744-BE8B-DD591BA2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4216E1-BBDA-4DCB-A912-C91F5912145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9DE78F70-8AFB-4EEE-876E-5186B3614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831E92F8-CDC9-4073-B255-6E2ABBC9C6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1682AA-3726-4F89-AF06-C2E4CE21C0FC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53FEF2-9EB7-4518-B633-1B8DA0983D38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677124-A798-4AA7-AC68-3459C3DE4460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4C2AAC-13A9-46D5-BF9E-E4C64D2EFA69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294EDC-3C17-4358-9442-C1ABEB9F4A92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CD2E92-8025-44EE-8956-F23906D3F08E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199704-BFAF-4BAE-AEFA-EC322F7D5B8B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4708DF-31F6-4413-91CF-6D301F1CC9C7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033188-17F3-4027-8B77-1F2296F6364E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FC0FAF-D63B-421B-A38A-C07D55E9AFAC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927" name="Text Box 4">
            <a:extLst>
              <a:ext uri="{FF2B5EF4-FFF2-40B4-BE49-F238E27FC236}">
                <a16:creationId xmlns:a16="http://schemas.microsoft.com/office/drawing/2014/main" id="{D26A54EA-66BD-4FBF-B02A-4DA352315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52800"/>
            <a:ext cx="583114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                Renamed code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10C947-2F31-467A-8A0C-08BF29BAA6F4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89B4C295-4F99-4D36-AAF1-436AA7C0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EDFE30-FB8C-4986-93BF-07D69799B0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7FC1E3F0-AA11-432C-97AA-F43E3BEF6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4000863-5067-44D8-8441-0D92BB986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7F6030-C851-4EEA-8925-97A3F28DB21F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7B7537-290C-4E70-9A54-4F58AFDD5F5F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7F2417-1E46-4B43-AB28-F6FFFDC91D88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496782-D196-4686-8E7B-0504BD78F4FE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7E8853-EB24-4270-B30D-D2004C868D0B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26B31E-536F-4EE7-8FDD-B508FAC0BF67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BA3D38-8594-4B76-8107-87D57AFCDDA8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B68682-AC58-4362-8D15-FC16AFC167F8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08D231-7D51-45F5-A596-104A1AA8D3B9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282F8B-9EFB-4214-8A94-FB1210C3EE99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975" name="Text Box 4">
            <a:extLst>
              <a:ext uri="{FF2B5EF4-FFF2-40B4-BE49-F238E27FC236}">
                <a16:creationId xmlns:a16="http://schemas.microsoft.com/office/drawing/2014/main" id="{56C3470C-D27E-4E6B-9F39-B49CB1877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52800"/>
            <a:ext cx="599715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                Renamed code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                       ADD  P33, P2, 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                         LD     P34, 8(P33)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                         ADD  P35, P34,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                           ST      P33, (P3)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                       SUB   P36, P33, P5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wait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0E80DB-B252-45A7-8DB4-37C509186C3C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45285</TotalTime>
  <Words>2683</Words>
  <Application>Microsoft Office PowerPoint</Application>
  <PresentationFormat>On-screen Show (4:3)</PresentationFormat>
  <Paragraphs>456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295</cp:revision>
  <dcterms:created xsi:type="dcterms:W3CDTF">2002-09-20T18:19:18Z</dcterms:created>
  <dcterms:modified xsi:type="dcterms:W3CDTF">2022-10-19T00:23:24Z</dcterms:modified>
</cp:coreProperties>
</file>