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0"/>
  </p:notesMasterIdLst>
  <p:handoutMasterIdLst>
    <p:handoutMasterId r:id="rId31"/>
  </p:handoutMasterIdLst>
  <p:sldIdLst>
    <p:sldId id="363" r:id="rId5"/>
    <p:sldId id="430" r:id="rId6"/>
    <p:sldId id="431" r:id="rId7"/>
    <p:sldId id="432" r:id="rId8"/>
    <p:sldId id="433" r:id="rId9"/>
    <p:sldId id="437" r:id="rId10"/>
    <p:sldId id="438" r:id="rId11"/>
    <p:sldId id="405" r:id="rId12"/>
    <p:sldId id="560" r:id="rId13"/>
    <p:sldId id="547" r:id="rId14"/>
    <p:sldId id="548" r:id="rId15"/>
    <p:sldId id="549" r:id="rId16"/>
    <p:sldId id="550" r:id="rId17"/>
    <p:sldId id="551" r:id="rId18"/>
    <p:sldId id="552" r:id="rId19"/>
    <p:sldId id="501" r:id="rId20"/>
    <p:sldId id="502" r:id="rId21"/>
    <p:sldId id="503" r:id="rId22"/>
    <p:sldId id="504" r:id="rId23"/>
    <p:sldId id="505" r:id="rId24"/>
    <p:sldId id="506" r:id="rId25"/>
    <p:sldId id="507" r:id="rId26"/>
    <p:sldId id="541" r:id="rId27"/>
    <p:sldId id="542" r:id="rId28"/>
    <p:sldId id="519" r:id="rId29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307E7D-4702-4AE7-A5F4-BC2E4789FFCE}" v="1" dt="2022-09-19T02:51:59.4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/>
  </p:normalViewPr>
  <p:slideViewPr>
    <p:cSldViewPr>
      <p:cViewPr varScale="1">
        <p:scale>
          <a:sx n="65" d="100"/>
          <a:sy n="65" d="100"/>
        </p:scale>
        <p:origin x="1323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eev Balasubramonian" userId="1894f8d5-da90-49db-a2d5-cc99062af5ba" providerId="ADAL" clId="{CD307E7D-4702-4AE7-A5F4-BC2E4789FFCE}"/>
    <pc:docChg chg="addSld delSld modSld">
      <pc:chgData name="Rajeev Balasubramonian" userId="1894f8d5-da90-49db-a2d5-cc99062af5ba" providerId="ADAL" clId="{CD307E7D-4702-4AE7-A5F4-BC2E4789FFCE}" dt="2022-09-19T03:04:36.230" v="91" actId="2696"/>
      <pc:docMkLst>
        <pc:docMk/>
      </pc:docMkLst>
      <pc:sldChg chg="modSp mod">
        <pc:chgData name="Rajeev Balasubramonian" userId="1894f8d5-da90-49db-a2d5-cc99062af5ba" providerId="ADAL" clId="{CD307E7D-4702-4AE7-A5F4-BC2E4789FFCE}" dt="2022-09-19T02:52:39.151" v="81" actId="20577"/>
        <pc:sldMkLst>
          <pc:docMk/>
          <pc:sldMk cId="0" sldId="363"/>
        </pc:sldMkLst>
        <pc:spChg chg="mod">
          <ac:chgData name="Rajeev Balasubramonian" userId="1894f8d5-da90-49db-a2d5-cc99062af5ba" providerId="ADAL" clId="{CD307E7D-4702-4AE7-A5F4-BC2E4789FFCE}" dt="2022-09-19T02:52:39.151" v="81" actId="20577"/>
          <ac:spMkLst>
            <pc:docMk/>
            <pc:sldMk cId="0" sldId="363"/>
            <ac:spMk id="2" creationId="{02BB19F5-B64E-439C-AE9A-06CBCCD02380}"/>
          </ac:spMkLst>
        </pc:spChg>
        <pc:spChg chg="mod">
          <ac:chgData name="Rajeev Balasubramonian" userId="1894f8d5-da90-49db-a2d5-cc99062af5ba" providerId="ADAL" clId="{CD307E7D-4702-4AE7-A5F4-BC2E4789FFCE}" dt="2022-09-19T02:52:09.100" v="14" actId="20577"/>
          <ac:spMkLst>
            <pc:docMk/>
            <pc:sldMk cId="0" sldId="363"/>
            <ac:spMk id="4099" creationId="{2FE64540-D169-4036-ABBA-64E4004BF718}"/>
          </ac:spMkLst>
        </pc:spChg>
      </pc:sldChg>
      <pc:sldChg chg="add">
        <pc:chgData name="Rajeev Balasubramonian" userId="1894f8d5-da90-49db-a2d5-cc99062af5ba" providerId="ADAL" clId="{CD307E7D-4702-4AE7-A5F4-BC2E4789FFCE}" dt="2022-09-19T02:51:59.420" v="0"/>
        <pc:sldMkLst>
          <pc:docMk/>
          <pc:sldMk cId="0" sldId="405"/>
        </pc:sldMkLst>
      </pc:sldChg>
      <pc:sldChg chg="add">
        <pc:chgData name="Rajeev Balasubramonian" userId="1894f8d5-da90-49db-a2d5-cc99062af5ba" providerId="ADAL" clId="{CD307E7D-4702-4AE7-A5F4-BC2E4789FFCE}" dt="2022-09-19T02:51:59.420" v="0"/>
        <pc:sldMkLst>
          <pc:docMk/>
          <pc:sldMk cId="0" sldId="430"/>
        </pc:sldMkLst>
      </pc:sldChg>
      <pc:sldChg chg="add">
        <pc:chgData name="Rajeev Balasubramonian" userId="1894f8d5-da90-49db-a2d5-cc99062af5ba" providerId="ADAL" clId="{CD307E7D-4702-4AE7-A5F4-BC2E4789FFCE}" dt="2022-09-19T02:51:59.420" v="0"/>
        <pc:sldMkLst>
          <pc:docMk/>
          <pc:sldMk cId="0" sldId="431"/>
        </pc:sldMkLst>
      </pc:sldChg>
      <pc:sldChg chg="add">
        <pc:chgData name="Rajeev Balasubramonian" userId="1894f8d5-da90-49db-a2d5-cc99062af5ba" providerId="ADAL" clId="{CD307E7D-4702-4AE7-A5F4-BC2E4789FFCE}" dt="2022-09-19T02:51:59.420" v="0"/>
        <pc:sldMkLst>
          <pc:docMk/>
          <pc:sldMk cId="0" sldId="432"/>
        </pc:sldMkLst>
      </pc:sldChg>
      <pc:sldChg chg="add">
        <pc:chgData name="Rajeev Balasubramonian" userId="1894f8d5-da90-49db-a2d5-cc99062af5ba" providerId="ADAL" clId="{CD307E7D-4702-4AE7-A5F4-BC2E4789FFCE}" dt="2022-09-19T02:51:59.420" v="0"/>
        <pc:sldMkLst>
          <pc:docMk/>
          <pc:sldMk cId="0" sldId="433"/>
        </pc:sldMkLst>
      </pc:sldChg>
      <pc:sldChg chg="add">
        <pc:chgData name="Rajeev Balasubramonian" userId="1894f8d5-da90-49db-a2d5-cc99062af5ba" providerId="ADAL" clId="{CD307E7D-4702-4AE7-A5F4-BC2E4789FFCE}" dt="2022-09-19T02:51:59.420" v="0"/>
        <pc:sldMkLst>
          <pc:docMk/>
          <pc:sldMk cId="0" sldId="437"/>
        </pc:sldMkLst>
      </pc:sldChg>
      <pc:sldChg chg="add">
        <pc:chgData name="Rajeev Balasubramonian" userId="1894f8d5-da90-49db-a2d5-cc99062af5ba" providerId="ADAL" clId="{CD307E7D-4702-4AE7-A5F4-BC2E4789FFCE}" dt="2022-09-19T02:51:59.420" v="0"/>
        <pc:sldMkLst>
          <pc:docMk/>
          <pc:sldMk cId="0" sldId="438"/>
        </pc:sldMkLst>
      </pc:sldChg>
      <pc:sldChg chg="del">
        <pc:chgData name="Rajeev Balasubramonian" userId="1894f8d5-da90-49db-a2d5-cc99062af5ba" providerId="ADAL" clId="{CD307E7D-4702-4AE7-A5F4-BC2E4789FFCE}" dt="2022-09-19T02:57:36.435" v="82" actId="2696"/>
        <pc:sldMkLst>
          <pc:docMk/>
          <pc:sldMk cId="0" sldId="442"/>
        </pc:sldMkLst>
      </pc:sldChg>
      <pc:sldChg chg="del">
        <pc:chgData name="Rajeev Balasubramonian" userId="1894f8d5-da90-49db-a2d5-cc99062af5ba" providerId="ADAL" clId="{CD307E7D-4702-4AE7-A5F4-BC2E4789FFCE}" dt="2022-09-19T03:04:20.865" v="83" actId="2696"/>
        <pc:sldMkLst>
          <pc:docMk/>
          <pc:sldMk cId="0" sldId="543"/>
        </pc:sldMkLst>
      </pc:sldChg>
      <pc:sldChg chg="del">
        <pc:chgData name="Rajeev Balasubramonian" userId="1894f8d5-da90-49db-a2d5-cc99062af5ba" providerId="ADAL" clId="{CD307E7D-4702-4AE7-A5F4-BC2E4789FFCE}" dt="2022-09-19T03:04:22.358" v="84" actId="2696"/>
        <pc:sldMkLst>
          <pc:docMk/>
          <pc:sldMk cId="0" sldId="544"/>
        </pc:sldMkLst>
      </pc:sldChg>
      <pc:sldChg chg="del">
        <pc:chgData name="Rajeev Balasubramonian" userId="1894f8d5-da90-49db-a2d5-cc99062af5ba" providerId="ADAL" clId="{CD307E7D-4702-4AE7-A5F4-BC2E4789FFCE}" dt="2022-09-19T03:04:26.211" v="85" actId="2696"/>
        <pc:sldMkLst>
          <pc:docMk/>
          <pc:sldMk cId="0" sldId="553"/>
        </pc:sldMkLst>
      </pc:sldChg>
      <pc:sldChg chg="del">
        <pc:chgData name="Rajeev Balasubramonian" userId="1894f8d5-da90-49db-a2d5-cc99062af5ba" providerId="ADAL" clId="{CD307E7D-4702-4AE7-A5F4-BC2E4789FFCE}" dt="2022-09-19T03:04:29.347" v="86" actId="2696"/>
        <pc:sldMkLst>
          <pc:docMk/>
          <pc:sldMk cId="0" sldId="554"/>
        </pc:sldMkLst>
      </pc:sldChg>
      <pc:sldChg chg="del">
        <pc:chgData name="Rajeev Balasubramonian" userId="1894f8d5-da90-49db-a2d5-cc99062af5ba" providerId="ADAL" clId="{CD307E7D-4702-4AE7-A5F4-BC2E4789FFCE}" dt="2022-09-19T03:04:30.705" v="87" actId="2696"/>
        <pc:sldMkLst>
          <pc:docMk/>
          <pc:sldMk cId="0" sldId="555"/>
        </pc:sldMkLst>
      </pc:sldChg>
      <pc:sldChg chg="del">
        <pc:chgData name="Rajeev Balasubramonian" userId="1894f8d5-da90-49db-a2d5-cc99062af5ba" providerId="ADAL" clId="{CD307E7D-4702-4AE7-A5F4-BC2E4789FFCE}" dt="2022-09-19T03:04:32.530" v="88" actId="2696"/>
        <pc:sldMkLst>
          <pc:docMk/>
          <pc:sldMk cId="0" sldId="556"/>
        </pc:sldMkLst>
      </pc:sldChg>
      <pc:sldChg chg="del">
        <pc:chgData name="Rajeev Balasubramonian" userId="1894f8d5-da90-49db-a2d5-cc99062af5ba" providerId="ADAL" clId="{CD307E7D-4702-4AE7-A5F4-BC2E4789FFCE}" dt="2022-09-19T03:04:34.024" v="89" actId="2696"/>
        <pc:sldMkLst>
          <pc:docMk/>
          <pc:sldMk cId="0" sldId="557"/>
        </pc:sldMkLst>
      </pc:sldChg>
      <pc:sldChg chg="del">
        <pc:chgData name="Rajeev Balasubramonian" userId="1894f8d5-da90-49db-a2d5-cc99062af5ba" providerId="ADAL" clId="{CD307E7D-4702-4AE7-A5F4-BC2E4789FFCE}" dt="2022-09-19T03:04:34.910" v="90" actId="2696"/>
        <pc:sldMkLst>
          <pc:docMk/>
          <pc:sldMk cId="0" sldId="558"/>
        </pc:sldMkLst>
      </pc:sldChg>
      <pc:sldChg chg="del">
        <pc:chgData name="Rajeev Balasubramonian" userId="1894f8d5-da90-49db-a2d5-cc99062af5ba" providerId="ADAL" clId="{CD307E7D-4702-4AE7-A5F4-BC2E4789FFCE}" dt="2022-09-19T03:04:36.230" v="91" actId="2696"/>
        <pc:sldMkLst>
          <pc:docMk/>
          <pc:sldMk cId="0" sldId="559"/>
        </pc:sldMkLst>
      </pc:sldChg>
      <pc:sldChg chg="add">
        <pc:chgData name="Rajeev Balasubramonian" userId="1894f8d5-da90-49db-a2d5-cc99062af5ba" providerId="ADAL" clId="{CD307E7D-4702-4AE7-A5F4-BC2E4789FFCE}" dt="2022-09-19T02:51:59.420" v="0"/>
        <pc:sldMkLst>
          <pc:docMk/>
          <pc:sldMk cId="0" sldId="56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4E9488B1-1D2A-4728-9C4D-70E3F62296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7B468E60-CAC3-4CF2-9DEF-A150FF75D71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C2B22BBC-39B5-450B-82E6-311D86D98FD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FD38B8C3-2964-4682-8036-CF4EB509E5F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8184808-00B2-40C9-82FA-A35984C63C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79FA0436-8FBE-4079-A0EE-29877A08210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2B6C64BA-839B-44FE-A23F-DC54F8AB9F8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A65CC8D-43ED-4015-ABDD-988485655C8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584127E2-D564-41DA-93AE-E2860E533D2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31CA1912-2F00-4E5E-A56C-A2EB884C400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13D43C6B-EBFA-4269-9635-F12C2DCC11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67BB7E2-40D7-48AD-BF49-EB84F79A27B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3ACD108E-E013-48EC-ADAA-27EC2255A2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72613B1-1D16-4D6A-96C4-D88095DF370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C27AA0A3-37F0-443D-8459-0C049924B6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82D1FD84-6DB0-4F0E-B486-B25D7D3030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C5A2C206-D2EC-4DAF-81ED-1FE288292C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33410CE-A5BD-43D9-9ED0-55F2048A5177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7846AC07-12E6-422D-A249-AE40FCC9D4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60D77339-0847-431F-9C1F-F25AA775C3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58D82F37-AEB1-4DAF-871E-1144DEE126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9F0CF52-B339-4279-A877-BDE786A1DAEA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5363" name="Rectangle 2050">
            <a:extLst>
              <a:ext uri="{FF2B5EF4-FFF2-40B4-BE49-F238E27FC236}">
                <a16:creationId xmlns:a16="http://schemas.microsoft.com/office/drawing/2014/main" id="{9452B9DC-5B4F-4211-924D-40AB82946F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4" name="Rectangle 2051">
            <a:extLst>
              <a:ext uri="{FF2B5EF4-FFF2-40B4-BE49-F238E27FC236}">
                <a16:creationId xmlns:a16="http://schemas.microsoft.com/office/drawing/2014/main" id="{FC0B8806-F1CC-4854-BCD6-311E8FD691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2FF89519-5490-412F-9217-47DD1EAB5A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2A0A559-5EB6-45A7-9EBC-F4725EF8139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EA65198A-420B-4644-89FE-210DD73BC4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3AB5C9A2-8F6C-409F-90DD-B381643EAB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3BB614AA-BB32-44C4-A677-4E1656E7A8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AF41530-AE97-4741-85BB-FB4BB2E9B3A3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B4EC066F-FF6B-4AEA-93F3-DFFF2D973B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F1B13306-0426-41AD-874B-C00E60C883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51DA5BFC-2833-4036-B5DC-D14A1622E7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86B92FE-C153-40D9-98C1-5B48E1FC508B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FFBB0937-2811-4A5D-8070-87D5CDD814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6B1197E4-48BF-4E65-826E-6FE14A5974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6191119A-D36F-4CF6-9AB4-D569FC1424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C425144-CAB3-4190-9DE6-9FF764FFAFA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70D785E3-AB5A-4F11-B686-092E834240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6267B1EF-CD3B-4909-9C17-2194433711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8F0967FB-56B4-468C-8122-710B229AE2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2C07985-E1DB-4D79-B09F-D69C687BFD32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D89BD795-23DE-46DF-9523-7F01D23695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49D82C18-2483-485C-B1DE-C09E55096A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9E095626-5B50-4F1A-B024-30C387974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11813B1-ABD8-487C-BA76-93D8FAF25B0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5A138361-0C5E-4E3F-8D11-F3780F1BDF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5A8F634F-9171-4001-AA6E-1F95F06995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44C0B9D6-3ED6-4C35-9444-4F2421F3B6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9CD6BC0-0B99-4220-9B6C-0426E18FA75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5A38D1CE-34CC-4DC7-B890-69273BC37A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A5FC8310-87A6-4E46-8B6E-8BF469BAD7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B2DA55C6-CB86-4910-8F72-86A636BF6A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0E05F8F-721E-4DB2-8244-A000788F529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C115AC12-CF73-45A4-AF7D-B9079D011C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A0D159E9-6B57-473E-AF03-2FFBBC25CA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78459E83-4ED7-4025-AC94-3A1844D805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C54AAC7-298A-4FC0-859A-10327882EE8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9D50031E-3195-4038-87ED-35AC22066F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8ED191B8-6882-4B67-9F57-B1328EE1C7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39C574F5-B1B9-4C2A-B767-3376115DC7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ED11BE9-B69C-409D-95AC-E363D158813F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F73B6693-A8F7-40AE-B2C7-F987294159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1E3A3396-882C-4FA3-8B33-7B585088FF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570DA5B0-D057-44C2-AC44-25C50F747D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98ABF58-0EC4-4A6A-9FD1-BBE4252BA6B2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38035641-CC32-47B9-B490-C35D5A7CF7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CF303625-7CA2-47B9-9024-A650A847CC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3D886DD8-472B-441E-B4D8-63557C51D7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E21E309-915C-426E-A473-26B3EC70F8A0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B2C39EFA-95A2-43C5-BE38-07AF51C993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AB5BFADC-226D-4699-B754-2A0306A08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C5A35577-5BE0-46BC-BA90-85DA16A6DB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B740407-91CF-4464-A675-576BD7174243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127CBE79-7F7A-48D5-BA3D-8A7DB6274D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2F01D926-3455-43E7-906A-9BF86EB692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08DA50E4-C3F4-489D-8713-0CBC198D5A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F8C1787-E177-4CD4-8C91-464AD742DB6E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25E9883E-80F4-46C6-8B09-E0C7F95071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4BD39A21-566A-43E8-B5A6-B9A0CAA494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17B1119E-D0A2-4AB3-AEA2-379356F5E7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F044957-8BB5-4084-8827-B46697E0F6E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DB9407BD-51EC-474D-9A39-A728B46DDF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8CB93953-FF5E-4659-B4F7-2D65318E5B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FC23C6EF-5B27-4AF8-8727-E0DEFEDA53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2FE12B3-4560-4501-ADE6-EB0F44CE1F15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A72E1584-E830-4DF8-8807-4D2CEF7F31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41C91D39-43BF-4084-9182-8F86D020A2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C0342639-58BD-49C8-B534-1F3ABA7B21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AEBCA94-2C02-4AD9-8600-C14784ED7CCE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B96ACDD1-CB56-4AB0-BF1B-7584ADBD36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A5CA3FA2-4720-413C-85F0-3EF3F261CB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4F795E4B-4E97-49B1-8868-B014756EF9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DB30245-49C4-4417-96F0-FBC2FC56525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C14A6137-B503-4DAE-BD71-F25528601A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A86EC8A4-450B-4C30-A402-6C2AA15170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3B321A68-6953-497B-B737-251E1C98C1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FAECB39-EB0E-49AA-BF0D-65D7BF59EE7F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D4379B1C-3026-465B-B8A6-6B89BA74DE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554440FD-4123-4B26-9CF5-1CF975E39B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EBD95BB6-0460-42C9-8CED-C38EEB1809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FBBD0F6-4FF4-4C66-AF82-940F509E92B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4D60EFCB-A474-4297-BAAF-2A1D325F46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3C3CAEB5-D0BC-43B5-9544-88B57865AF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3B5AFE35-D654-444F-8EB8-77A34AF7D5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F05DCF8-CB47-4588-A76D-E109B9261E63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C9AFE484-D634-4223-91F5-8D15EBF179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16BE8775-EABE-4D39-B5E4-B5A1687DFE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904E2718-6D13-4791-A5C6-BDCD35DCEB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9A0B92A-D73F-4A8F-B2D1-AE2D0F08C1DA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61E39293-7C97-4838-88DD-C4680E7713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2C8856AF-3DED-4909-9D51-B5F547EB41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BAA6008-7AF0-48A7-9715-1FAD0280F9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9CB336E-5B40-4354-9A3B-5FAF3BE347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06E69D-DC49-48C1-A4A0-FF34FFC9E8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324626-52B4-4A67-8B53-57607D5158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830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2D9D302-229F-4CF1-BE5E-6EB0D985D7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78D15D-62EE-438E-8303-EA5996D963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C15619C-8ECC-400D-ADBA-341CA2E3E1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F8A3BD-7402-462E-98C0-564FAC4F46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6503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AAE4134-EFE7-49F2-B488-37661B6A7F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4CF14C4-FFC2-4C86-B894-82D04F1D9D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6FA6476-CA8B-4B77-A6A4-CC8D9868E2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81F88E-B9AC-4441-8B5A-6C77C98746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3021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04CD1D2-9B2A-4607-B420-EAB09B230C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97B2A85-339B-470D-B5D1-A6BAD94DDD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221DF7-8E4A-4EC4-8A48-D630393CD1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A10A58-5979-4CFD-9445-550D89C14C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2045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12F4E6A-4618-48AF-A584-F9DA8CEEA9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6B047CD-D67E-4466-8096-6A8E4EA505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1EEA09B-A9F6-4087-908A-DCA85F59D6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96EA3B-87EC-4663-8046-A9C1D50F29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3948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ED2729-EF35-47B7-A07B-2C75A771EA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0AA5C7-2C1C-4781-986D-F80F9EFF76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B8AD7F-CBAE-4C48-8B3C-FF09FEC919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8AD338-2957-4191-93FA-BCBF7157BE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8477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E91F098-7071-4963-ACA5-DEF60F26B1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AD74F52-F0B7-45AE-8B73-43B342B71A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9D17731-E79D-4386-AA50-7206EC3974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331070-9F3E-4718-9E72-BD6D65A483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7012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50405B0-D635-4669-9BB2-A21E3823F6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4D41CAB-E8CF-4EA8-8BEA-194DAD2A1C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0B9166E-42D6-4BED-B5B6-CD9358ECFC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CB619F-6DD0-4A6D-AF85-3E2B51E458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8955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43B8AE0-FCB9-4177-940A-B96477F8AA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869B5AD-5263-4438-A309-8DBFEB49B1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0C747D7-5C90-457F-A8E6-6698196463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99005E-D081-4062-951C-BBDA22C674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2323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BE5843F-CEFC-4265-87F4-E140B21D8B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FCF9A1-D48F-4B24-B759-5B63C62E7A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30D9CB6-9C03-4C50-A8A7-08865383CE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5B53C4-85BE-4628-BC8C-407A1A744F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7830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58D160-8F46-4920-B483-752A2A3277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861C30-7C20-4AD7-81BB-D7B637D86A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6DA452-97AB-4849-A69C-1E3A034B31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A61BB5-D696-4C84-9432-F4AEC825CA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0263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BFE3A2C-ECDE-4636-BD16-BFA12D6A83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D703828-0DF7-43AF-A332-CA68B329A5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AA5F002-13A3-4323-B371-463B3F554F3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8CEF42D-B904-4191-92E8-9043833F2A1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922E1AF-3648-4E14-8EA3-ECBCD63F60E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D55F35FF-9626-4103-B579-5F0222787A4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>
            <a:extLst>
              <a:ext uri="{FF2B5EF4-FFF2-40B4-BE49-F238E27FC236}">
                <a16:creationId xmlns:a16="http://schemas.microsoft.com/office/drawing/2014/main" id="{33D60FBA-6F48-4453-9166-25E2D9CC8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C2C3AB9-A29B-4404-AA47-F5D92D9E957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2FE64540-D169-4036-ABBA-64E4004BF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9729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Lecture: Pipelining, Static ILP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7E9DFFDB-0CF3-4A41-924A-5E9BA9463F7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02BB19F5-B64E-439C-AE9A-06CBCCD023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600200"/>
            <a:ext cx="795057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Topics: wrap-up of pipelining impacts, static ILP approaches,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scheduling, loop unrolling, software pipelines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>
            <a:extLst>
              <a:ext uri="{FF2B5EF4-FFF2-40B4-BE49-F238E27FC236}">
                <a16:creationId xmlns:a16="http://schemas.microsoft.com/office/drawing/2014/main" id="{E613AA32-C2F2-4200-99C5-4118CE6DE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18ADAF-A96B-4997-833A-B7B44AB00DF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F9BEB2D9-E2FC-475B-B7B7-48D4216944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7358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ILP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A6D38CC6-1717-4861-B7FD-2A45433ADB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DC78FFC3-0986-4CAE-AE04-5F37D7A938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05966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Instruction-level parallelism: overlap among instructions: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pipelining or multiple instruction execution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determines the degree of ILP?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dependences: property of the program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hazards: property of the pipeline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>
            <a:extLst>
              <a:ext uri="{FF2B5EF4-FFF2-40B4-BE49-F238E27FC236}">
                <a16:creationId xmlns:a16="http://schemas.microsoft.com/office/drawing/2014/main" id="{CC3A8157-6EF0-4331-A2C5-58DE01D0F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AC3F7F6-CEC7-4807-AA9B-0C00481CF9E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A64603AD-AE09-42C1-825B-0134EF021B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9927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Static vs Dynamic Scheduling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4A6D578D-330B-488B-8DAC-66853F3EB1C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E227283D-AC71-4F06-B83F-1B48D2339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846572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Arguments against dynamic scheduling: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requires complex structures to identify independent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instructions (scoreboards, issue queue)</a:t>
            </a:r>
          </a:p>
          <a:p>
            <a:pPr lvl="2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high power consumption</a:t>
            </a:r>
          </a:p>
          <a:p>
            <a:pPr lvl="2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low clock speed</a:t>
            </a:r>
          </a:p>
          <a:p>
            <a:pPr lvl="2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high design and verification effort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compiler can “easily” compute instruction latencies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and dependences – complex software is always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preferred to complex hardware (?)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>
            <a:extLst>
              <a:ext uri="{FF2B5EF4-FFF2-40B4-BE49-F238E27FC236}">
                <a16:creationId xmlns:a16="http://schemas.microsoft.com/office/drawing/2014/main" id="{13C43056-541A-40AD-BEA8-F2DF06D64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E698366-950D-4766-8161-4384795C568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57A7BA4D-6178-425F-9F5F-403742A866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145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Loop Scheduling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4252A33A-E895-4259-B420-73F8B7FA2F1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DBDFFAD2-C8EC-48F3-838D-07B0DA176E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24223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compiler’s job is to minimize stalls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Focus on loops: account for most cycles, relatively easy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to analyze and optimize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>
            <a:extLst>
              <a:ext uri="{FF2B5EF4-FFF2-40B4-BE49-F238E27FC236}">
                <a16:creationId xmlns:a16="http://schemas.microsoft.com/office/drawing/2014/main" id="{54A7E91F-BBC7-4733-B613-BE591200E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CA2C350-0DFB-4DC1-82E8-053BBE1DEDB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83E809DF-9095-463D-93CE-39B51CC6E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3276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Assumptions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95FB451F-6DCA-4EC3-94EB-B2B155AB85D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A5ADE394-F77B-4EA1-A927-07A03F0C5F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38535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Load: 2-cycles   (1 cycle stall for consumer)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FP ALU: 4-cycles (3 cycle stall for consumer; 2 cycle stall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if the consumer is a store)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One branch delay slot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Int ALU: 1-cycle (no stall for consumer, 1 cycle stall if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consumer is a branch)</a:t>
            </a:r>
          </a:p>
        </p:txBody>
      </p:sp>
      <p:pic>
        <p:nvPicPr>
          <p:cNvPr id="18438" name="Picture 35" descr="AppA-fig31">
            <a:extLst>
              <a:ext uri="{FF2B5EF4-FFF2-40B4-BE49-F238E27FC236}">
                <a16:creationId xmlns:a16="http://schemas.microsoft.com/office/drawing/2014/main" id="{188772A1-037B-4807-81EE-3AA60A249A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038600"/>
            <a:ext cx="4619625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loud 6">
            <a:extLst>
              <a:ext uri="{FF2B5EF4-FFF2-40B4-BE49-F238E27FC236}">
                <a16:creationId xmlns:a16="http://schemas.microsoft.com/office/drawing/2014/main" id="{0B48EB50-9319-42AC-AD66-07EB8B0FE6D5}"/>
              </a:ext>
            </a:extLst>
          </p:cNvPr>
          <p:cNvSpPr/>
          <p:nvPr/>
        </p:nvSpPr>
        <p:spPr>
          <a:xfrm>
            <a:off x="5334000" y="4267200"/>
            <a:ext cx="3581400" cy="16002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LD -&gt; any : 1 stall</a:t>
            </a:r>
          </a:p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FPALU -&gt; any: 3 stalls</a:t>
            </a:r>
          </a:p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FPALU -&gt; ST : 2 stalls</a:t>
            </a:r>
          </a:p>
          <a:p>
            <a:pPr algn="ctr" eaLnBrk="1" hangingPunct="1">
              <a:defRPr/>
            </a:pPr>
            <a:r>
              <a:rPr lang="en-US" sz="1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IntALU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-&gt; BR : 1 stall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>
            <a:extLst>
              <a:ext uri="{FF2B5EF4-FFF2-40B4-BE49-F238E27FC236}">
                <a16:creationId xmlns:a16="http://schemas.microsoft.com/office/drawing/2014/main" id="{059E0C7E-82C2-4B28-9186-0D416B28A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59ACA14-2588-49B4-982C-46D7D6FCEE6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EA4FCB36-AF48-4DCA-8336-668E45683E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511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Loop Example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33BFC76E-8B00-4D1D-9D41-C588F765B11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75B878E3-50B2-4475-A32A-069A224B50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331913"/>
            <a:ext cx="1992790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for (i=1000; i&gt;0; i--)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x[i] = x[i] + s;</a:t>
            </a:r>
          </a:p>
        </p:txBody>
      </p:sp>
      <p:sp>
        <p:nvSpPr>
          <p:cNvPr id="20486" name="Text Box 5">
            <a:extLst>
              <a:ext uri="{FF2B5EF4-FFF2-40B4-BE49-F238E27FC236}">
                <a16:creationId xmlns:a16="http://schemas.microsoft.com/office/drawing/2014/main" id="{F70D721A-015D-48D5-8EFE-9CEF4ABBFC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005013"/>
            <a:ext cx="6371809" cy="193899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Loop:    L.D         F0, 0(R1)          ; F0 = array element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ADD.D    F4, F0, F2        ; add scalar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S.D         F4, 0(R1)          ; store result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DADDUI  R1, R1,# -8      ; decrement address pointer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BNE        R1, R2, Loop    ; branch if R1 != R2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NOP</a:t>
            </a:r>
          </a:p>
        </p:txBody>
      </p:sp>
      <p:sp>
        <p:nvSpPr>
          <p:cNvPr id="20487" name="Text Box 10">
            <a:extLst>
              <a:ext uri="{FF2B5EF4-FFF2-40B4-BE49-F238E27FC236}">
                <a16:creationId xmlns:a16="http://schemas.microsoft.com/office/drawing/2014/main" id="{5834C883-C70F-472D-8AE8-B31838091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524000"/>
            <a:ext cx="14579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Source code</a:t>
            </a:r>
          </a:p>
        </p:txBody>
      </p:sp>
      <p:sp>
        <p:nvSpPr>
          <p:cNvPr id="20488" name="Text Box 11">
            <a:extLst>
              <a:ext uri="{FF2B5EF4-FFF2-40B4-BE49-F238E27FC236}">
                <a16:creationId xmlns:a16="http://schemas.microsoft.com/office/drawing/2014/main" id="{807A09A2-9A67-4E08-AF59-E74635AAA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2743200"/>
            <a:ext cx="17406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Assembly code</a:t>
            </a:r>
          </a:p>
        </p:txBody>
      </p:sp>
      <p:sp>
        <p:nvSpPr>
          <p:cNvPr id="9" name="Cloud 8">
            <a:extLst>
              <a:ext uri="{FF2B5EF4-FFF2-40B4-BE49-F238E27FC236}">
                <a16:creationId xmlns:a16="http://schemas.microsoft.com/office/drawing/2014/main" id="{BCE73A1B-CA69-4AF5-AE6D-40CB5F2EC8F3}"/>
              </a:ext>
            </a:extLst>
          </p:cNvPr>
          <p:cNvSpPr/>
          <p:nvPr/>
        </p:nvSpPr>
        <p:spPr>
          <a:xfrm>
            <a:off x="4953000" y="152400"/>
            <a:ext cx="3581400" cy="16002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LD -&gt; any : 1 stall</a:t>
            </a:r>
          </a:p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FPALU -&gt; any: 3 stalls</a:t>
            </a:r>
          </a:p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FPALU -&gt; ST : 2 stalls</a:t>
            </a:r>
          </a:p>
          <a:p>
            <a:pPr algn="ctr" eaLnBrk="1" hangingPunct="1">
              <a:defRPr/>
            </a:pPr>
            <a:r>
              <a:rPr lang="en-US" sz="1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IntALU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-&gt; BR : 1 stall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>
            <a:extLst>
              <a:ext uri="{FF2B5EF4-FFF2-40B4-BE49-F238E27FC236}">
                <a16:creationId xmlns:a16="http://schemas.microsoft.com/office/drawing/2014/main" id="{F16E9FC6-1D08-479F-A6A6-4D24CCB2B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D80321-60F1-48B2-9E21-5F7EBFC3706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EF9192F9-3E17-4D9B-A069-2B3EC0763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511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Loop Example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D30121BC-A136-4E31-8835-E62D1920C64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A85D7559-B6E9-465A-B911-324FE842F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331913"/>
            <a:ext cx="1992790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for (i=1000; i&gt;0; i--)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x[i] = x[i] + s;</a:t>
            </a:r>
          </a:p>
        </p:txBody>
      </p:sp>
      <p:sp>
        <p:nvSpPr>
          <p:cNvPr id="22534" name="Text Box 5">
            <a:extLst>
              <a:ext uri="{FF2B5EF4-FFF2-40B4-BE49-F238E27FC236}">
                <a16:creationId xmlns:a16="http://schemas.microsoft.com/office/drawing/2014/main" id="{10540C7C-BF4A-486A-8BA3-B3314B5E3B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005013"/>
            <a:ext cx="5777415" cy="1754326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Loop:    L.D         F0, 0(R1)          ; F0 = array element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ADD.D    F4, F0, F2        ; add scalar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S.D         F4, 0(R1)          ; store result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DADDUI  R1, R1,# -8      ; decrement address pointer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BNE        R1, R2, Loop    ; branch if R1 != R2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NOP</a:t>
            </a:r>
          </a:p>
        </p:txBody>
      </p:sp>
      <p:sp>
        <p:nvSpPr>
          <p:cNvPr id="22535" name="Text Box 6">
            <a:extLst>
              <a:ext uri="{FF2B5EF4-FFF2-40B4-BE49-F238E27FC236}">
                <a16:creationId xmlns:a16="http://schemas.microsoft.com/office/drawing/2014/main" id="{1C78D21F-6119-4382-8E04-7D787DA84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524000"/>
            <a:ext cx="13319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Source code</a:t>
            </a:r>
          </a:p>
        </p:txBody>
      </p:sp>
      <p:sp>
        <p:nvSpPr>
          <p:cNvPr id="22536" name="Text Box 7">
            <a:extLst>
              <a:ext uri="{FF2B5EF4-FFF2-40B4-BE49-F238E27FC236}">
                <a16:creationId xmlns:a16="http://schemas.microsoft.com/office/drawing/2014/main" id="{146FD17E-C95C-42EC-AF58-C134A1F6BB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2743200"/>
            <a:ext cx="15837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Assembly code</a:t>
            </a:r>
          </a:p>
        </p:txBody>
      </p:sp>
      <p:sp>
        <p:nvSpPr>
          <p:cNvPr id="22537" name="Text Box 8">
            <a:extLst>
              <a:ext uri="{FF2B5EF4-FFF2-40B4-BE49-F238E27FC236}">
                <a16:creationId xmlns:a16="http://schemas.microsoft.com/office/drawing/2014/main" id="{6B2A78B2-BB3A-4D8F-B456-B70743147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760788"/>
            <a:ext cx="6532563" cy="28479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Loop:    L.D         F0, 0(R1)          ; F0 = array element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stall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ADD.D    F4, F0, F2        ; add scalar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stall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stall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S.D         F4, 0(R1)          ; store result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DADDUI  R1, R1,# -8      ; decrement address pointer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stall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BNE        R1, R2, Loop    ; branch if R1 != R2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stall</a:t>
            </a:r>
          </a:p>
        </p:txBody>
      </p:sp>
      <p:sp>
        <p:nvSpPr>
          <p:cNvPr id="22538" name="Text Box 9">
            <a:extLst>
              <a:ext uri="{FF2B5EF4-FFF2-40B4-BE49-F238E27FC236}">
                <a16:creationId xmlns:a16="http://schemas.microsoft.com/office/drawing/2014/main" id="{F1BB3B07-4BF2-4A55-9ABD-D93B3E46B5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5158" y="4648200"/>
            <a:ext cx="102143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10-cycle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schedule</a:t>
            </a:r>
          </a:p>
        </p:txBody>
      </p:sp>
      <p:sp>
        <p:nvSpPr>
          <p:cNvPr id="11" name="Cloud 10">
            <a:extLst>
              <a:ext uri="{FF2B5EF4-FFF2-40B4-BE49-F238E27FC236}">
                <a16:creationId xmlns:a16="http://schemas.microsoft.com/office/drawing/2014/main" id="{4D4FDF07-D1D3-4624-B138-7D774B32DB71}"/>
              </a:ext>
            </a:extLst>
          </p:cNvPr>
          <p:cNvSpPr/>
          <p:nvPr/>
        </p:nvSpPr>
        <p:spPr>
          <a:xfrm>
            <a:off x="4953000" y="152400"/>
            <a:ext cx="3581400" cy="16002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LD -&gt; any : 1 stall</a:t>
            </a:r>
          </a:p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FPALU -&gt; any: 3 stalls</a:t>
            </a:r>
          </a:p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FPALU -&gt; ST : 2 stalls</a:t>
            </a:r>
          </a:p>
          <a:p>
            <a:pPr algn="ctr" eaLnBrk="1" hangingPunct="1">
              <a:defRPr/>
            </a:pPr>
            <a:r>
              <a:rPr lang="en-US" sz="1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IntALU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-&gt; BR : 1 stall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>
            <a:extLst>
              <a:ext uri="{FF2B5EF4-FFF2-40B4-BE49-F238E27FC236}">
                <a16:creationId xmlns:a16="http://schemas.microsoft.com/office/drawing/2014/main" id="{6643E2CE-6DA1-48F1-9B85-7E3C8CFA7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36557B8-8286-418C-8B06-BADCA8E99D6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18207AE4-AFAF-4AA3-863B-A3C217D3B3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8634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Smart Schedule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561BD5BB-D17C-44FC-8AC3-A0B97FF8F6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014A698A-0113-48FF-A160-51FEB6D93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495800"/>
            <a:ext cx="7650108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By re-ordering instructions, it takes 6 cycles per iteration instead of 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We were able to violate an anti-dependence easily because 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immediate was involved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Loop overhead (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that do book-keeping for the loop): 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Actual work (the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add.d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and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s.d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): 3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Can we somehow get execution time to be 3 cycles per iteration?</a:t>
            </a:r>
          </a:p>
        </p:txBody>
      </p:sp>
      <p:sp>
        <p:nvSpPr>
          <p:cNvPr id="24582" name="Text Box 5">
            <a:extLst>
              <a:ext uri="{FF2B5EF4-FFF2-40B4-BE49-F238E27FC236}">
                <a16:creationId xmlns:a16="http://schemas.microsoft.com/office/drawing/2014/main" id="{B4F5C612-E471-4441-A075-C3FB897D7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112" y="1325701"/>
            <a:ext cx="3177473" cy="317009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Loop:    L.D         F0, 0(R1)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stall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ADD.D    F4, F0, F2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stall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stall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S.D         F4, 0(R1)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DADDUI  R1, R1,# -8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stall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BNE        R1, R2, Loop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stall</a:t>
            </a:r>
          </a:p>
        </p:txBody>
      </p:sp>
      <p:sp>
        <p:nvSpPr>
          <p:cNvPr id="24583" name="Text Box 6">
            <a:extLst>
              <a:ext uri="{FF2B5EF4-FFF2-40B4-BE49-F238E27FC236}">
                <a16:creationId xmlns:a16="http://schemas.microsoft.com/office/drawing/2014/main" id="{086806A4-6C26-426A-9D8B-B74A2F64DC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7840" y="1902043"/>
            <a:ext cx="3177473" cy="193899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Loop:    L.D         F0, 0(R1)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DADDUI  R1, R1,# -8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ADD.D    F4, F0, F2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stall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BNE        R1, R2, Loop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S.D         F4, 8(R1)     </a:t>
            </a:r>
          </a:p>
        </p:txBody>
      </p:sp>
      <p:sp>
        <p:nvSpPr>
          <p:cNvPr id="24584" name="Line 7">
            <a:extLst>
              <a:ext uri="{FF2B5EF4-FFF2-40B4-BE49-F238E27FC236}">
                <a16:creationId xmlns:a16="http://schemas.microsoft.com/office/drawing/2014/main" id="{57CE01CB-E86F-496E-9106-83F553553CD5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3622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Cloud 8">
            <a:extLst>
              <a:ext uri="{FF2B5EF4-FFF2-40B4-BE49-F238E27FC236}">
                <a16:creationId xmlns:a16="http://schemas.microsoft.com/office/drawing/2014/main" id="{96E21D39-D096-423F-BFE1-188057BD154F}"/>
              </a:ext>
            </a:extLst>
          </p:cNvPr>
          <p:cNvSpPr/>
          <p:nvPr/>
        </p:nvSpPr>
        <p:spPr>
          <a:xfrm>
            <a:off x="4953000" y="152400"/>
            <a:ext cx="3581400" cy="16002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LD -&gt; any : 1 stall</a:t>
            </a:r>
          </a:p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FPALU -&gt; any: 3 stalls</a:t>
            </a:r>
          </a:p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FPALU -&gt; ST : 2 stalls</a:t>
            </a:r>
          </a:p>
          <a:p>
            <a:pPr algn="ctr" eaLnBrk="1" hangingPunct="1">
              <a:defRPr/>
            </a:pPr>
            <a:r>
              <a:rPr lang="en-US" sz="1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IntALU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-&gt; BR : 1 stall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>
            <a:extLst>
              <a:ext uri="{FF2B5EF4-FFF2-40B4-BE49-F238E27FC236}">
                <a16:creationId xmlns:a16="http://schemas.microsoft.com/office/drawing/2014/main" id="{D89A0EFD-CCA7-49D3-A4B8-D8B44BFD7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E69C995-D512-486E-915C-90CC5E9F580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9695186B-8C4C-4D26-ACCE-BE485EF96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1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85F197BB-2817-46FD-A123-50F113E5839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D5EB2A1E-451B-4483-99A6-76B344F5C9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331913"/>
            <a:ext cx="1992790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for (i=1000; i&gt;0; i--)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x[i] = y[i] * s;</a:t>
            </a:r>
          </a:p>
        </p:txBody>
      </p:sp>
      <p:sp>
        <p:nvSpPr>
          <p:cNvPr id="26630" name="Text Box 5">
            <a:extLst>
              <a:ext uri="{FF2B5EF4-FFF2-40B4-BE49-F238E27FC236}">
                <a16:creationId xmlns:a16="http://schemas.microsoft.com/office/drawing/2014/main" id="{649B6E81-D6FB-477E-B191-353BA1B20E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005013"/>
            <a:ext cx="6371809" cy="224676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Loop:    L.D         F0, 0(R1)          ; F0 = array element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MUL.D    F4, F0, F2        ; multiply scalar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S.D         F4, 0(R2)          ; store result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DADDUI  R1, R1,# -8      ; decrement address pointer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DADDUI  R2, R2,#-8       ; decrement address pointer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BNE        R1, R3, Loop    ; branch if R1 != R3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NOP</a:t>
            </a:r>
          </a:p>
        </p:txBody>
      </p:sp>
      <p:sp>
        <p:nvSpPr>
          <p:cNvPr id="26631" name="Text Box 10">
            <a:extLst>
              <a:ext uri="{FF2B5EF4-FFF2-40B4-BE49-F238E27FC236}">
                <a16:creationId xmlns:a16="http://schemas.microsoft.com/office/drawing/2014/main" id="{75F4F4E2-2748-4B92-990C-8807EE3C5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524000"/>
            <a:ext cx="13319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Source code</a:t>
            </a:r>
          </a:p>
        </p:txBody>
      </p:sp>
      <p:sp>
        <p:nvSpPr>
          <p:cNvPr id="26632" name="Text Box 11">
            <a:extLst>
              <a:ext uri="{FF2B5EF4-FFF2-40B4-BE49-F238E27FC236}">
                <a16:creationId xmlns:a16="http://schemas.microsoft.com/office/drawing/2014/main" id="{CAF40C64-D9C8-494A-BB7D-78A194F55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2743200"/>
            <a:ext cx="15837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Assembly code</a:t>
            </a:r>
          </a:p>
        </p:txBody>
      </p:sp>
      <p:sp>
        <p:nvSpPr>
          <p:cNvPr id="9" name="Cloud 8">
            <a:extLst>
              <a:ext uri="{FF2B5EF4-FFF2-40B4-BE49-F238E27FC236}">
                <a16:creationId xmlns:a16="http://schemas.microsoft.com/office/drawing/2014/main" id="{AA6D39F2-64FA-4F21-8730-F46B4C0B139A}"/>
              </a:ext>
            </a:extLst>
          </p:cNvPr>
          <p:cNvSpPr/>
          <p:nvPr/>
        </p:nvSpPr>
        <p:spPr>
          <a:xfrm>
            <a:off x="4953000" y="152400"/>
            <a:ext cx="3581400" cy="16002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LD -&gt; any : 1 stall</a:t>
            </a:r>
          </a:p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FPMUL -&gt; any: 5 stalls</a:t>
            </a:r>
          </a:p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FPMUL -&gt; ST : 4 stalls</a:t>
            </a:r>
          </a:p>
          <a:p>
            <a:pPr algn="ctr" eaLnBrk="1" hangingPunct="1">
              <a:defRPr/>
            </a:pPr>
            <a:r>
              <a:rPr lang="en-US" sz="1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IntALU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-&gt; BR : 1 stall</a:t>
            </a:r>
          </a:p>
        </p:txBody>
      </p:sp>
      <p:sp>
        <p:nvSpPr>
          <p:cNvPr id="26634" name="Text Box 6">
            <a:extLst>
              <a:ext uri="{FF2B5EF4-FFF2-40B4-BE49-F238E27FC236}">
                <a16:creationId xmlns:a16="http://schemas.microsoft.com/office/drawing/2014/main" id="{0D7238AD-695F-4F43-9D8B-5F20B88641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251782"/>
            <a:ext cx="69387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How many cycles do the default and optimized schedules take?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>
            <a:extLst>
              <a:ext uri="{FF2B5EF4-FFF2-40B4-BE49-F238E27FC236}">
                <a16:creationId xmlns:a16="http://schemas.microsoft.com/office/drawing/2014/main" id="{08B56B81-B392-4DB7-8EDE-B574145CA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810FCBA-3679-42A8-8D24-0DA559224C1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1736F9E6-69DC-4D22-BB87-8A51E48A0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1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617AD5AC-467A-4B6D-9B43-3E73B124556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8AFBFC1F-B744-4146-B7CB-3C77E1C5A7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331913"/>
            <a:ext cx="1992790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for (i=1000; i&gt;0; i--)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x[i] = y[i] * s;</a:t>
            </a:r>
          </a:p>
        </p:txBody>
      </p:sp>
      <p:sp>
        <p:nvSpPr>
          <p:cNvPr id="28678" name="Text Box 5">
            <a:extLst>
              <a:ext uri="{FF2B5EF4-FFF2-40B4-BE49-F238E27FC236}">
                <a16:creationId xmlns:a16="http://schemas.microsoft.com/office/drawing/2014/main" id="{C21C4AB6-57E9-450E-9D87-7CBD2C7756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005013"/>
            <a:ext cx="6371809" cy="224676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Loop:    L.D         F0, 0(R1)          ; F0 = array element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MUL.D    F4, F0, F2        ; multiply scalar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S.D         F4, 0(R2)          ; store result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DADDUI  R1, R1,# -8      ; decrement address pointer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DADDUI  R2, R2,#-8       ; decrement address pointer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BNE        R1, R3, Loop    ; branch if R1 != R3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NOP</a:t>
            </a:r>
          </a:p>
        </p:txBody>
      </p:sp>
      <p:sp>
        <p:nvSpPr>
          <p:cNvPr id="28679" name="Text Box 10">
            <a:extLst>
              <a:ext uri="{FF2B5EF4-FFF2-40B4-BE49-F238E27FC236}">
                <a16:creationId xmlns:a16="http://schemas.microsoft.com/office/drawing/2014/main" id="{C2877F05-0F43-4963-B45E-03BDC08B9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524000"/>
            <a:ext cx="13319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Source code</a:t>
            </a:r>
          </a:p>
        </p:txBody>
      </p:sp>
      <p:sp>
        <p:nvSpPr>
          <p:cNvPr id="28680" name="Text Box 11">
            <a:extLst>
              <a:ext uri="{FF2B5EF4-FFF2-40B4-BE49-F238E27FC236}">
                <a16:creationId xmlns:a16="http://schemas.microsoft.com/office/drawing/2014/main" id="{A877DD73-E0C9-48A3-BE02-714DF2375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2743200"/>
            <a:ext cx="15837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Assembly code</a:t>
            </a:r>
          </a:p>
        </p:txBody>
      </p:sp>
      <p:sp>
        <p:nvSpPr>
          <p:cNvPr id="9" name="Cloud 8">
            <a:extLst>
              <a:ext uri="{FF2B5EF4-FFF2-40B4-BE49-F238E27FC236}">
                <a16:creationId xmlns:a16="http://schemas.microsoft.com/office/drawing/2014/main" id="{196FD724-4D52-479C-B926-0CB0940ECAA7}"/>
              </a:ext>
            </a:extLst>
          </p:cNvPr>
          <p:cNvSpPr/>
          <p:nvPr/>
        </p:nvSpPr>
        <p:spPr>
          <a:xfrm>
            <a:off x="4953000" y="152400"/>
            <a:ext cx="3581400" cy="16002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LD -&gt; any : 1 stall</a:t>
            </a:r>
          </a:p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FPMUL -&gt; any: 5 stalls</a:t>
            </a:r>
          </a:p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FPMUL -&gt; ST : 4 stalls</a:t>
            </a:r>
          </a:p>
          <a:p>
            <a:pPr algn="ctr" eaLnBrk="1" hangingPunct="1">
              <a:defRPr/>
            </a:pPr>
            <a:r>
              <a:rPr lang="en-US" sz="1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IntALU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-&gt; BR : 1 stall</a:t>
            </a:r>
          </a:p>
        </p:txBody>
      </p:sp>
      <p:sp>
        <p:nvSpPr>
          <p:cNvPr id="28682" name="Text Box 6">
            <a:extLst>
              <a:ext uri="{FF2B5EF4-FFF2-40B4-BE49-F238E27FC236}">
                <a16:creationId xmlns:a16="http://schemas.microsoft.com/office/drawing/2014/main" id="{EAE32F69-3BD7-4077-A3D0-6E533993D4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723" y="4392038"/>
            <a:ext cx="6938759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How many cycles do the default and optimized schedules take?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Unoptimized:  LD  1s   MUL  4s  SD  DA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DA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BNE  1s   -- 12 cycles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Optimized:  LD  DA  MUL  DA  2s  BNE  SD  -- 8 cycles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>
            <a:extLst>
              <a:ext uri="{FF2B5EF4-FFF2-40B4-BE49-F238E27FC236}">
                <a16:creationId xmlns:a16="http://schemas.microsoft.com/office/drawing/2014/main" id="{75DDFF58-B644-41D5-9D37-A3CAFC95C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9756C1D-FB0D-43DB-B7DA-6C3F0134065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A90FE490-BC5A-4548-A497-AF0CB26D45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62584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Loop Unrolling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0704B3DD-0E4D-4184-B4B3-DAED97CEAED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5">
            <a:extLst>
              <a:ext uri="{FF2B5EF4-FFF2-40B4-BE49-F238E27FC236}">
                <a16:creationId xmlns:a16="http://schemas.microsoft.com/office/drawing/2014/main" id="{83B3042D-9BF0-4BB5-AA05-A909D346B3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295400"/>
            <a:ext cx="3202543" cy="440120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Loop:    L.D         F0, 0(R1)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ADD.D    F4, F0, F2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S.D         F4, 0(R1)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L.D         F6, -8(R1)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ADD.D    F8, F6, F2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S.D         F8, -8(R1)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L.D         F10,-16(R1)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ADD.D    F12, F10, F2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S.D         F12, -16(R1)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L.D          F14, -24(R1)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ADD.D    F16, F14, F2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S.D          F16, -24(R1)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DADDUI  R1, R1, #-32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BNE        R1,R2, Loop</a:t>
            </a:r>
          </a:p>
        </p:txBody>
      </p:sp>
      <p:sp>
        <p:nvSpPr>
          <p:cNvPr id="30726" name="Text Box 6">
            <a:extLst>
              <a:ext uri="{FF2B5EF4-FFF2-40B4-BE49-F238E27FC236}">
                <a16:creationId xmlns:a16="http://schemas.microsoft.com/office/drawing/2014/main" id="{13265D26-60A3-4B87-8147-7ABC3BC73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849004"/>
            <a:ext cx="579120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Loop overhead: 2 instrs; Work: 12 instrs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How long will the above schedule take to complete?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A5ACBF61-4895-4948-8B58-47F561C0A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805EC5B-68B1-4736-BA6E-7C0FECA8A88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5F78AF9B-91E5-4A58-9AA5-1D61DFA3C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691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Multicycle Instructions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65DA91D1-030E-40E4-A771-E3BE4398E24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9461" name="Picture 35" descr="AppA-fig31">
            <a:extLst>
              <a:ext uri="{FF2B5EF4-FFF2-40B4-BE49-F238E27FC236}">
                <a16:creationId xmlns:a16="http://schemas.microsoft.com/office/drawing/2014/main" id="{0D03A6E6-A115-4F72-8E5E-DD30B224F0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5000"/>
            <a:ext cx="7743825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>
            <a:extLst>
              <a:ext uri="{FF2B5EF4-FFF2-40B4-BE49-F238E27FC236}">
                <a16:creationId xmlns:a16="http://schemas.microsoft.com/office/drawing/2014/main" id="{C5CBBDD1-D6F0-4E90-9401-859EF02BB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87F5336-726B-4BF1-A99B-51B9550BBD4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32771" name="Text Box 1026">
            <a:extLst>
              <a:ext uri="{FF2B5EF4-FFF2-40B4-BE49-F238E27FC236}">
                <a16:creationId xmlns:a16="http://schemas.microsoft.com/office/drawing/2014/main" id="{1A024589-AF85-4606-A6A4-28AB4F534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08645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Scheduled and Unrolled Loop</a:t>
            </a:r>
          </a:p>
        </p:txBody>
      </p:sp>
      <p:sp>
        <p:nvSpPr>
          <p:cNvPr id="32772" name="Line 1027">
            <a:extLst>
              <a:ext uri="{FF2B5EF4-FFF2-40B4-BE49-F238E27FC236}">
                <a16:creationId xmlns:a16="http://schemas.microsoft.com/office/drawing/2014/main" id="{E94DE75B-4BF7-48E6-A6E5-A33C04C5232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1029">
            <a:extLst>
              <a:ext uri="{FF2B5EF4-FFF2-40B4-BE49-F238E27FC236}">
                <a16:creationId xmlns:a16="http://schemas.microsoft.com/office/drawing/2014/main" id="{65A58064-1C15-4770-B1A9-FBD20BD847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524000"/>
            <a:ext cx="3600666" cy="440120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Loop:    L.D         F0, 0(R1)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L.D         F6, -8(R1)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L.D         F10,-16(R1)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L.D          F14, -24(R1)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ADD.D    F4, F0, F2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ADD.D    F8, F6, F2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ADD.D    F12, F10, F2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ADD.D    F16, F14, F2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S.D         F4, 0(R1)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S.D         F8, -8(R1)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DADDUI  R1, R1, # -32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S.D         F12, 16(R1)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BNE        R1,R2, Loop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S.D         F16, 8(R1)            </a:t>
            </a:r>
          </a:p>
        </p:txBody>
      </p:sp>
      <p:sp>
        <p:nvSpPr>
          <p:cNvPr id="32774" name="Text Box 1030">
            <a:extLst>
              <a:ext uri="{FF2B5EF4-FFF2-40B4-BE49-F238E27FC236}">
                <a16:creationId xmlns:a16="http://schemas.microsoft.com/office/drawing/2014/main" id="{0CDF8EF2-122B-46FF-98B2-16702B004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076890"/>
            <a:ext cx="65249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Execution time: 14 cycles or 3.5 cycles per original iteration</a:t>
            </a:r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E0761DB4-6BBE-481A-B386-FA99A471BEF9}"/>
              </a:ext>
            </a:extLst>
          </p:cNvPr>
          <p:cNvSpPr/>
          <p:nvPr/>
        </p:nvSpPr>
        <p:spPr>
          <a:xfrm>
            <a:off x="5334000" y="2362200"/>
            <a:ext cx="3581400" cy="16002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LD -&gt; any : 1 stall</a:t>
            </a:r>
          </a:p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FPALU -&gt; any: 3 stalls</a:t>
            </a:r>
          </a:p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FPALU -&gt; ST : 2 stalls</a:t>
            </a:r>
          </a:p>
          <a:p>
            <a:pPr algn="ctr" eaLnBrk="1" hangingPunct="1">
              <a:defRPr/>
            </a:pPr>
            <a:r>
              <a:rPr lang="en-US" sz="1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IntALU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-&gt; BR : 1 stall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>
            <a:extLst>
              <a:ext uri="{FF2B5EF4-FFF2-40B4-BE49-F238E27FC236}">
                <a16:creationId xmlns:a16="http://schemas.microsoft.com/office/drawing/2014/main" id="{49F0B2A1-C252-4A1F-9E05-C493B3C20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9FC3324-7B1C-4325-BF7B-B6E524A577A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BB7E04D5-F475-431F-9C82-FBB86B80E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62584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Loop Unrolling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B3916BF6-F401-43BA-B5C5-6A631BEEA60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877A39F2-049B-4E2A-940F-24AC7907FD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86452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Increases program size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Requires more registers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 unroll an n-iteration loop by degree k, we will need (n/k)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iterations of the larger loop, followed by (n mod k) iterations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of the original loop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>
            <a:extLst>
              <a:ext uri="{FF2B5EF4-FFF2-40B4-BE49-F238E27FC236}">
                <a16:creationId xmlns:a16="http://schemas.microsoft.com/office/drawing/2014/main" id="{38DEBA94-90C1-4314-8BB0-6F0702795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EE39754-03BF-4B75-B88C-C3352913708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9AC9B40E-ACBC-449B-B5CC-708D6601F7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68750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Automating Loop Unrolling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214223B2-B84C-4B29-9B70-92B8E3154B3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0EA7A15D-84B4-452C-B92A-505116CAA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023094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Determine the dependences across iterations: in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example, we knew that loads and stores in different iterations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did not conflict and could be re-ordered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Determine if unrolling will help – possible only if iterations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are independent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Determine address offsets for different loads/stores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Dependency analysis to schedule code without introducing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hazards; eliminate name dependences by using additional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registers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>
            <a:extLst>
              <a:ext uri="{FF2B5EF4-FFF2-40B4-BE49-F238E27FC236}">
                <a16:creationId xmlns:a16="http://schemas.microsoft.com/office/drawing/2014/main" id="{CFD01A44-7DAF-4FF1-9A6E-456CDB15E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B4CA23-2994-4067-BCF8-6EBC6EAB8E0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/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9861E026-5F86-4B33-BFDD-F139BE34DB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2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BDFE0764-7152-46E1-BB49-74369A342D0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563C4839-BF2F-4569-AE6A-CB37A8B5B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331913"/>
            <a:ext cx="1992790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for (i=1000; i&gt;0; i--)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x[i] = y[i] * s;</a:t>
            </a:r>
          </a:p>
        </p:txBody>
      </p:sp>
      <p:sp>
        <p:nvSpPr>
          <p:cNvPr id="8198" name="Text Box 5">
            <a:extLst>
              <a:ext uri="{FF2B5EF4-FFF2-40B4-BE49-F238E27FC236}">
                <a16:creationId xmlns:a16="http://schemas.microsoft.com/office/drawing/2014/main" id="{99F7EC91-8F80-44DB-A6D0-8EFB99BC13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2010103"/>
            <a:ext cx="6371809" cy="224676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Loop:     L.D         F0, 0(R1)          ; F0 = array element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MUL.D    F4, F0, F2        ; multiply scalar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S.D         F4, 0(R2)          ; store result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DADDUI  R1, R1,# -8      ; decrement address pointer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DADDUI  R2, R2,#-8       ; decrement address pointer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BNE        R1, R3, Loop    ; branch if R1 != R3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NOP</a:t>
            </a:r>
          </a:p>
        </p:txBody>
      </p:sp>
      <p:sp>
        <p:nvSpPr>
          <p:cNvPr id="8199" name="Text Box 10">
            <a:extLst>
              <a:ext uri="{FF2B5EF4-FFF2-40B4-BE49-F238E27FC236}">
                <a16:creationId xmlns:a16="http://schemas.microsoft.com/office/drawing/2014/main" id="{494999C4-C7D0-4854-A5BF-4059EDAB21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524000"/>
            <a:ext cx="13319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Source code</a:t>
            </a:r>
          </a:p>
        </p:txBody>
      </p:sp>
      <p:sp>
        <p:nvSpPr>
          <p:cNvPr id="8200" name="Text Box 11">
            <a:extLst>
              <a:ext uri="{FF2B5EF4-FFF2-40B4-BE49-F238E27FC236}">
                <a16:creationId xmlns:a16="http://schemas.microsoft.com/office/drawing/2014/main" id="{236DF02D-CBED-4F7D-9B65-85740962B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2743200"/>
            <a:ext cx="15837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Assembly code</a:t>
            </a:r>
          </a:p>
        </p:txBody>
      </p:sp>
      <p:sp>
        <p:nvSpPr>
          <p:cNvPr id="9" name="Cloud 8">
            <a:extLst>
              <a:ext uri="{FF2B5EF4-FFF2-40B4-BE49-F238E27FC236}">
                <a16:creationId xmlns:a16="http://schemas.microsoft.com/office/drawing/2014/main" id="{E7ABD2BD-4F4E-4FDD-B9B0-CBFEFEB38EAD}"/>
              </a:ext>
            </a:extLst>
          </p:cNvPr>
          <p:cNvSpPr/>
          <p:nvPr/>
        </p:nvSpPr>
        <p:spPr>
          <a:xfrm>
            <a:off x="4953000" y="152400"/>
            <a:ext cx="3581400" cy="16002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LD -&gt; any : 1 stall</a:t>
            </a:r>
          </a:p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FPMUL -&gt; any: 5 stalls</a:t>
            </a:r>
          </a:p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FPMUL -&gt; ST : 4 stalls</a:t>
            </a:r>
          </a:p>
          <a:p>
            <a:pPr algn="ctr" eaLnBrk="1" hangingPunct="1">
              <a:defRPr/>
            </a:pPr>
            <a:r>
              <a:rPr lang="en-US" sz="1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IntALU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-&gt; BR : 1 stall</a:t>
            </a:r>
          </a:p>
        </p:txBody>
      </p:sp>
      <p:sp>
        <p:nvSpPr>
          <p:cNvPr id="8202" name="Text Box 6">
            <a:extLst>
              <a:ext uri="{FF2B5EF4-FFF2-40B4-BE49-F238E27FC236}">
                <a16:creationId xmlns:a16="http://schemas.microsoft.com/office/drawing/2014/main" id="{9380B542-C641-4A78-BF6E-97E3EBCB94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51557"/>
            <a:ext cx="567854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How many unrolls does it take to avoid stall cycles?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>
            <a:extLst>
              <a:ext uri="{FF2B5EF4-FFF2-40B4-BE49-F238E27FC236}">
                <a16:creationId xmlns:a16="http://schemas.microsoft.com/office/drawing/2014/main" id="{E9BE52DA-7656-41F3-8B8A-F50DBF80A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9005FB2-A6D1-4A81-AD0F-CD14ED3DF84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/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28AFBC05-D03A-43DA-9BB2-CA0E73E2D7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2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4F69550B-8CDE-49F9-949A-0E9340AB2CB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34C22A70-39AE-42DF-9F0D-515B37E9FF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331913"/>
            <a:ext cx="1992790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for (i=1000; i&gt;0; i--)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x[i] = y[i] * s;</a:t>
            </a:r>
          </a:p>
        </p:txBody>
      </p:sp>
      <p:sp>
        <p:nvSpPr>
          <p:cNvPr id="10246" name="Text Box 5">
            <a:extLst>
              <a:ext uri="{FF2B5EF4-FFF2-40B4-BE49-F238E27FC236}">
                <a16:creationId xmlns:a16="http://schemas.microsoft.com/office/drawing/2014/main" id="{57D69BFE-577D-4B31-9D21-5F6ABC140F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2003533"/>
            <a:ext cx="6371809" cy="224676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Loop:     L.D         F0, 0(R1)          ; F0 = array element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MUL.D    F4, F0, F2        ; multiply scalar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S.D         F4, 0(R2)          ; store result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DADDUI  R1, R1,# -8      ; decrement address pointer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DADDUI  R2, R2,#-8       ; decrement address pointer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BNE        R1, R3, Loop    ; branch if R1 != R3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NOP</a:t>
            </a:r>
          </a:p>
        </p:txBody>
      </p:sp>
      <p:sp>
        <p:nvSpPr>
          <p:cNvPr id="10247" name="Text Box 10">
            <a:extLst>
              <a:ext uri="{FF2B5EF4-FFF2-40B4-BE49-F238E27FC236}">
                <a16:creationId xmlns:a16="http://schemas.microsoft.com/office/drawing/2014/main" id="{5FC763D5-DD17-4B08-B9CC-781EBF79FE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524000"/>
            <a:ext cx="13319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Source code</a:t>
            </a:r>
          </a:p>
        </p:txBody>
      </p:sp>
      <p:sp>
        <p:nvSpPr>
          <p:cNvPr id="10248" name="Text Box 11">
            <a:extLst>
              <a:ext uri="{FF2B5EF4-FFF2-40B4-BE49-F238E27FC236}">
                <a16:creationId xmlns:a16="http://schemas.microsoft.com/office/drawing/2014/main" id="{90F3ECA8-EC4C-4944-9318-C3848D94C3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2743200"/>
            <a:ext cx="15837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Assembly code</a:t>
            </a:r>
          </a:p>
        </p:txBody>
      </p:sp>
      <p:sp>
        <p:nvSpPr>
          <p:cNvPr id="9" name="Cloud 8">
            <a:extLst>
              <a:ext uri="{FF2B5EF4-FFF2-40B4-BE49-F238E27FC236}">
                <a16:creationId xmlns:a16="http://schemas.microsoft.com/office/drawing/2014/main" id="{C21175BD-7EC5-48B1-A709-BD088AAE959E}"/>
              </a:ext>
            </a:extLst>
          </p:cNvPr>
          <p:cNvSpPr/>
          <p:nvPr/>
        </p:nvSpPr>
        <p:spPr>
          <a:xfrm>
            <a:off x="4953000" y="152400"/>
            <a:ext cx="3581400" cy="16002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LD -&gt; any : 1 stall</a:t>
            </a:r>
          </a:p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FPMUL -&gt; any: 5 stalls</a:t>
            </a:r>
          </a:p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FPMUL -&gt; ST : 4 stalls</a:t>
            </a:r>
          </a:p>
          <a:p>
            <a:pPr algn="ctr" eaLnBrk="1" hangingPunct="1">
              <a:defRPr/>
            </a:pPr>
            <a:r>
              <a:rPr lang="en-US" sz="1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IntALU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-&gt; BR : 1 stall</a:t>
            </a:r>
          </a:p>
        </p:txBody>
      </p:sp>
      <p:sp>
        <p:nvSpPr>
          <p:cNvPr id="10250" name="Text Box 6">
            <a:extLst>
              <a:ext uri="{FF2B5EF4-FFF2-40B4-BE49-F238E27FC236}">
                <a16:creationId xmlns:a16="http://schemas.microsoft.com/office/drawing/2014/main" id="{3C202EFE-5A6D-4515-9657-ED46E20C27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880" y="4233633"/>
            <a:ext cx="567854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How many unrolls does it take to avoid stall cycles?</a:t>
            </a:r>
          </a:p>
        </p:txBody>
      </p:sp>
      <p:sp>
        <p:nvSpPr>
          <p:cNvPr id="10251" name="Text Box 6">
            <a:extLst>
              <a:ext uri="{FF2B5EF4-FFF2-40B4-BE49-F238E27FC236}">
                <a16:creationId xmlns:a16="http://schemas.microsoft.com/office/drawing/2014/main" id="{50050AF2-8123-4969-9074-F3AF4386C9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551" y="4699337"/>
            <a:ext cx="607114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Degree 2: LD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MUL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MUL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DA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1s SD BNE SD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Degree 3: LD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MUL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MUL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MUL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DA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SD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SD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BNE SD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– 12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cyc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/3 iterations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3">
            <a:extLst>
              <a:ext uri="{FF2B5EF4-FFF2-40B4-BE49-F238E27FC236}">
                <a16:creationId xmlns:a16="http://schemas.microsoft.com/office/drawing/2014/main" id="{38EF9FA2-5113-458F-9E27-2EDC79E80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84FFDC9-F88E-4953-BC8F-5CE0D535D0A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>
            <a:extLst>
              <a:ext uri="{FF2B5EF4-FFF2-40B4-BE49-F238E27FC236}">
                <a16:creationId xmlns:a16="http://schemas.microsoft.com/office/drawing/2014/main" id="{025410D7-CA03-499C-806A-48E9F6902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D53F468-A253-4AA2-8A00-6FA07047920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C13D41AD-5118-4021-B921-9BD0B8D5A6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59480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Effects of Multicycle Instructions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EE3055D8-3FCD-4210-9AC1-6D3247E017C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Text Box 4">
            <a:extLst>
              <a:ext uri="{FF2B5EF4-FFF2-40B4-BE49-F238E27FC236}">
                <a16:creationId xmlns:a16="http://schemas.microsoft.com/office/drawing/2014/main" id="{A336A873-EFB1-46B2-A8DD-A2FE6D87FA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40132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Potentially multiple writes to the register file in a cycle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Frequent RAW hazards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WAW hazards (WAR hazards not possible)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Imprecise exceptions because of o-o-o instr completion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Note: Can also increase the “width” of the processor: handle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multiple instructions at the same time: for example, fetch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two instructions, read registers for both, execute both, etc.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>
            <a:extLst>
              <a:ext uri="{FF2B5EF4-FFF2-40B4-BE49-F238E27FC236}">
                <a16:creationId xmlns:a16="http://schemas.microsoft.com/office/drawing/2014/main" id="{CED9317D-72AD-40AD-BAA3-7ECB06070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367962-5B3F-40F4-B462-7E2BD2ED20F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1733C0BD-2893-48C7-91B1-902CF8FB8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4762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Precise Exceptions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DD7D507D-F9F9-419F-BC1A-0A3702142BB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Text Box 4">
            <a:extLst>
              <a:ext uri="{FF2B5EF4-FFF2-40B4-BE49-F238E27FC236}">
                <a16:creationId xmlns:a16="http://schemas.microsoft.com/office/drawing/2014/main" id="{0DE0C241-3563-4B30-A454-BDCE5AB546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875" y="1524000"/>
            <a:ext cx="807625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On an exception: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must save PC of instruction where program must resume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all instructions after that PC that might be in the pipeline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must be converted to NOPs (other instructions continue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to execute and may raise exceptions of their own)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temporary program state not in memory (in other words,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registers) has to be stored in memory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potential problems if a later instruction has already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modified memory or registers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 processor that fulfils all the above conditions is said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provide precise exceptions (useful for debugging and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course, correctness)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>
            <a:extLst>
              <a:ext uri="{FF2B5EF4-FFF2-40B4-BE49-F238E27FC236}">
                <a16:creationId xmlns:a16="http://schemas.microsoft.com/office/drawing/2014/main" id="{E29BA20A-0B1B-4FDD-A753-CCA9FDE0D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D028CA-D63A-4DE4-9672-3D7353333E2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64FE8AA0-4E98-4FB4-92CA-D998037368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47930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Dealing with these Effects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76105925-D767-4EAA-8780-59DAE9AE072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Text Box 4">
            <a:extLst>
              <a:ext uri="{FF2B5EF4-FFF2-40B4-BE49-F238E27FC236}">
                <a16:creationId xmlns:a16="http://schemas.microsoft.com/office/drawing/2014/main" id="{DD2A6835-D125-46CD-B33C-664EA27EE9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6229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Multiple writes to the register file: increase the number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ports, stall one of the writers during ID, stall one of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writers during WB (the stall will propagate)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WAW hazards: detect the hazard during ID and stall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later instruction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Imprecise exceptions: buffer the results if they complete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early or save more pipeline state so that you can return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exactly the same state that you left at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>
            <a:extLst>
              <a:ext uri="{FF2B5EF4-FFF2-40B4-BE49-F238E27FC236}">
                <a16:creationId xmlns:a16="http://schemas.microsoft.com/office/drawing/2014/main" id="{1DBBFA35-8DF8-47D1-AFF4-E00095B47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A699005-C94C-43F9-87DC-1ACCA99B550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FC49CFA0-4249-473B-9E96-930A3481E3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3492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Slowdowns from Stalls</a:t>
            </a:r>
          </a:p>
        </p:txBody>
      </p:sp>
      <p:sp>
        <p:nvSpPr>
          <p:cNvPr id="27652" name="Line 3">
            <a:extLst>
              <a:ext uri="{FF2B5EF4-FFF2-40B4-BE49-F238E27FC236}">
                <a16:creationId xmlns:a16="http://schemas.microsoft.com/office/drawing/2014/main" id="{BB008571-3EA7-491C-9A01-E71EC6EE42C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Text Box 4">
            <a:extLst>
              <a:ext uri="{FF2B5EF4-FFF2-40B4-BE49-F238E27FC236}">
                <a16:creationId xmlns:a16="http://schemas.microsoft.com/office/drawing/2014/main" id="{58DED765-6642-46B7-B693-B808C95D08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00200"/>
            <a:ext cx="7756611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Perfect pipelining with no hazards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an instruction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completes every cycle (total cycles ~ num instructions)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speedup = increase in clock speed = num pipeline stages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With hazards and stalls, some cycles (= stall time) go by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during which no instruction completes, and then the stalled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instruction completes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Total cycles = number of instructions + stall cycles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Slowdown because of stalls = 1/ (1 + stall cycles per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>
            <a:extLst>
              <a:ext uri="{FF2B5EF4-FFF2-40B4-BE49-F238E27FC236}">
                <a16:creationId xmlns:a16="http://schemas.microsoft.com/office/drawing/2014/main" id="{3E473CC4-3718-40C3-A99C-FF70938DC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D3668F8-CB6E-4351-9A8F-0E07CF1D81F8}" type="slidenum"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E44E1186-FA2C-4873-AA2B-AE1D51BED1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0335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Pipelining Limits</a:t>
            </a: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DB12AF45-2B98-4739-AD79-B68D6B24D0B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1" name="Rectangle 7">
            <a:extLst>
              <a:ext uri="{FF2B5EF4-FFF2-40B4-BE49-F238E27FC236}">
                <a16:creationId xmlns:a16="http://schemas.microsoft.com/office/drawing/2014/main" id="{5ADC66CC-3969-4359-A75B-1DF30A2007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663" y="16764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2" name="Rectangle 8">
            <a:extLst>
              <a:ext uri="{FF2B5EF4-FFF2-40B4-BE49-F238E27FC236}">
                <a16:creationId xmlns:a16="http://schemas.microsoft.com/office/drawing/2014/main" id="{B633BE6C-C923-4EEE-B91E-38EF74650E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3663" y="20574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3" name="Rectangle 36">
            <a:extLst>
              <a:ext uri="{FF2B5EF4-FFF2-40B4-BE49-F238E27FC236}">
                <a16:creationId xmlns:a16="http://schemas.microsoft.com/office/drawing/2014/main" id="{96B1DF72-0193-435E-9382-71F702A0A0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588" y="31242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</p:txBody>
      </p:sp>
      <p:sp>
        <p:nvSpPr>
          <p:cNvPr id="29704" name="Rectangle 37">
            <a:extLst>
              <a:ext uri="{FF2B5EF4-FFF2-40B4-BE49-F238E27FC236}">
                <a16:creationId xmlns:a16="http://schemas.microsoft.com/office/drawing/2014/main" id="{F89CD3BF-3FB1-4C31-945C-A7C73FEDD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9388" y="31242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</a:p>
        </p:txBody>
      </p:sp>
      <p:sp>
        <p:nvSpPr>
          <p:cNvPr id="29705" name="Rectangle 38">
            <a:extLst>
              <a:ext uri="{FF2B5EF4-FFF2-40B4-BE49-F238E27FC236}">
                <a16:creationId xmlns:a16="http://schemas.microsoft.com/office/drawing/2014/main" id="{938E4BD0-3F84-4B7C-9264-0C473FE30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8" y="31242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</a:p>
        </p:txBody>
      </p:sp>
      <p:sp>
        <p:nvSpPr>
          <p:cNvPr id="29706" name="Rectangle 36">
            <a:extLst>
              <a:ext uri="{FF2B5EF4-FFF2-40B4-BE49-F238E27FC236}">
                <a16:creationId xmlns:a16="http://schemas.microsoft.com/office/drawing/2014/main" id="{A59D459D-C0A7-4F7B-AAE1-C98EF2E80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0350" y="35052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</p:txBody>
      </p:sp>
      <p:sp>
        <p:nvSpPr>
          <p:cNvPr id="29707" name="Rectangle 37">
            <a:extLst>
              <a:ext uri="{FF2B5EF4-FFF2-40B4-BE49-F238E27FC236}">
                <a16:creationId xmlns:a16="http://schemas.microsoft.com/office/drawing/2014/main" id="{F706A783-C14A-4601-AB14-C7C8006439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6150" y="35052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</a:p>
        </p:txBody>
      </p:sp>
      <p:sp>
        <p:nvSpPr>
          <p:cNvPr id="29708" name="Rectangle 38">
            <a:extLst>
              <a:ext uri="{FF2B5EF4-FFF2-40B4-BE49-F238E27FC236}">
                <a16:creationId xmlns:a16="http://schemas.microsoft.com/office/drawing/2014/main" id="{E0CC992D-AE92-4170-956A-E39A98547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1950" y="35052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</a:p>
        </p:txBody>
      </p:sp>
      <p:sp>
        <p:nvSpPr>
          <p:cNvPr id="29709" name="Rectangle 36">
            <a:extLst>
              <a:ext uri="{FF2B5EF4-FFF2-40B4-BE49-F238E27FC236}">
                <a16:creationId xmlns:a16="http://schemas.microsoft.com/office/drawing/2014/main" id="{A488F87C-0C17-4F19-8F03-1B15D22CC6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588" y="4648200"/>
            <a:ext cx="3429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</p:txBody>
      </p:sp>
      <p:sp>
        <p:nvSpPr>
          <p:cNvPr id="29710" name="Rectangle 36">
            <a:extLst>
              <a:ext uri="{FF2B5EF4-FFF2-40B4-BE49-F238E27FC236}">
                <a16:creationId xmlns:a16="http://schemas.microsoft.com/office/drawing/2014/main" id="{9964FCB8-E6D3-4E85-B43D-021AD9503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6488" y="4648200"/>
            <a:ext cx="3429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</a:p>
        </p:txBody>
      </p:sp>
      <p:sp>
        <p:nvSpPr>
          <p:cNvPr id="29711" name="Rectangle 36">
            <a:extLst>
              <a:ext uri="{FF2B5EF4-FFF2-40B4-BE49-F238E27FC236}">
                <a16:creationId xmlns:a16="http://schemas.microsoft.com/office/drawing/2014/main" id="{43C04E3F-B2B5-43BC-B498-FFB731FBB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9388" y="4648200"/>
            <a:ext cx="3429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</a:p>
        </p:txBody>
      </p:sp>
      <p:sp>
        <p:nvSpPr>
          <p:cNvPr id="29712" name="Rectangle 36">
            <a:extLst>
              <a:ext uri="{FF2B5EF4-FFF2-40B4-BE49-F238E27FC236}">
                <a16:creationId xmlns:a16="http://schemas.microsoft.com/office/drawing/2014/main" id="{8333B524-FC9F-43F6-AF87-48B58F45C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2288" y="4648200"/>
            <a:ext cx="3429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</a:p>
        </p:txBody>
      </p:sp>
      <p:sp>
        <p:nvSpPr>
          <p:cNvPr id="29713" name="Rectangle 36">
            <a:extLst>
              <a:ext uri="{FF2B5EF4-FFF2-40B4-BE49-F238E27FC236}">
                <a16:creationId xmlns:a16="http://schemas.microsoft.com/office/drawing/2014/main" id="{7AC2E912-DBA6-4822-BBF1-AF5B030A5A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8" y="4648200"/>
            <a:ext cx="3429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</a:p>
        </p:txBody>
      </p:sp>
      <p:sp>
        <p:nvSpPr>
          <p:cNvPr id="29714" name="Rectangle 36">
            <a:extLst>
              <a:ext uri="{FF2B5EF4-FFF2-40B4-BE49-F238E27FC236}">
                <a16:creationId xmlns:a16="http://schemas.microsoft.com/office/drawing/2014/main" id="{249708FA-BC62-44EB-85BB-317CC38477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8088" y="4648200"/>
            <a:ext cx="3429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</a:p>
        </p:txBody>
      </p:sp>
      <p:sp>
        <p:nvSpPr>
          <p:cNvPr id="29715" name="Rectangle 36">
            <a:extLst>
              <a:ext uri="{FF2B5EF4-FFF2-40B4-BE49-F238E27FC236}">
                <a16:creationId xmlns:a16="http://schemas.microsoft.com/office/drawing/2014/main" id="{815C262F-D15A-4E1A-A286-C0362E9531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4163" y="4991100"/>
            <a:ext cx="3429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</p:txBody>
      </p:sp>
      <p:sp>
        <p:nvSpPr>
          <p:cNvPr id="29716" name="Rectangle 36">
            <a:extLst>
              <a:ext uri="{FF2B5EF4-FFF2-40B4-BE49-F238E27FC236}">
                <a16:creationId xmlns:a16="http://schemas.microsoft.com/office/drawing/2014/main" id="{AA8F46E2-82AF-4F21-94DB-A162109714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7063" y="4991100"/>
            <a:ext cx="3429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</a:p>
        </p:txBody>
      </p:sp>
      <p:sp>
        <p:nvSpPr>
          <p:cNvPr id="29717" name="Rectangle 36">
            <a:extLst>
              <a:ext uri="{FF2B5EF4-FFF2-40B4-BE49-F238E27FC236}">
                <a16:creationId xmlns:a16="http://schemas.microsoft.com/office/drawing/2014/main" id="{038957BD-3B90-44A1-B7FD-CEA68CCF53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9963" y="4991100"/>
            <a:ext cx="3429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</a:p>
        </p:txBody>
      </p:sp>
      <p:sp>
        <p:nvSpPr>
          <p:cNvPr id="29718" name="Rectangle 36">
            <a:extLst>
              <a:ext uri="{FF2B5EF4-FFF2-40B4-BE49-F238E27FC236}">
                <a16:creationId xmlns:a16="http://schemas.microsoft.com/office/drawing/2014/main" id="{B3A5B9A2-6F97-4226-8B81-50698369E3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2863" y="4991100"/>
            <a:ext cx="3429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</a:p>
        </p:txBody>
      </p:sp>
      <p:sp>
        <p:nvSpPr>
          <p:cNvPr id="29719" name="Rectangle 36">
            <a:extLst>
              <a:ext uri="{FF2B5EF4-FFF2-40B4-BE49-F238E27FC236}">
                <a16:creationId xmlns:a16="http://schemas.microsoft.com/office/drawing/2014/main" id="{6C9C7C13-36FC-4C24-8CB8-50FF3B2CDB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5763" y="4991100"/>
            <a:ext cx="3429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</a:p>
        </p:txBody>
      </p:sp>
      <p:sp>
        <p:nvSpPr>
          <p:cNvPr id="29720" name="Rectangle 36">
            <a:extLst>
              <a:ext uri="{FF2B5EF4-FFF2-40B4-BE49-F238E27FC236}">
                <a16:creationId xmlns:a16="http://schemas.microsoft.com/office/drawing/2014/main" id="{95D7089E-6550-47E2-9A01-1AE7D411C6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8663" y="4991100"/>
            <a:ext cx="3429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</a:p>
        </p:txBody>
      </p:sp>
      <p:sp>
        <p:nvSpPr>
          <p:cNvPr id="29721" name="Text Box 4">
            <a:extLst>
              <a:ext uri="{FF2B5EF4-FFF2-40B4-BE49-F238E27FC236}">
                <a16:creationId xmlns:a16="http://schemas.microsoft.com/office/drawing/2014/main" id="{3B0DC438-E5DD-48C3-87D1-24C8D3373A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663" y="5867400"/>
            <a:ext cx="692958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Assume that there is a dependence where the final result of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first instruction is required before starting the second instruction</a:t>
            </a:r>
          </a:p>
        </p:txBody>
      </p:sp>
      <p:sp>
        <p:nvSpPr>
          <p:cNvPr id="29722" name="Text Box 4">
            <a:extLst>
              <a:ext uri="{FF2B5EF4-FFF2-40B4-BE49-F238E27FC236}">
                <a16:creationId xmlns:a16="http://schemas.microsoft.com/office/drawing/2014/main" id="{E7EED4EB-A44C-486F-AC0E-529C2C7611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7750" y="1643063"/>
            <a:ext cx="380225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Gap between indep instrs:  T + T</a:t>
            </a: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ovh</a:t>
            </a: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Gap between dep instrs:  T + T</a:t>
            </a: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ovh</a:t>
            </a: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3" name="Text Box 4">
            <a:extLst>
              <a:ext uri="{FF2B5EF4-FFF2-40B4-BE49-F238E27FC236}">
                <a16:creationId xmlns:a16="http://schemas.microsoft.com/office/drawing/2014/main" id="{6ECC50C2-A20C-42E9-B8E1-745F77C168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0150" y="2987675"/>
            <a:ext cx="298068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Gap between indep instrs: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           T/3  + T</a:t>
            </a: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ovh</a:t>
            </a: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Gap between dep instrs: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           T  +  3T</a:t>
            </a: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ovh</a:t>
            </a: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4" name="Text Box 4">
            <a:extLst>
              <a:ext uri="{FF2B5EF4-FFF2-40B4-BE49-F238E27FC236}">
                <a16:creationId xmlns:a16="http://schemas.microsoft.com/office/drawing/2014/main" id="{E7DC7957-B25E-4E4D-BF38-80C2CD8D41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5075" y="4519613"/>
            <a:ext cx="298068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Gap between indep instrs: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           T/6  + T</a:t>
            </a: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ovh</a:t>
            </a: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Gap between dep instrs: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           T  +  6T</a:t>
            </a: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ovh</a:t>
            </a: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>
            <a:extLst>
              <a:ext uri="{FF2B5EF4-FFF2-40B4-BE49-F238E27FC236}">
                <a16:creationId xmlns:a16="http://schemas.microsoft.com/office/drawing/2014/main" id="{E22AD6AE-E145-4514-B23F-71A38FBB2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7B008D0-D59D-40B3-8CE1-756332514EC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B693EDE3-08EF-45DC-B598-CE4F314C46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2</a:t>
            </a:r>
          </a:p>
        </p:txBody>
      </p:sp>
      <p:sp>
        <p:nvSpPr>
          <p:cNvPr id="31748" name="Line 3">
            <a:extLst>
              <a:ext uri="{FF2B5EF4-FFF2-40B4-BE49-F238E27FC236}">
                <a16:creationId xmlns:a16="http://schemas.microsoft.com/office/drawing/2014/main" id="{68D260B4-DB85-44F1-86FC-0D99EFE5570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Text Box 4">
            <a:extLst>
              <a:ext uri="{FF2B5EF4-FFF2-40B4-BE49-F238E27FC236}">
                <a16:creationId xmlns:a16="http://schemas.microsoft.com/office/drawing/2014/main" id="{3971F8CC-3DCE-44F3-AA3F-C30846AAEE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07816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Assume an unpipelined processor where it takes 5ns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go through the circuits and 0.1ns for the latch overhead.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What is the throughput for 20-stage and 40-stage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pipelines?  Assume that the P.O.P and P.O.C in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unpipelined processor are separated by 2ns.  Assume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half the instructions do not introduce a data hazard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half the instructions depend on their preceding instruction.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>
            <a:extLst>
              <a:ext uri="{FF2B5EF4-FFF2-40B4-BE49-F238E27FC236}">
                <a16:creationId xmlns:a16="http://schemas.microsoft.com/office/drawing/2014/main" id="{5049A64D-9AB3-4E49-A561-C5235AC9D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FC4B33-AE44-4E84-BF24-027D504F9FA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E005F572-D641-4D8C-9987-76C6AF5996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2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0904AC8C-5008-406F-9AA7-3DCC82A90C6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7" name="Text Box 4">
            <a:extLst>
              <a:ext uri="{FF2B5EF4-FFF2-40B4-BE49-F238E27FC236}">
                <a16:creationId xmlns:a16="http://schemas.microsoft.com/office/drawing/2014/main" id="{6A402A2D-688F-4B8E-BCD6-7F5ACA17CA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812652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Assume an unpipelined processor where it takes 5ns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go through the circuits and 0.1ns for the latch overhead.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What is the throughput for 1-stage, 20-stage and 50-stage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pipelines?  Assume that the P.O.P and P.O.C in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unpipelined processor are separated by 2ns.  Assume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half the instructions do not introduce a data hazard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half the instructions depend on their preceding instruction.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1-stage:  1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every 5.1ns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20-stage:  first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takes 0.35ns, the second takes 2.8ns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50-stage:  first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takes 0.2ns, the second takes 4ns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Throughputs: 0.20 BIPS, 0.63 BIPS, and 0.48 BIPS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7712B70BE9E04D9C08C3F8919B580E" ma:contentTypeVersion="11" ma:contentTypeDescription="Create a new document." ma:contentTypeScope="" ma:versionID="494297c5bf66750db76aebdf95673b8a">
  <xsd:schema xmlns:xsd="http://www.w3.org/2001/XMLSchema" xmlns:xs="http://www.w3.org/2001/XMLSchema" xmlns:p="http://schemas.microsoft.com/office/2006/metadata/properties" xmlns:ns3="63cf9198-fc12-416c-a16e-db6e942c09ba" targetNamespace="http://schemas.microsoft.com/office/2006/metadata/properties" ma:root="true" ma:fieldsID="d97205ca45a4d5528572e5d6684150d5" ns3:_="">
    <xsd:import namespace="63cf9198-fc12-416c-a16e-db6e942c09b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cf9198-fc12-416c-a16e-db6e942c09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10FC1B3-DA6E-4489-87A0-A2CAD0E29A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cf9198-fc12-416c-a16e-db6e942c09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FD8998F-B3A4-462F-84D2-96E85C453B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C1C2652-960D-4BCD-BD7A-FBFFB9F5E10B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63cf9198-fc12-416c-a16e-db6e942c09b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45188</TotalTime>
  <Words>2594</Words>
  <Application>Microsoft Office PowerPoint</Application>
  <PresentationFormat>On-screen Show (4:3)</PresentationFormat>
  <Paragraphs>390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281</cp:revision>
  <dcterms:created xsi:type="dcterms:W3CDTF">2002-09-20T18:19:18Z</dcterms:created>
  <dcterms:modified xsi:type="dcterms:W3CDTF">2022-09-19T03:04:39Z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0x0101000A7712B70BE9E04D9C08C3F8919B580E</vt:lpwstr>
  </property>
</Properties>
</file>