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3" r:id="rId2"/>
    <p:sldId id="689" r:id="rId3"/>
    <p:sldId id="690" r:id="rId4"/>
    <p:sldId id="691" r:id="rId5"/>
    <p:sldId id="692" r:id="rId6"/>
    <p:sldId id="693" r:id="rId7"/>
    <p:sldId id="694" r:id="rId8"/>
    <p:sldId id="436" r:id="rId9"/>
    <p:sldId id="447" r:id="rId10"/>
    <p:sldId id="695" r:id="rId11"/>
    <p:sldId id="480" r:id="rId12"/>
    <p:sldId id="484" r:id="rId13"/>
    <p:sldId id="494" r:id="rId14"/>
    <p:sldId id="496" r:id="rId15"/>
    <p:sldId id="495" r:id="rId16"/>
    <p:sldId id="498" r:id="rId17"/>
    <p:sldId id="500" r:id="rId18"/>
    <p:sldId id="630" r:id="rId19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65" d="100"/>
          <a:sy n="65" d="100"/>
        </p:scale>
        <p:origin x="132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DAFE1CC9-F133-4306-B2C4-C0A9E5A060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524A6603-4C1E-495C-ADE2-DF2840D97F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7339610B-2B3A-421F-8B2C-F88504920A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AC1B4B43-F07E-47AD-BE03-D703573EB5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9D0580-C16B-4559-B710-DAF0BBD5E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3CD5914E-C9C4-4C37-AF5B-C9ED941A48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7C3CD6CF-DDDB-412C-A6D1-FC4751FF6F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41CD8CB-188D-496C-8967-02DD5817E1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08F4B4DD-1AFD-4227-AD40-860EAD3487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866346A6-AB1B-498E-A015-0E7F382742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4917BB77-45C3-4D5F-87C6-BB4D15638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B28129-7E04-4D76-B50D-98CAD906CD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A664850-FEC3-4FE3-9593-C8D7C61E7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CFAC2B-A587-4A1C-928B-58436F99DE5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A9AB2EC-C485-495A-8B54-720086246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2C961E5-3640-437D-BCE9-00B028FC6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384D0EC-5AD0-44CF-B6D6-2C6F1B109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43F423-BA42-4688-AB42-F05F5DA3B0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B836406-2547-4C5B-9292-18753F5C8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1DCA8C4-C62A-4DC0-A221-1C7458469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4CB43CB-DB85-4C66-A7BF-B086E3A77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2EEDDF-9134-4BCA-8A5C-97365B2CA0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D17C9D9-CD8D-496C-858C-932658789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FE5870D-311B-40B4-923D-FCA0A0DD6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7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10BA568-53BC-40F2-A0F0-5C58C00F8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9D526B-394F-41F5-BCCA-F007ADFEAA9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C65383A-7231-4CA7-88BA-67BF382783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3AE53BA-9CE6-4F9A-A240-4F7850ED8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41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0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56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0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97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C70D698-037E-416B-9637-D9D7CC343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DDF99E-A6DA-4FD0-8A60-33FBF5438D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121F0409-83E1-4399-AFE0-302B3816D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4163B62A-4F8A-4804-AD2D-DC12CDD03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6DB2F6A-7E05-4232-96E2-2E06949D9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1ECA1E-EAF6-443F-AEAB-BE02C3B0B6F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C6C1732-7714-4E3A-BDB2-D5E15F7729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6D03866-605F-4718-964C-4D1043273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E7AB69F4-1F5B-41BA-BCEC-DDA8D0784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6E45DB-7A84-41B3-BE62-42FE7F4314A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29C1D6C-87F7-4798-8FF5-F6A063738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E583305-9874-4A2A-BD6C-4A93D91A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0674BD2-C000-4027-8051-FFD74AE88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DA7230-F886-409E-99EE-E42C75F5175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EAE466F-1002-41DF-B615-F34CEC88F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211F770-3288-4A1E-837F-8B02E6C7A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C33D0C0-9B22-4A47-8DA3-706965F29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7FDAB7-D028-472B-A236-320E4D5D0FA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34FF41B-DAC8-432E-B7DD-359DA89AFE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EF826B9B-5CEE-4FF4-8A8F-71BE72EE9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8DD565D-59D0-4DBA-AA35-CDBB6AE12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4F9E3D-12C8-4886-A690-090F24B020A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EF6F9FF8-0D65-445A-887F-D51CCD44F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2FD2A99-9589-41F5-A7FD-6C8B85E85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B50090B-E585-4F0C-936F-49B853D40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4C5FDD-0619-4032-9461-D7E3A0E0B7F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0AB1F18-D869-4EA0-9D9B-B8E806AFA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E218E5C0-A71E-47F7-931E-EEA60F7D4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384D0EC-5AD0-44CF-B6D6-2C6F1B109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43F423-BA42-4688-AB42-F05F5DA3B0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B836406-2547-4C5B-9292-18753F5C8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1DCA8C4-C62A-4DC0-A221-1C7458469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27DCFBE-4109-4A88-9981-6517F3E6C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30CDE9-6822-4C38-9396-A320943E537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8E63821-AF17-4CF7-99C0-22118EFDC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776270A-D1C7-4706-931E-6F9394DB0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2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13CA0-24B7-4106-8D96-A25639616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6EEC1A-9A7B-497B-883C-075A03438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649021-8277-4B2B-9C36-538BEA2F1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4F082-10B8-4795-BFD8-0CCC2D4C5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52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ADCD77-D1A2-42ED-85A1-48606EC66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C0957-CC99-4559-8566-3FF32185B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B4B326-268C-4D20-AD95-CC5EAFFC0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67E85-0328-4377-9E60-7EAB833CE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0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026EB-029D-4E52-B2C3-90FD92006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C31B68-1772-49CC-91A4-88B3FF9B1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CE50BB-FEB7-4F16-BC08-E65E98A84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01CAC-6B1B-48C0-AB8E-E3D51A0B4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AF446-66A2-4396-8595-D17C4D94B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426E6C-3E77-4F19-9A3F-BE2FAA992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A3637B-7201-4FDA-ACA8-83816C8B8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F4679-A58D-49F6-AADF-678AFEF33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35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CA2AC6-CAAE-4B97-8BCC-010E0F1AD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FBA9E0-8C21-4A7D-A252-5F618B5D7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B1D2E8-E2E2-4B99-9E1E-02B5C1BCF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4304A-56E8-4DF7-AA95-069F3E4BF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74D15-C42B-473F-BC15-D3A9132AC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40288-A597-45A0-9538-E6A97A9A3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047622-3038-4709-B642-25EDF2567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CE93D-F293-4E86-BBFB-1DE4F934C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3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798B8F-F03E-41D3-8BF3-8CEACF893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4C5573-6CCE-4FF6-9BD0-660BE11F0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886D64-3A0D-44D7-A956-74E6BA3C6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8E0CF-354E-40D4-89A3-FA5D5AF0B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5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5DCBDF-50AC-4532-9CB1-FE25106CF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CAEEE1-4A9F-447E-A0D2-A5A1290AB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049B3D-3B07-4AF2-943E-DC1C4487D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7CC47-B4D1-4FE9-A56F-C4A99FBF5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09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EE8171-B18E-4DD8-83DC-61D08D6C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FAB474-F2FF-4085-B826-A2B48E2DF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716FBB-3157-4B45-8187-5A1719356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56FB-3212-4365-86B5-E6DEBD825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373CE-7065-46F8-A924-9B6373B10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9C3CE-B568-41B3-805E-2932B7D75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EC538-45B2-47FA-A916-A3B230946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B9612-9914-45FE-97D4-7F0A8B11F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71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E2DA4-EBF0-488D-BCE3-393D725C5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97903-C1D1-49B2-8D90-BFA05C8AF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D99DB-0081-47CA-BE51-CC0E15955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FEF4F-C851-4690-9231-8BA0AD38A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18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0DD49F-6039-451E-ADC4-1A56235C0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28DB2D-E7EE-4341-A668-982015E42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37450E-DCF9-4063-BA46-C8FAE58A7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828D60-D450-4E7F-A17D-F15D27F661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83C14F-A46C-4436-86C3-ED49734DF5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13CD7865-6C2A-46C9-8A7F-E8BE95CE49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EB3C0944-BB69-4AEB-A5CB-3A004E03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CEA3D1-AA59-4801-B5FE-67B2A9B599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FDE91013-7722-4E8F-AA70-2913B0C8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92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Lecture: Accelerators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BDC4651B-6FEF-4F3D-9F8C-2F829C5DD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B701B9AB-3C54-4E76-A72B-95AAB8940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70086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GPU basics, accelerators for machine learning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Wednesday: review session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Next Monday 12/13, 1pm – 3pm: Final exam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2E970E79-818C-44D0-AA9A-5CD6F837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311ACD-669F-4B80-93A1-9A3420E29E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9DFB3AD0-E4B3-4AF8-9E09-5A2EFFCC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38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Workloads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DE900825-AC98-45ED-8EDE-7A1B04D9B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38E9FDD-222B-4038-90E8-9CA2E715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595357"/>
            <a:ext cx="8280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Dominated by dot-product computations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Deep neural networks: convolutional and fully-connected layers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Convolutions exhibit high data reuse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Fully-connected layers have high memory-to-compute ratio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6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297D6613-EB2D-4C08-8852-5ED7945E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5BFD4D-948E-40A3-80FE-4AB88EDAB7F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2C895F0A-A44D-4378-AEC9-F901F669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137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TPU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83E06140-D866-4ADE-8493-1535612A3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488F8CB0-0A2A-4A69-8185-A2A614BA0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0" y="1471694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1: 15-month effort, basic design, only for inference, 92 TOPs peak, 15x faster than GPU, 40 W 28nm 300 mm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chip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2: designed for training, a pod is a collection of v2 chips connected with a torus topology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3: 8x higher throughput, liquid cooled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8CFD4-988C-4FF6-A7D4-6E87AE69D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52422"/>
            <a:ext cx="3136790" cy="1930434"/>
          </a:xfrm>
          <a:prstGeom prst="rect">
            <a:avLst/>
          </a:prstGeom>
        </p:spPr>
      </p:pic>
      <p:pic>
        <p:nvPicPr>
          <p:cNvPr id="9" name="Picture 2" descr="https://3s81si1s5ygj3mzby34dq6qf-wpengine.netdna-ssl.com/wp-content/uploads/2018/05/image015.jpg">
            <a:extLst>
              <a:ext uri="{FF2B5EF4-FFF2-40B4-BE49-F238E27FC236}">
                <a16:creationId xmlns:a16="http://schemas.microsoft.com/office/drawing/2014/main" id="{54D442B8-761E-4CB4-8C8C-5D503440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10701"/>
            <a:ext cx="5536182" cy="22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77E92B69-8CBA-49BE-9A29-3B7F20C3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21" y="6511456"/>
            <a:ext cx="9099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Ref: Google</a:t>
            </a:r>
          </a:p>
        </p:txBody>
      </p:sp>
    </p:spTree>
    <p:extLst>
      <p:ext uri="{BB962C8B-B14F-4D97-AF65-F5344CB8AC3E}">
        <p14:creationId xmlns:p14="http://schemas.microsoft.com/office/powerpoint/2010/main" val="117950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0770DB94-8515-45CC-A994-0731D68C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49C0CA-8E53-4D77-B8D0-6F64180444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56813A4F-0300-4875-9F33-BE7F76522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15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TPU Architecture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A5DEA8E4-E447-42BD-8A23-AEF4ED516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325D0D61-85CA-4908-A48D-37C27CF2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761163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26D03031-E205-40C8-BBD0-C2107FCE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71588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8 GB</a:t>
            </a:r>
          </a:p>
        </p:txBody>
      </p:sp>
      <p:sp>
        <p:nvSpPr>
          <p:cNvPr id="28679" name="TextBox 7">
            <a:extLst>
              <a:ext uri="{FF2B5EF4-FFF2-40B4-BE49-F238E27FC236}">
                <a16:creationId xmlns:a16="http://schemas.microsoft.com/office/drawing/2014/main" id="{408855DC-4041-453A-9AF4-735D9BB1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1752600"/>
            <a:ext cx="1027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256 KB</a:t>
            </a:r>
          </a:p>
        </p:txBody>
      </p:sp>
      <p:sp>
        <p:nvSpPr>
          <p:cNvPr id="28680" name="TextBox 8">
            <a:extLst>
              <a:ext uri="{FF2B5EF4-FFF2-40B4-BE49-F238E27FC236}">
                <a16:creationId xmlns:a16="http://schemas.microsoft.com/office/drawing/2014/main" id="{CBD46D9E-B11B-4D3A-B6D2-3BFA61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19600"/>
            <a:ext cx="92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24 MB</a:t>
            </a:r>
          </a:p>
        </p:txBody>
      </p:sp>
      <p:sp>
        <p:nvSpPr>
          <p:cNvPr id="28681" name="TextBox 9">
            <a:extLst>
              <a:ext uri="{FF2B5EF4-FFF2-40B4-BE49-F238E27FC236}">
                <a16:creationId xmlns:a16="http://schemas.microsoft.com/office/drawing/2014/main" id="{30B568FC-94A4-4ED5-B82C-249864241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6122988"/>
            <a:ext cx="4668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Weights are pre-loaded during previous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phase and inputs flow left to right.</a:t>
            </a:r>
          </a:p>
        </p:txBody>
      </p:sp>
    </p:spTree>
    <p:extLst>
      <p:ext uri="{BB962C8B-B14F-4D97-AF65-F5344CB8AC3E}">
        <p14:creationId xmlns:p14="http://schemas.microsoft.com/office/powerpoint/2010/main" val="24397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22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Tesla FSD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B15CA-88E8-40BB-8972-80090CE6B4E4}"/>
              </a:ext>
            </a:extLst>
          </p:cNvPr>
          <p:cNvSpPr txBox="1"/>
          <p:nvPr/>
        </p:nvSpPr>
        <p:spPr>
          <a:xfrm>
            <a:off x="345882" y="1270606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Tesla’s custom accelerator chip, shipping in cars since April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FSD sits behind the glovebox, consumes 72W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18 months for first design, next generation out in 2 years</a:t>
            </a:r>
          </a:p>
        </p:txBody>
      </p:sp>
      <p:pic>
        <p:nvPicPr>
          <p:cNvPr id="8" name="Picture 6" descr="Image result for tesla self driving fsd chip">
            <a:extLst>
              <a:ext uri="{FF2B5EF4-FFF2-40B4-BE49-F238E27FC236}">
                <a16:creationId xmlns:a16="http://schemas.microsoft.com/office/drawing/2014/main" id="{8693DC6A-3269-492F-85B1-B2996208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96" y="2570633"/>
            <a:ext cx="6052904" cy="40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e4pFootnotes">
            <a:extLst>
              <a:ext uri="{FF2B5EF4-FFF2-40B4-BE49-F238E27FC236}">
                <a16:creationId xmlns:a16="http://schemas.microsoft.com/office/drawing/2014/main" id="{15A39663-073D-4AF5-8275-51429256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875" y="6598594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</p:spTree>
    <p:extLst>
      <p:ext uri="{BB962C8B-B14F-4D97-AF65-F5344CB8AC3E}">
        <p14:creationId xmlns:p14="http://schemas.microsoft.com/office/powerpoint/2010/main" val="280250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61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Accelerator Chip (NNA)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54839-328C-47B7-8E28-724A7F025998}"/>
              </a:ext>
            </a:extLst>
          </p:cNvPr>
          <p:cNvSpPr txBox="1"/>
          <p:nvPr/>
        </p:nvSpPr>
        <p:spPr>
          <a:xfrm>
            <a:off x="451927" y="1433543"/>
            <a:ext cx="85396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Goals: under 100 W (2% impact on driving range, cooling, etc.), 50 TOPs, batch size of 1 for low latency, GPU support as well, security/safety.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Security: all code must be attested by Tesla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Safety: two completely independent systems on the board that verify every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FSD 2.5 design (GPU based) consumes 57 W, the 3.0 design consumes 72 W, but is 21x faster (72 TOPs)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20% saving in cost by designing their own chip</a:t>
            </a:r>
          </a:p>
        </p:txBody>
      </p:sp>
    </p:spTree>
    <p:extLst>
      <p:ext uri="{BB962C8B-B14F-4D97-AF65-F5344CB8AC3E}">
        <p14:creationId xmlns:p14="http://schemas.microsoft.com/office/powerpoint/2010/main" val="40559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52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 Driving Car Pipeline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13403-FACD-47ED-8FA9-A70E0FAB6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999"/>
          <a:stretch/>
        </p:blipFill>
        <p:spPr>
          <a:xfrm>
            <a:off x="-36890" y="2146713"/>
            <a:ext cx="9217779" cy="2241293"/>
          </a:xfrm>
          <a:prstGeom prst="rect">
            <a:avLst/>
          </a:prstGeom>
        </p:spPr>
      </p:pic>
      <p:sp>
        <p:nvSpPr>
          <p:cNvPr id="6" name="ee4pFootnotes">
            <a:extLst>
              <a:ext uri="{FF2B5EF4-FFF2-40B4-BE49-F238E27FC236}">
                <a16:creationId xmlns:a16="http://schemas.microsoft.com/office/drawing/2014/main" id="{A0A96AC9-90EB-454F-8254-CDF3A553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630156"/>
            <a:ext cx="3342394" cy="1938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Lin et al., ASPLOS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541EE-4F67-447D-9D10-7217F0AAC0CD}"/>
              </a:ext>
            </a:extLst>
          </p:cNvPr>
          <p:cNvSpPr txBox="1"/>
          <p:nvPr/>
        </p:nvSpPr>
        <p:spPr>
          <a:xfrm>
            <a:off x="117282" y="5391718"/>
            <a:ext cx="90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Detection and tracking are two of the heavy-hitters and are DNN based</a:t>
            </a:r>
          </a:p>
        </p:txBody>
      </p:sp>
    </p:spTree>
    <p:extLst>
      <p:ext uri="{BB962C8B-B14F-4D97-AF65-F5344CB8AC3E}">
        <p14:creationId xmlns:p14="http://schemas.microsoft.com/office/powerpoint/2010/main" val="292439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379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NNA Pipeline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6B3DF-F9F8-4E4B-A5BD-8011B69D4F7A}"/>
              </a:ext>
            </a:extLst>
          </p:cNvPr>
          <p:cNvSpPr txBox="1"/>
          <p:nvPr/>
        </p:nvSpPr>
        <p:spPr>
          <a:xfrm>
            <a:off x="90648" y="1313082"/>
            <a:ext cx="8962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On-chip network moves inputs to LPDDR4: 128b@4.2 Gb/s = 68GB/s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Includes: video encoder, image signal processor, 600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Gflop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GPU, and 12-core 2.2 GHz CPU, hardware for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pooling 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 importantly: 2 NN accelerator cores, each with 96x96 grid of MACs and 32MB SRAM, 2 GHz, 36 TOPs per core</a:t>
            </a:r>
          </a:p>
        </p:txBody>
      </p:sp>
      <p:pic>
        <p:nvPicPr>
          <p:cNvPr id="6" name="Picture 2" descr="Image result for tesla self driving fsd chip">
            <a:extLst>
              <a:ext uri="{FF2B5EF4-FFF2-40B4-BE49-F238E27FC236}">
                <a16:creationId xmlns:a16="http://schemas.microsoft.com/office/drawing/2014/main" id="{13DF5235-569C-4D82-8BBB-9A53A3D0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86" y="3422155"/>
            <a:ext cx="5218972" cy="32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e4pFootnotes">
            <a:extLst>
              <a:ext uri="{FF2B5EF4-FFF2-40B4-BE49-F238E27FC236}">
                <a16:creationId xmlns:a16="http://schemas.microsoft.com/office/drawing/2014/main" id="{2E44209E-6CA1-4811-9824-B7040B72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908" y="6684012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</p:spTree>
    <p:extLst>
      <p:ext uri="{BB962C8B-B14F-4D97-AF65-F5344CB8AC3E}">
        <p14:creationId xmlns:p14="http://schemas.microsoft.com/office/powerpoint/2010/main" val="44564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1568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NVIDIA Volta GPU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3118B-92D3-4CFC-9FD7-287978BB7048}"/>
              </a:ext>
            </a:extLst>
          </p:cNvPr>
          <p:cNvSpPr txBox="1"/>
          <p:nvPr/>
        </p:nvSpPr>
        <p:spPr>
          <a:xfrm>
            <a:off x="487831" y="1304351"/>
            <a:ext cx="8197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640 tensor 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 tensor core performs a MAC on 4x4 tensors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Throughput: 128 FLOPs x 640 x 1.5 GHz = 125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Tflops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FP16 multiply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12x better than Pascal on training and 6x better on inference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Basic matrix multiply unit – 32 inputs being fed to 64 parallel multipliers; 64 parallel add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https://images.anandtech.com/doci/12170/tensorop.png">
            <a:extLst>
              <a:ext uri="{FF2B5EF4-FFF2-40B4-BE49-F238E27FC236}">
                <a16:creationId xmlns:a16="http://schemas.microsoft.com/office/drawing/2014/main" id="{4EF9B658-C65B-4755-9F10-487D6197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8839200" cy="21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75E7E5-D3A7-464B-9A56-704F928C10CE}"/>
              </a:ext>
            </a:extLst>
          </p:cNvPr>
          <p:cNvSpPr txBox="1"/>
          <p:nvPr/>
        </p:nvSpPr>
        <p:spPr>
          <a:xfrm>
            <a:off x="143223" y="6461125"/>
            <a:ext cx="869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Reference: http://images.nvidia.com/content/volta-architecture/pdf/volta-architecture-whitepaper.pdf </a:t>
            </a:r>
          </a:p>
        </p:txBody>
      </p:sp>
    </p:spTree>
    <p:extLst>
      <p:ext uri="{BB962C8B-B14F-4D97-AF65-F5344CB8AC3E}">
        <p14:creationId xmlns:p14="http://schemas.microsoft.com/office/powerpoint/2010/main" val="321274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>
            <a:extLst>
              <a:ext uri="{FF2B5EF4-FFF2-40B4-BE49-F238E27FC236}">
                <a16:creationId xmlns:a16="http://schemas.microsoft.com/office/drawing/2014/main" id="{931F7681-0E23-4F35-AF85-03A488CD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E6CED4-0010-4424-9ECF-8C2289CAA9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id="{5EFAB06F-8DDB-4F82-82E9-5BF35EDD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DA16EE-45B4-4393-A054-C36C9DE60C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CBD12EA4-193E-49FD-B71A-C679B0361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49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Processors</a:t>
            </a:r>
          </a:p>
        </p:txBody>
      </p:sp>
      <p:sp>
        <p:nvSpPr>
          <p:cNvPr id="65540" name="Line 3">
            <a:extLst>
              <a:ext uri="{FF2B5EF4-FFF2-40B4-BE49-F238E27FC236}">
                <a16:creationId xmlns:a16="http://schemas.microsoft.com/office/drawing/2014/main" id="{516A52D6-D876-4111-84F2-50E0D3FFC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1" name="Text Box 4">
            <a:extLst>
              <a:ext uri="{FF2B5EF4-FFF2-40B4-BE49-F238E27FC236}">
                <a16:creationId xmlns:a16="http://schemas.microsoft.com/office/drawing/2014/main" id="{B2C9D207-B563-4443-BF63-173317E8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663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Single instruction, multiple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Such processors offer energy efficiency because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instruction fetch can trigger many data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Such data parallelism may be useful for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image/sound and numerical applications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B75440FD-E6DE-4A8C-B1CA-765E113C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D8A24F-A1D4-49AC-912F-593B76AEA4F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05EC786B-7264-4644-9FAB-3B6F8509C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67588" name="Line 3">
            <a:extLst>
              <a:ext uri="{FF2B5EF4-FFF2-40B4-BE49-F238E27FC236}">
                <a16:creationId xmlns:a16="http://schemas.microsoft.com/office/drawing/2014/main" id="{1C17D11D-486E-42CC-A258-3C30E5C3E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Text Box 4">
            <a:extLst>
              <a:ext uri="{FF2B5EF4-FFF2-40B4-BE49-F238E27FC236}">
                <a16:creationId xmlns:a16="http://schemas.microsoft.com/office/drawing/2014/main" id="{14724101-AEB2-4ED5-82FD-B6F4D568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59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Initially developed as graphics accelerators; now viewed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as one of the densest compute engines available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Many on-going efforts to run non-graphics workloads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GPUs, i.e., use them as general-purpose GPUs or GPGPUs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C/C++ based programming platforms enable wider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of GPGPUs – CUDA from NVidia and OpenCL from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industry consortium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heterogeneous system has a regular host CPU and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GPU that handles (say) CUDA code (they can both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on the same chip)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0E10D49E-1576-49C1-86BD-FE0B9F35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E20EF9-F66C-45E3-945C-9C3542757C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2455EA1D-6B19-4408-A33A-646750B7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69636" name="Line 3">
            <a:extLst>
              <a:ext uri="{FF2B5EF4-FFF2-40B4-BE49-F238E27FC236}">
                <a16:creationId xmlns:a16="http://schemas.microsoft.com/office/drawing/2014/main" id="{83A4A645-4251-45A0-8AE0-81AFB32A1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Text Box 4">
            <a:extLst>
              <a:ext uri="{FF2B5EF4-FFF2-40B4-BE49-F238E27FC236}">
                <a16:creationId xmlns:a16="http://schemas.microsoft.com/office/drawing/2014/main" id="{54327F7C-81FA-41D9-AB15-943AFEE51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43038"/>
            <a:ext cx="743197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SIMT – single instruction, multiple thread; a GPU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many SIMT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large data-parallel operation is partitioned into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thread blocks (one per SIMT core); a thread block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partitioned into many warps (one warp running at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time in the SIMT core); a warp is partitioned across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in-order pipelines (each is called a SIMD lane)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SIMT core can have multiple active warps at a time,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i.e., the SIMT core stores the registers for each warp;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warps can be context-switched at low cost; a warp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scheduler keeps track of runnable warps and schedules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 new warp if the currently running warp stalls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>
            <a:extLst>
              <a:ext uri="{FF2B5EF4-FFF2-40B4-BE49-F238E27FC236}">
                <a16:creationId xmlns:a16="http://schemas.microsoft.com/office/drawing/2014/main" id="{781C873D-5303-409C-8ECB-7CBF52EE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145633-CC04-43D3-B1B1-5AFC3E29239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11CF8F85-6800-4B2D-A2CF-A0B995269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71684" name="Line 3">
            <a:extLst>
              <a:ext uri="{FF2B5EF4-FFF2-40B4-BE49-F238E27FC236}">
                <a16:creationId xmlns:a16="http://schemas.microsoft.com/office/drawing/2014/main" id="{DAA94503-1A0C-4B84-A923-0D8FC1593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685" name="Picture 1">
            <a:extLst>
              <a:ext uri="{FF2B5EF4-FFF2-40B4-BE49-F238E27FC236}">
                <a16:creationId xmlns:a16="http://schemas.microsoft.com/office/drawing/2014/main" id="{36B8E104-0059-4A8E-B655-FEEB0421F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0375"/>
            <a:ext cx="8986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>
            <a:extLst>
              <a:ext uri="{FF2B5EF4-FFF2-40B4-BE49-F238E27FC236}">
                <a16:creationId xmlns:a16="http://schemas.microsoft.com/office/drawing/2014/main" id="{DC427EC0-2E2B-4233-91A5-2F4BAAA0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B9E520-351F-4444-92EA-BD9D7E1124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3731" name="Text Box 2">
            <a:extLst>
              <a:ext uri="{FF2B5EF4-FFF2-40B4-BE49-F238E27FC236}">
                <a16:creationId xmlns:a16="http://schemas.microsoft.com/office/drawing/2014/main" id="{7781FA24-101E-4E8A-B8DB-0F63DA65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76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Features</a:t>
            </a:r>
          </a:p>
        </p:txBody>
      </p:sp>
      <p:sp>
        <p:nvSpPr>
          <p:cNvPr id="73732" name="Line 3">
            <a:extLst>
              <a:ext uri="{FF2B5EF4-FFF2-40B4-BE49-F238E27FC236}">
                <a16:creationId xmlns:a16="http://schemas.microsoft.com/office/drawing/2014/main" id="{1EBD0624-6D25-4786-8DAF-0D1C2D38F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Text Box 4">
            <a:extLst>
              <a:ext uri="{FF2B5EF4-FFF2-40B4-BE49-F238E27FC236}">
                <a16:creationId xmlns:a16="http://schemas.microsoft.com/office/drawing/2014/main" id="{B3CC87C2-A687-4BEE-997F-598BD26E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138"/>
            <a:ext cx="8054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Simple in-order pipelines that rely on thread-level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to hide long latencies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Many registers (~1K) per in-order pipeline (lane) to support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many active warps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When a branch is encountered, some of the lanes proceed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along the “then” case depending on their data values;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later, the other lanes evaluate the “else” case; a branch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cuts the data-level parallelism by half (branch divergence)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When a load/store is encountered, the requests from 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lanes are coalesced into a few 128B cache line requests;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each request may return at a different time (mem divergence)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>
            <a:extLst>
              <a:ext uri="{FF2B5EF4-FFF2-40B4-BE49-F238E27FC236}">
                <a16:creationId xmlns:a16="http://schemas.microsoft.com/office/drawing/2014/main" id="{0318C1E1-9624-48B1-9638-9FBEC1B3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B5F98-E008-428F-A41D-B4D6C7F47EB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75779" name="Text Box 2">
            <a:extLst>
              <a:ext uri="{FF2B5EF4-FFF2-40B4-BE49-F238E27FC236}">
                <a16:creationId xmlns:a16="http://schemas.microsoft.com/office/drawing/2014/main" id="{D26BFF3E-AEDE-422E-9DCC-6A5552725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2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 Hierarchy</a:t>
            </a:r>
          </a:p>
        </p:txBody>
      </p:sp>
      <p:sp>
        <p:nvSpPr>
          <p:cNvPr id="75780" name="Line 3">
            <a:extLst>
              <a:ext uri="{FF2B5EF4-FFF2-40B4-BE49-F238E27FC236}">
                <a16:creationId xmlns:a16="http://schemas.microsoft.com/office/drawing/2014/main" id="{7266B365-E456-4835-B63D-5797FCD3A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1" name="Text Box 4">
            <a:extLst>
              <a:ext uri="{FF2B5EF4-FFF2-40B4-BE49-F238E27FC236}">
                <a16:creationId xmlns:a16="http://schemas.microsoft.com/office/drawing/2014/main" id="{E2583400-3898-41EE-8B06-D6C8B412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04925"/>
            <a:ext cx="731334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Each SIMT core has a private L1 cache (shared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warps on that core)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large L2 is shared by all SIMT cores; each L2 bank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services a subset of all addresses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Each L2 partition is connected to its own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controller and memory channel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GDDR5 memory system runs at higher frequencies,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uses chips with more banks, wide IO, and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power delivery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2E970E79-818C-44D0-AA9A-5CD6F837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311ACD-669F-4B80-93A1-9A3420E29E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9DFB3AD0-E4B3-4AF8-9E09-5A2EFFCC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20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 Trends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DE900825-AC98-45ED-8EDE-7A1B04D9B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38E9FDD-222B-4038-90E8-9CA2E715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280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 the recent emphasis on accelerators?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Stagnant single- and multi-thread performance with general-purpose cores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Dark silicon (emphasis on power-efficient throughput)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End of scaling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No low-hanging fruit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Emergence of deep neural networks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CBB39376-E257-4A24-85E4-28978F02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45BF05-0A3D-4A23-B171-B41D9ED427C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5299E7CB-3DF1-45E9-AE55-D411F689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90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Hardware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C4A8625E-5A9E-41BA-8EB0-15C2F9C8D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A1BBBA07-1DB4-4071-A3BD-7EAE1302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547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Machine Learning accelerators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A5CF6-92F8-4452-A2ED-A6D44A8841C3}"/>
              </a:ext>
            </a:extLst>
          </p:cNvPr>
          <p:cNvSpPr txBox="1"/>
          <p:nvPr/>
        </p:nvSpPr>
        <p:spPr>
          <a:xfrm>
            <a:off x="2395644" y="2286000"/>
            <a:ext cx="5918397" cy="38779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TPU (inference and 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NVIDIA chips (Volta, NVDLA)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Brainwave, Catapult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Loihi and Nervana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Cambricon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Graphcore (training)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Cerebras (training)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Groq (inference) 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Tesla FSD (inference)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DD19D-A4DD-4928-ABEB-3D7C14D3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8" y="2756700"/>
            <a:ext cx="440428" cy="34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43DA2C-963C-4133-8CDA-19C831515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97" y="4503212"/>
            <a:ext cx="666410" cy="270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5C869-405F-46E2-917B-C229B0780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75" y="3618991"/>
            <a:ext cx="517654" cy="343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EE2D9F-D7FB-4E2D-A20A-A628D2FEF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59" y="3245647"/>
            <a:ext cx="1267687" cy="270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68A49-D742-4284-8A73-D753C58D1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2" y="2392554"/>
            <a:ext cx="796541" cy="270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0EF91-34E5-41F8-B531-CAABC039E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90" y="4097570"/>
            <a:ext cx="941625" cy="270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2E16E-174E-4818-971D-10C21AF96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35" y="4887943"/>
            <a:ext cx="343534" cy="343534"/>
          </a:xfrm>
          <a:prstGeom prst="rect">
            <a:avLst/>
          </a:prstGeom>
        </p:spPr>
      </p:pic>
      <p:pic>
        <p:nvPicPr>
          <p:cNvPr id="16" name="Picture 2" descr="https://crunchbase-production-res.cloudinary.com/image/upload/c_lpad,h_120,w_120,f_auto,b_white,q_auto:eco/v1498733334/j9nwhau22retnxoxkqeh.png">
            <a:extLst>
              <a:ext uri="{FF2B5EF4-FFF2-40B4-BE49-F238E27FC236}">
                <a16:creationId xmlns:a16="http://schemas.microsoft.com/office/drawing/2014/main" id="{EBEA8571-5B1A-4E9D-92B3-24EB095D0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34838" r="15000" b="38333"/>
          <a:stretch/>
        </p:blipFill>
        <p:spPr bwMode="auto">
          <a:xfrm>
            <a:off x="1065532" y="5342884"/>
            <a:ext cx="773421" cy="3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sla Logo | Tesla logo, Tesla car, Tesla motors">
            <a:extLst>
              <a:ext uri="{FF2B5EF4-FFF2-40B4-BE49-F238E27FC236}">
                <a16:creationId xmlns:a16="http://schemas.microsoft.com/office/drawing/2014/main" id="{B33F3AE6-3FBC-4631-B0BC-DD74C849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90" y="5664777"/>
            <a:ext cx="393403" cy="5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356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46731</TotalTime>
  <Words>1059</Words>
  <Application>Microsoft Office PowerPoint</Application>
  <PresentationFormat>On-screen Show (4:3)</PresentationFormat>
  <Paragraphs>178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300</cp:revision>
  <dcterms:created xsi:type="dcterms:W3CDTF">2002-09-20T18:19:18Z</dcterms:created>
  <dcterms:modified xsi:type="dcterms:W3CDTF">2021-12-06T17:53:37Z</dcterms:modified>
</cp:coreProperties>
</file>