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402" r:id="rId5"/>
    <p:sldId id="452" r:id="rId6"/>
    <p:sldId id="443" r:id="rId7"/>
    <p:sldId id="453" r:id="rId8"/>
    <p:sldId id="444" r:id="rId9"/>
    <p:sldId id="451" r:id="rId10"/>
    <p:sldId id="431" r:id="rId11"/>
    <p:sldId id="450" r:id="rId12"/>
    <p:sldId id="432" r:id="rId13"/>
    <p:sldId id="433" r:id="rId14"/>
    <p:sldId id="434" r:id="rId15"/>
    <p:sldId id="435" r:id="rId16"/>
    <p:sldId id="421" r:id="rId17"/>
    <p:sldId id="447" r:id="rId18"/>
    <p:sldId id="448" r:id="rId19"/>
    <p:sldId id="391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800000"/>
    <a:srgbClr val="990000"/>
    <a:srgbClr val="FF9900"/>
    <a:srgbClr val="FFFF00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74" d="100"/>
          <a:sy n="74" d="100"/>
        </p:scale>
        <p:origin x="106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143F7F8C-3905-4134-8B25-EA878789D9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5B6F7E64-784D-4327-BD6A-4AE11FEE558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14A16D5-9731-4E5A-995F-BCDEC0566F0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03B3C410-7E53-4C4C-8FED-61CBF4045AE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7C2E6224-DB9E-4F27-9CBA-F4FE8AA7E2A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D5E52D62-F261-4352-892A-00BBA462BD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4BCD72B-20F1-4F55-ACBD-27DF28A5AF5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9C553B58-249F-4756-9EFA-674C4E3527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BD6A47-4FC1-46A5-AF5A-4022986A574D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9D2EE999-6AD0-4892-8468-882BC65F95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BED2721-93FE-4CC1-9AC2-F9B7959CE9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D3AD6323-09C8-4232-A470-9C8D1D906A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F5B5366-79C1-4BE7-9215-8E575AAE5146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921E8F3B-BE9A-4497-94DB-98FF7673E4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B58B242C-248E-456E-993B-0C82BD0CEC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C75891C6-507A-4738-A72A-3658A4734F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2ABC0ED-BF98-456E-86A0-16CD9CAA1983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CE28B8B0-2B78-4DD1-B4CD-B21062D514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F1A68881-3ED9-4A9C-8C11-77C936421A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8E8DDF0D-AE34-4A58-B1D8-2DBF804422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F3DB69E-A8FA-4B12-B03E-E5165F217CC3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56AAD31F-E952-4413-9DBB-8C624AC0CE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DEE8958B-8BD7-430E-935B-0C92429D17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119995DB-48BB-4A90-A78C-109582FD17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FB192CB-D8DD-48FB-B8FF-AFB7755B1DBF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442B2BAE-5CEE-402F-983B-BD025D4AAC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AE874971-8E4E-4273-A80D-96A028D129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11715-A3F8-4BF9-F62B-CD2AFBA86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42E60493-EF7F-04A6-7082-844D22BEF3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F3DB69E-A8FA-4B12-B03E-E5165F217CC3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2AABC6E8-15C0-581E-22E3-376097CDC8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EF3D14EC-5489-B229-C61E-58CC849CC0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8008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64A62-8351-B3B3-6208-FCB12EB7B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811AD9A8-BCF7-6FCE-447E-09F6A3376D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F3DB69E-A8FA-4B12-B03E-E5165F217CC3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AC0D6656-D604-6121-FC59-B9C8CCE31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B457CB96-476D-B28A-A314-E4C25462DD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505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A70B4ED-FABF-4135-9013-8B313A72ED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7B18108-A286-409A-BFA2-81AE644BF755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0568B2E6-F95E-4528-A682-F84F2EE16E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9294A65C-68F6-48FC-A90F-1A662C6689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A49A1BBE-1DCF-4C63-869D-5BC391AC48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518AA1B-D287-4A44-816C-46B4128257C2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9EB8391-F407-4B0D-8D18-26D415C271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49D9D6A-36A1-490A-AF3B-359E65B75E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A49A1BBE-1DCF-4C63-869D-5BC391AC48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518AA1B-D287-4A44-816C-46B4128257C2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9EB8391-F407-4B0D-8D18-26D415C271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49D9D6A-36A1-490A-AF3B-359E65B75E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76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BD90660-6363-43DD-B2D9-FB2614CFA3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B8DF2E7-F2FA-43FB-B1BF-CB90A9E8B8CB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AAAFE5DD-FE8D-4686-BD36-CB1F652028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AD7F96CC-2E4C-4714-9D40-607BFCEA74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BD90660-6363-43DD-B2D9-FB2614CFA3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B8DF2E7-F2FA-43FB-B1BF-CB90A9E8B8CB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AAAFE5DD-FE8D-4686-BD36-CB1F652028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AD7F96CC-2E4C-4714-9D40-607BFCEA74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C02CC-0E88-5A4D-311E-837278321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B91E0E40-034C-139C-6CE0-34B6039D1C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B8DF2E7-F2FA-43FB-B1BF-CB90A9E8B8CB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6B8E1F2-270D-692D-B75E-FBC4E35A61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79EACA00-0067-9A3A-F7A9-4D74A16FA9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303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CDBEF1CB-D7AB-42CC-A44E-125BA031DD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C6B855-6DE6-4C32-A377-71EF9595DBB9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6AE1CAF-5BE5-4999-A8DB-0915954220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1FF2209-015B-471E-9F51-DD9D2921FD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3F729294-F169-4414-B33B-DC7E5935BC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6A9FCE-FB7B-48C5-8C8B-64B41B1D66BD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6505B636-4D15-472F-AFAB-5B021FF066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4D888183-ACDA-440C-B5D0-232F63087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5047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C8D5F360-8E74-465C-ACE4-011B0D69DF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404016-FAE1-4502-B5DE-762710730DC5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26AAA992-9F8C-4006-9858-54B589F709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A6A1E85E-401E-4DEC-8005-7DF866420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F9C70E-29D5-45F5-96BC-10403DD643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40C32D-5096-47BE-9762-3E1EE1543E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4D33D0-F8CB-46C7-86B2-DB15D93CD8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FDC228-9885-4B53-B74B-7B6437F0C5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568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3DB2CE-12C3-4149-B042-1E5FA4A598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84EA06-0D08-4E5A-8D1A-D0D5924D6A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BC1107-0714-475A-B17B-C144A5D5BB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8F6816-DFE5-4836-996E-74D5E4AF44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329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F0F53B-2470-4D57-B707-694129A89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D68C4F-73C1-48AA-BAF3-3FA7F0FB6F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E7BFFA-578C-424B-91F6-593888B0D7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7A9523-DEEB-42CA-9E02-0B9ADDD371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2954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90FF96-F2E2-44BA-9F00-42CEEE7177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D2C9F6-C98E-4E4F-A0AC-CF4D9B24E3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047B02-429A-4568-A2DA-EBBCD178F1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EE208A-8BB5-4473-BBEC-03600A27CC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304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38715A-FF32-4651-A880-DBE7967477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9DDB28-3061-4BF6-9DFB-E42F57947C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D67BDD-091A-4676-9D3A-86DFA6BECB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1956FC-EA49-45AD-869F-D49F76D3C9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762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6E26C2-BD3D-47DD-A314-5EBA4B5CBF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088785-51A1-43F5-AFB3-BEAD926CCD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8F7003-B1AB-48A0-B497-2ECB47118A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A9FA0-22E3-4A45-8FBF-5F42C6DD79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534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096385-E605-44E8-BAD3-194FCDFD26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19908EA-2355-4DFE-A66A-ADE35B1D9A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8EFCC8-45AA-4030-8745-A5644D39CD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2E22E-CD62-4E48-98B2-448B83333C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2902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6347514-ADE5-486F-85CF-BDF38EF371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D43866E-0744-48B5-9F13-19BAFDB70A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E4407CC-8378-48D9-84D8-54983474FE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E4A6EC-ECA6-4E7E-B005-E13FDE4D72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11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1975DD7-509B-4E1D-9C76-67A22B3C2D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FD17341-6303-442D-AC80-E81D240160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CE0077-38A2-42CC-84CB-047AF229FF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D6358-74BB-44B2-8984-584CAE0BCF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7431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ABC8C7-CCD6-4C02-AE36-A562E456E4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BFC70D-87A0-4836-8B72-D6C4D21C3E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222CBF-7366-4F84-A267-E0DE19BF88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EC213E-05C8-48D3-BB6B-8D8AD88517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30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0EAE87-0937-4FF1-BA76-31BD8693D3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81909F-87EE-4B37-9981-A3BE4CACE0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A8E8E3-1D6F-47EF-9215-D585820F06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B4CD6E-7647-4990-B59A-439768BED3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10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3679F63-4F26-4576-AD67-5568388BD2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2E33BFB-8B98-4FFB-99AE-D4727C0A59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A747C5A-66A7-43C9-8ADB-D758F42193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E56EC76-DDCB-41C5-B6A9-5830B93700B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B13123C-44F9-4F50-9896-D6870A2E7C2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fld id="{D16E6CF8-D0E7-4A87-919F-E5FE304EB1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281DC1B-23ED-4ADA-90E7-DBE73CF59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9F67F1-703B-4D67-A50B-0CF0C424A744}" type="slidenum">
              <a:rPr lang="en-US" altLang="en-US" sz="1400">
                <a:latin typeface="Times New Roman" panose="02020603050405020304" pitchFamily="18" charset="0"/>
              </a:rPr>
              <a:pPr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075" name="Text Box 2">
            <a:extLst>
              <a:ext uri="{FF2B5EF4-FFF2-40B4-BE49-F238E27FC236}">
                <a16:creationId xmlns:a16="http://schemas.microsoft.com/office/drawing/2014/main" id="{86A85B31-2D45-4261-A170-5EBD0A82AE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6670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19: Branches</a:t>
            </a:r>
          </a:p>
        </p:txBody>
      </p:sp>
      <p:sp>
        <p:nvSpPr>
          <p:cNvPr id="3076" name="Line 3">
            <a:extLst>
              <a:ext uri="{FF2B5EF4-FFF2-40B4-BE49-F238E27FC236}">
                <a16:creationId xmlns:a16="http://schemas.microsoft.com/office/drawing/2014/main" id="{79DF69B7-AE00-4008-BBFE-C7E6EEE080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Text Box 4">
            <a:extLst>
              <a:ext uri="{FF2B5EF4-FFF2-40B4-BE49-F238E27FC236}">
                <a16:creationId xmlns:a16="http://schemas.microsoft.com/office/drawing/2014/main" id="{AB618209-B570-4E79-A1F7-21B973FE6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696350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Branch prediction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(Also see class notes on pipelining, hazards, etc.)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>
            <a:extLst>
              <a:ext uri="{FF2B5EF4-FFF2-40B4-BE49-F238E27FC236}">
                <a16:creationId xmlns:a16="http://schemas.microsoft.com/office/drawing/2014/main" id="{47B7CB69-1B7E-4F58-B53F-2213C3D0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63026B-2956-4BAA-B8E2-5A803CEBF611}" type="slidenum">
              <a:rPr lang="en-US" altLang="en-US" sz="1400">
                <a:latin typeface="Times New Roman" panose="02020603050405020304" pitchFamily="18" charset="0"/>
              </a:rPr>
              <a:pPr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3555" name="Text Box 2">
            <a:extLst>
              <a:ext uri="{FF2B5EF4-FFF2-40B4-BE49-F238E27FC236}">
                <a16:creationId xmlns:a16="http://schemas.microsoft.com/office/drawing/2014/main" id="{0D60F6E3-C908-4B40-8A44-08BB42C2F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8013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Pipeline without Branch Predictor</a:t>
            </a:r>
          </a:p>
        </p:txBody>
      </p:sp>
      <p:sp>
        <p:nvSpPr>
          <p:cNvPr id="23556" name="Line 3">
            <a:extLst>
              <a:ext uri="{FF2B5EF4-FFF2-40B4-BE49-F238E27FC236}">
                <a16:creationId xmlns:a16="http://schemas.microsoft.com/office/drawing/2014/main" id="{2BB21C59-75A5-4AC5-AF99-7B54777187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Rectangle 4">
            <a:extLst>
              <a:ext uri="{FF2B5EF4-FFF2-40B4-BE49-F238E27FC236}">
                <a16:creationId xmlns:a16="http://schemas.microsoft.com/office/drawing/2014/main" id="{27C406CD-47F2-4D64-9858-67ECC50AA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981200"/>
            <a:ext cx="1219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IF (br)</a:t>
            </a:r>
          </a:p>
        </p:txBody>
      </p:sp>
      <p:sp>
        <p:nvSpPr>
          <p:cNvPr id="23558" name="Rectangle 5">
            <a:extLst>
              <a:ext uri="{FF2B5EF4-FFF2-40B4-BE49-F238E27FC236}">
                <a16:creationId xmlns:a16="http://schemas.microsoft.com/office/drawing/2014/main" id="{CB00C641-D4E8-4742-89E1-9E5CBF147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981200"/>
            <a:ext cx="3810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PC</a:t>
            </a:r>
          </a:p>
        </p:txBody>
      </p:sp>
      <p:sp>
        <p:nvSpPr>
          <p:cNvPr id="23559" name="Line 6">
            <a:extLst>
              <a:ext uri="{FF2B5EF4-FFF2-40B4-BE49-F238E27FC236}">
                <a16:creationId xmlns:a16="http://schemas.microsoft.com/office/drawing/2014/main" id="{ED0EDCC2-39C6-48EE-9423-AF20B1AAA78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209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0" name="Rectangle 7">
            <a:extLst>
              <a:ext uri="{FF2B5EF4-FFF2-40B4-BE49-F238E27FC236}">
                <a16:creationId xmlns:a16="http://schemas.microsoft.com/office/drawing/2014/main" id="{32B9B20C-D1D8-45A5-A020-99E084A1F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981200"/>
            <a:ext cx="3810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1" name="Line 8">
            <a:extLst>
              <a:ext uri="{FF2B5EF4-FFF2-40B4-BE49-F238E27FC236}">
                <a16:creationId xmlns:a16="http://schemas.microsoft.com/office/drawing/2014/main" id="{91EBF8E4-008E-433F-B227-1C3E81347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209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2" name="Rectangle 9">
            <a:extLst>
              <a:ext uri="{FF2B5EF4-FFF2-40B4-BE49-F238E27FC236}">
                <a16:creationId xmlns:a16="http://schemas.microsoft.com/office/drawing/2014/main" id="{620057FB-ABB5-4DB3-A885-0DA23EC8E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981200"/>
            <a:ext cx="12192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Reg Read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Compare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Br-target</a:t>
            </a:r>
          </a:p>
        </p:txBody>
      </p:sp>
      <p:sp>
        <p:nvSpPr>
          <p:cNvPr id="23563" name="Line 10">
            <a:extLst>
              <a:ext uri="{FF2B5EF4-FFF2-40B4-BE49-F238E27FC236}">
                <a16:creationId xmlns:a16="http://schemas.microsoft.com/office/drawing/2014/main" id="{EB106FEE-807B-4AB7-8333-165A223A41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209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4" name="Rectangle 11">
            <a:extLst>
              <a:ext uri="{FF2B5EF4-FFF2-40B4-BE49-F238E27FC236}">
                <a16:creationId xmlns:a16="http://schemas.microsoft.com/office/drawing/2014/main" id="{A011C05D-2F3C-4DCD-844E-36BEB88F6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1981200"/>
            <a:ext cx="3810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Line 12">
            <a:extLst>
              <a:ext uri="{FF2B5EF4-FFF2-40B4-BE49-F238E27FC236}">
                <a16:creationId xmlns:a16="http://schemas.microsoft.com/office/drawing/2014/main" id="{0CBFE940-DFCD-4FFE-AC0B-CBFB3BF1F6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209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Line 13">
            <a:extLst>
              <a:ext uri="{FF2B5EF4-FFF2-40B4-BE49-F238E27FC236}">
                <a16:creationId xmlns:a16="http://schemas.microsoft.com/office/drawing/2014/main" id="{4BE53D58-550F-4899-9FBF-C9B052FFB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2209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Line 14">
            <a:extLst>
              <a:ext uri="{FF2B5EF4-FFF2-40B4-BE49-F238E27FC236}">
                <a16:creationId xmlns:a16="http://schemas.microsoft.com/office/drawing/2014/main" id="{511B2187-3E09-4F94-9ECE-76231AFF6A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10200" y="1676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Line 15">
            <a:extLst>
              <a:ext uri="{FF2B5EF4-FFF2-40B4-BE49-F238E27FC236}">
                <a16:creationId xmlns:a16="http://schemas.microsoft.com/office/drawing/2014/main" id="{4A82816E-6C69-4156-8E92-6EA51B24D9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1676400"/>
            <a:ext cx="480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9" name="Line 16">
            <a:extLst>
              <a:ext uri="{FF2B5EF4-FFF2-40B4-BE49-F238E27FC236}">
                <a16:creationId xmlns:a16="http://schemas.microsoft.com/office/drawing/2014/main" id="{708237AD-691E-43D2-98D1-3B41D3ABD3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6764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0" name="Line 17">
            <a:extLst>
              <a:ext uri="{FF2B5EF4-FFF2-40B4-BE49-F238E27FC236}">
                <a16:creationId xmlns:a16="http://schemas.microsoft.com/office/drawing/2014/main" id="{616630F9-1C5E-4A91-AE5D-6CB4B51490A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3276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Text Box 18">
            <a:extLst>
              <a:ext uri="{FF2B5EF4-FFF2-40B4-BE49-F238E27FC236}">
                <a16:creationId xmlns:a16="http://schemas.microsoft.com/office/drawing/2014/main" id="{928DF919-E828-4128-95B8-F1AD72CE0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048000"/>
            <a:ext cx="76495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PC + 4</a:t>
            </a:r>
          </a:p>
        </p:txBody>
      </p:sp>
      <p:sp>
        <p:nvSpPr>
          <p:cNvPr id="23572" name="Line 19">
            <a:extLst>
              <a:ext uri="{FF2B5EF4-FFF2-40B4-BE49-F238E27FC236}">
                <a16:creationId xmlns:a16="http://schemas.microsoft.com/office/drawing/2014/main" id="{DFDCB365-3435-4503-A93A-CC447B8E66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34290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3" name="Line 20">
            <a:extLst>
              <a:ext uri="{FF2B5EF4-FFF2-40B4-BE49-F238E27FC236}">
                <a16:creationId xmlns:a16="http://schemas.microsoft.com/office/drawing/2014/main" id="{8742D03C-F119-46C2-80B1-7E605D1B09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733800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4" name="Line 21">
            <a:extLst>
              <a:ext uri="{FF2B5EF4-FFF2-40B4-BE49-F238E27FC236}">
                <a16:creationId xmlns:a16="http://schemas.microsoft.com/office/drawing/2014/main" id="{5FD1C38A-4436-40B5-8A63-B395ADE811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34290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>
            <a:extLst>
              <a:ext uri="{FF2B5EF4-FFF2-40B4-BE49-F238E27FC236}">
                <a16:creationId xmlns:a16="http://schemas.microsoft.com/office/drawing/2014/main" id="{A8D9EABE-FEC4-4DAD-AE86-9AD01731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EA7569-3DC2-4A8E-A8D2-548DEF4EF0AC}" type="slidenum">
              <a:rPr lang="en-US" altLang="en-US" sz="1400">
                <a:latin typeface="Times New Roman" panose="02020603050405020304" pitchFamily="18" charset="0"/>
              </a:rPr>
              <a:pPr/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5603" name="Text Box 2">
            <a:extLst>
              <a:ext uri="{FF2B5EF4-FFF2-40B4-BE49-F238E27FC236}">
                <a16:creationId xmlns:a16="http://schemas.microsoft.com/office/drawing/2014/main" id="{9C774377-DA77-4B22-B200-869539DCA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23072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Pipeline with Branch Predictor</a:t>
            </a:r>
          </a:p>
        </p:txBody>
      </p:sp>
      <p:sp>
        <p:nvSpPr>
          <p:cNvPr id="25604" name="Line 3">
            <a:extLst>
              <a:ext uri="{FF2B5EF4-FFF2-40B4-BE49-F238E27FC236}">
                <a16:creationId xmlns:a16="http://schemas.microsoft.com/office/drawing/2014/main" id="{CD835866-DB72-4AA9-A4E6-BF91CBFA2E3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Rectangle 4">
            <a:extLst>
              <a:ext uri="{FF2B5EF4-FFF2-40B4-BE49-F238E27FC236}">
                <a16:creationId xmlns:a16="http://schemas.microsoft.com/office/drawing/2014/main" id="{A4FDA517-1D20-417B-830A-940455483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981200"/>
            <a:ext cx="1219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IF (br)</a:t>
            </a:r>
          </a:p>
        </p:txBody>
      </p:sp>
      <p:sp>
        <p:nvSpPr>
          <p:cNvPr id="25606" name="Rectangle 5">
            <a:extLst>
              <a:ext uri="{FF2B5EF4-FFF2-40B4-BE49-F238E27FC236}">
                <a16:creationId xmlns:a16="http://schemas.microsoft.com/office/drawing/2014/main" id="{95594E6E-3097-4F7B-BBB6-61CA3497B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981200"/>
            <a:ext cx="3810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PC</a:t>
            </a:r>
          </a:p>
        </p:txBody>
      </p:sp>
      <p:sp>
        <p:nvSpPr>
          <p:cNvPr id="25607" name="Line 6">
            <a:extLst>
              <a:ext uri="{FF2B5EF4-FFF2-40B4-BE49-F238E27FC236}">
                <a16:creationId xmlns:a16="http://schemas.microsoft.com/office/drawing/2014/main" id="{381D589D-7D6F-4E1B-BD90-14EC0B74480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209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8" name="Rectangle 7">
            <a:extLst>
              <a:ext uri="{FF2B5EF4-FFF2-40B4-BE49-F238E27FC236}">
                <a16:creationId xmlns:a16="http://schemas.microsoft.com/office/drawing/2014/main" id="{A30354D0-4E5D-4DF7-B6BF-FF1376802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981200"/>
            <a:ext cx="3810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9" name="Line 8">
            <a:extLst>
              <a:ext uri="{FF2B5EF4-FFF2-40B4-BE49-F238E27FC236}">
                <a16:creationId xmlns:a16="http://schemas.microsoft.com/office/drawing/2014/main" id="{25725CBB-719B-4B7A-8E26-087896245A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209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0" name="Rectangle 9">
            <a:extLst>
              <a:ext uri="{FF2B5EF4-FFF2-40B4-BE49-F238E27FC236}">
                <a16:creationId xmlns:a16="http://schemas.microsoft.com/office/drawing/2014/main" id="{D14AFAA5-4847-41C0-BCE0-BAED5EC4B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981200"/>
            <a:ext cx="12192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Reg Read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Compare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Br-target</a:t>
            </a:r>
          </a:p>
        </p:txBody>
      </p:sp>
      <p:sp>
        <p:nvSpPr>
          <p:cNvPr id="25611" name="Line 10">
            <a:extLst>
              <a:ext uri="{FF2B5EF4-FFF2-40B4-BE49-F238E27FC236}">
                <a16:creationId xmlns:a16="http://schemas.microsoft.com/office/drawing/2014/main" id="{C4423727-D14B-451C-9A7E-E707D725FD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209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2" name="Rectangle 11">
            <a:extLst>
              <a:ext uri="{FF2B5EF4-FFF2-40B4-BE49-F238E27FC236}">
                <a16:creationId xmlns:a16="http://schemas.microsoft.com/office/drawing/2014/main" id="{0FF37489-662C-493C-851B-E6D8EEA3B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1981200"/>
            <a:ext cx="3810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3" name="Line 12">
            <a:extLst>
              <a:ext uri="{FF2B5EF4-FFF2-40B4-BE49-F238E27FC236}">
                <a16:creationId xmlns:a16="http://schemas.microsoft.com/office/drawing/2014/main" id="{212DEF72-4948-447E-AB15-7EF6134AF0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209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4" name="Line 13">
            <a:extLst>
              <a:ext uri="{FF2B5EF4-FFF2-40B4-BE49-F238E27FC236}">
                <a16:creationId xmlns:a16="http://schemas.microsoft.com/office/drawing/2014/main" id="{62A10B73-133D-4138-A665-3E7EE99772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2209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5" name="Line 14">
            <a:extLst>
              <a:ext uri="{FF2B5EF4-FFF2-40B4-BE49-F238E27FC236}">
                <a16:creationId xmlns:a16="http://schemas.microsoft.com/office/drawing/2014/main" id="{D38166C2-F524-4B82-9DDA-D163171081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10200" y="1676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6" name="Line 15">
            <a:extLst>
              <a:ext uri="{FF2B5EF4-FFF2-40B4-BE49-F238E27FC236}">
                <a16:creationId xmlns:a16="http://schemas.microsoft.com/office/drawing/2014/main" id="{ECE6C20B-D41F-4F07-833D-8AA04D2EBC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1676400"/>
            <a:ext cx="480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7" name="Line 16">
            <a:extLst>
              <a:ext uri="{FF2B5EF4-FFF2-40B4-BE49-F238E27FC236}">
                <a16:creationId xmlns:a16="http://schemas.microsoft.com/office/drawing/2014/main" id="{41C0A334-2ACC-4731-A2D1-7C77B2A293C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6764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8" name="Rectangle 18">
            <a:extLst>
              <a:ext uri="{FF2B5EF4-FFF2-40B4-BE49-F238E27FC236}">
                <a16:creationId xmlns:a16="http://schemas.microsoft.com/office/drawing/2014/main" id="{B3B12FF5-8E22-4765-84FB-40C457260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743200"/>
            <a:ext cx="1219200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Branch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Predictor</a:t>
            </a:r>
          </a:p>
        </p:txBody>
      </p:sp>
      <p:sp>
        <p:nvSpPr>
          <p:cNvPr id="25619" name="Line 19">
            <a:extLst>
              <a:ext uri="{FF2B5EF4-FFF2-40B4-BE49-F238E27FC236}">
                <a16:creationId xmlns:a16="http://schemas.microsoft.com/office/drawing/2014/main" id="{E34C56B6-2FFC-436A-8265-A33783083FA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3276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0" name="Line 20">
            <a:extLst>
              <a:ext uri="{FF2B5EF4-FFF2-40B4-BE49-F238E27FC236}">
                <a16:creationId xmlns:a16="http://schemas.microsoft.com/office/drawing/2014/main" id="{5B27E19F-B89B-44DA-8D52-1CC2312E31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34290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1" name="Line 21">
            <a:extLst>
              <a:ext uri="{FF2B5EF4-FFF2-40B4-BE49-F238E27FC236}">
                <a16:creationId xmlns:a16="http://schemas.microsoft.com/office/drawing/2014/main" id="{437E27EC-932B-42AD-BA91-AEB4EE1B6C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733800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2" name="Line 22">
            <a:extLst>
              <a:ext uri="{FF2B5EF4-FFF2-40B4-BE49-F238E27FC236}">
                <a16:creationId xmlns:a16="http://schemas.microsoft.com/office/drawing/2014/main" id="{D1158590-9DC3-478C-B8D6-D61BB8D792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" y="34290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B449DC4-42BB-47C4-A84C-2DECCC2FF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F558AA-472C-4D76-8D65-EB8B33805458}" type="slidenum">
              <a:rPr lang="en-US" altLang="en-US" sz="1400">
                <a:latin typeface="Times New Roman" panose="02020603050405020304" pitchFamily="18" charset="0"/>
              </a:rPr>
              <a:pPr/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7651" name="Text Box 2">
            <a:extLst>
              <a:ext uri="{FF2B5EF4-FFF2-40B4-BE49-F238E27FC236}">
                <a16:creationId xmlns:a16="http://schemas.microsoft.com/office/drawing/2014/main" id="{2197082A-1556-4B1F-A757-3C3436EBD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7681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2-Bit Prediction</a:t>
            </a:r>
          </a:p>
        </p:txBody>
      </p:sp>
      <p:sp>
        <p:nvSpPr>
          <p:cNvPr id="27652" name="Line 3">
            <a:extLst>
              <a:ext uri="{FF2B5EF4-FFF2-40B4-BE49-F238E27FC236}">
                <a16:creationId xmlns:a16="http://schemas.microsoft.com/office/drawing/2014/main" id="{BF19A943-0DE7-4A3D-A78A-DCDB0B2374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FA311DCA-7ECB-4AF4-BCFB-5F91063F6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716734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For each branch, maintain a 2-bit saturating counter: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if the branch is taken: counter = min(3,counter+1)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if the branch is not taken: counter = max(0,counter-1)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… sound familiar?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If (counter &gt;= 2), predict taken, else predict not taken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The counter attempts to capture the common case for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each branch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055896-5D3B-4B50-84E7-0236B46CF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81600"/>
            <a:ext cx="3506729" cy="120032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Indexing functions</a:t>
            </a:r>
          </a:p>
          <a:p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Multiple branch predictors</a:t>
            </a:r>
          </a:p>
          <a:p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History, trade-offs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8ADF1A39-51EC-464B-8E38-6F417A46E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F261888-7C99-4103-B279-9285837B82D3}" type="slidenum">
              <a:rPr lang="en-US" altLang="en-US" sz="1400">
                <a:latin typeface="Times New Roman" panose="02020603050405020304" pitchFamily="18" charset="0"/>
              </a:rPr>
              <a:pPr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3315" name="Text Box 2">
            <a:extLst>
              <a:ext uri="{FF2B5EF4-FFF2-40B4-BE49-F238E27FC236}">
                <a16:creationId xmlns:a16="http://schemas.microsoft.com/office/drawing/2014/main" id="{188422DC-E38E-4F63-9C8A-4672ECAC1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776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Bimodal Predictor</a:t>
            </a:r>
          </a:p>
        </p:txBody>
      </p:sp>
      <p:sp>
        <p:nvSpPr>
          <p:cNvPr id="13316" name="Line 3">
            <a:extLst>
              <a:ext uri="{FF2B5EF4-FFF2-40B4-BE49-F238E27FC236}">
                <a16:creationId xmlns:a16="http://schemas.microsoft.com/office/drawing/2014/main" id="{90B43FEF-14EE-4E9C-9AC1-5E2C5EE77B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Rectangle 4">
            <a:extLst>
              <a:ext uri="{FF2B5EF4-FFF2-40B4-BE49-F238E27FC236}">
                <a16:creationId xmlns:a16="http://schemas.microsoft.com/office/drawing/2014/main" id="{F0A13642-DC30-439D-B9DE-0096FE5F2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200400"/>
            <a:ext cx="2895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Branch PC</a:t>
            </a:r>
          </a:p>
        </p:txBody>
      </p:sp>
      <p:sp>
        <p:nvSpPr>
          <p:cNvPr id="13318" name="Line 5">
            <a:extLst>
              <a:ext uri="{FF2B5EF4-FFF2-40B4-BE49-F238E27FC236}">
                <a16:creationId xmlns:a16="http://schemas.microsoft.com/office/drawing/2014/main" id="{00C45B3D-B453-4605-AA4B-438244B043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42900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9" name="Text Box 6">
            <a:extLst>
              <a:ext uri="{FF2B5EF4-FFF2-40B4-BE49-F238E27FC236}">
                <a16:creationId xmlns:a16="http://schemas.microsoft.com/office/drawing/2014/main" id="{811AE56A-C654-47CC-8EC2-E982BEF45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743200"/>
            <a:ext cx="8835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14 bits</a:t>
            </a:r>
          </a:p>
        </p:txBody>
      </p:sp>
      <p:sp>
        <p:nvSpPr>
          <p:cNvPr id="13320" name="Rectangle 7">
            <a:extLst>
              <a:ext uri="{FF2B5EF4-FFF2-40B4-BE49-F238E27FC236}">
                <a16:creationId xmlns:a16="http://schemas.microsoft.com/office/drawing/2014/main" id="{577B4712-842D-4645-8ECD-474CCA6C8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2057400"/>
            <a:ext cx="1676400" cy="35052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Table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16K entries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of 2-bit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saturating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counters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0CAF5-27A7-9FE0-8DC7-790972CB5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94CDEB2-7FA2-B94A-90B2-1CC09DDDF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F558AA-472C-4D76-8D65-EB8B33805458}" type="slidenum">
              <a:rPr lang="en-US" altLang="en-US" sz="1400">
                <a:latin typeface="Times New Roman" panose="02020603050405020304" pitchFamily="18" charset="0"/>
              </a:rPr>
              <a:pPr/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7651" name="Text Box 2">
            <a:extLst>
              <a:ext uri="{FF2B5EF4-FFF2-40B4-BE49-F238E27FC236}">
                <a16:creationId xmlns:a16="http://schemas.microsoft.com/office/drawing/2014/main" id="{B5A7BEB4-1103-EC7F-60F5-1D7FDF720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6006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Advanced Predictors</a:t>
            </a:r>
          </a:p>
        </p:txBody>
      </p:sp>
      <p:sp>
        <p:nvSpPr>
          <p:cNvPr id="27652" name="Line 3">
            <a:extLst>
              <a:ext uri="{FF2B5EF4-FFF2-40B4-BE49-F238E27FC236}">
                <a16:creationId xmlns:a16="http://schemas.microsoft.com/office/drawing/2014/main" id="{D1FB7E11-A0E7-B532-9508-BB54896319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6CD168-B632-A41E-DC2A-5C304DAEA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469147"/>
            <a:ext cx="4129528" cy="120032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Indexing functions, history, XOR</a:t>
            </a:r>
          </a:p>
          <a:p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Multiple branch predictors</a:t>
            </a:r>
          </a:p>
          <a:p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Trade-offs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A2625D47-77DC-53BA-25EF-E36C0C99B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200400"/>
            <a:ext cx="2895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Line 5">
            <a:extLst>
              <a:ext uri="{FF2B5EF4-FFF2-40B4-BE49-F238E27FC236}">
                <a16:creationId xmlns:a16="http://schemas.microsoft.com/office/drawing/2014/main" id="{D3615531-C372-E2E1-3532-5FF8C54F5DB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42900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3F78DB09-7B59-C9AE-D61B-02704936D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2935" y="4571998"/>
            <a:ext cx="305212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Back-End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Table of Counters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Tracks the common case for a situation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9431EF1-B78E-A511-658B-36C6FBF4A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2057400"/>
            <a:ext cx="1066800" cy="2514598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56BB53A-BE21-6851-BB81-CC5F3CCEE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4006" y="3705134"/>
            <a:ext cx="305212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Front-End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Defines an index to describe the situation</a:t>
            </a:r>
          </a:p>
        </p:txBody>
      </p:sp>
    </p:spTree>
    <p:extLst>
      <p:ext uri="{BB962C8B-B14F-4D97-AF65-F5344CB8AC3E}">
        <p14:creationId xmlns:p14="http://schemas.microsoft.com/office/powerpoint/2010/main" val="1815896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2EBB3-341D-F579-9BD5-3755F3095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A7B7DBD-08EA-90B0-A613-6761711C2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F558AA-472C-4D76-8D65-EB8B33805458}" type="slidenum">
              <a:rPr lang="en-US" altLang="en-US" sz="1400">
                <a:latin typeface="Times New Roman" panose="02020603050405020304" pitchFamily="18" charset="0"/>
              </a:rPr>
              <a:pPr/>
              <a:t>15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7651" name="Text Box 2">
            <a:extLst>
              <a:ext uri="{FF2B5EF4-FFF2-40B4-BE49-F238E27FC236}">
                <a16:creationId xmlns:a16="http://schemas.microsoft.com/office/drawing/2014/main" id="{3536966C-2EE6-B26B-549C-A927A9DCB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6006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Advanced Predictors</a:t>
            </a:r>
          </a:p>
        </p:txBody>
      </p:sp>
      <p:sp>
        <p:nvSpPr>
          <p:cNvPr id="27652" name="Line 3">
            <a:extLst>
              <a:ext uri="{FF2B5EF4-FFF2-40B4-BE49-F238E27FC236}">
                <a16:creationId xmlns:a16="http://schemas.microsoft.com/office/drawing/2014/main" id="{1A893A16-19C7-93E3-15A0-3187675A27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EA25F6-A2C2-54A1-2AAC-3939D1590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469147"/>
            <a:ext cx="4129528" cy="120032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Indexing functions, history, XOR</a:t>
            </a:r>
          </a:p>
          <a:p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Multiple branch predictors</a:t>
            </a:r>
          </a:p>
          <a:p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Trade-offs</a:t>
            </a:r>
          </a:p>
        </p:txBody>
      </p:sp>
    </p:spTree>
    <p:extLst>
      <p:ext uri="{BB962C8B-B14F-4D97-AF65-F5344CB8AC3E}">
        <p14:creationId xmlns:p14="http://schemas.microsoft.com/office/powerpoint/2010/main" val="1673761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046EDED-C66B-4F1A-8E68-D3A960666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6277200-1346-44EB-84DB-DF211B76B4F5}" type="slidenum">
              <a:rPr lang="en-US" altLang="en-US" sz="1400">
                <a:latin typeface="Times New Roman" panose="02020603050405020304" pitchFamily="18" charset="0"/>
              </a:rPr>
              <a:pPr/>
              <a:t>16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435BFF2C-9A27-432A-953F-E532CF46D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9349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Slowdowns from Stalls</a:t>
            </a:r>
          </a:p>
        </p:txBody>
      </p:sp>
      <p:sp>
        <p:nvSpPr>
          <p:cNvPr id="17412" name="Line 3">
            <a:extLst>
              <a:ext uri="{FF2B5EF4-FFF2-40B4-BE49-F238E27FC236}">
                <a16:creationId xmlns:a16="http://schemas.microsoft.com/office/drawing/2014/main" id="{4EFDB082-376A-49E1-B3D6-9FD5E6E0603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8D17FD1C-78C5-413F-9E28-62C076C83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5661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Perfect pipelining with no hazards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an instruction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completes every cycle (total cycles ~ num instructions)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speedup = increase in clock speed = num pipeline stages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With hazards and stalls, some cycles (= stall time) go by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during which no instruction completes, and then the stalled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instruction completes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Total cycles = number of instructions + stall cycles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E11F985-6BBC-4246-88B5-7801C87DC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41A752D-FEE7-421C-8FCB-1F97C4E7025E}" type="slidenum">
              <a:rPr lang="en-US" altLang="en-US" sz="1400">
                <a:latin typeface="Times New Roman" panose="02020603050405020304" pitchFamily="18" charset="0"/>
              </a:rPr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5363" name="Text Box 2">
            <a:extLst>
              <a:ext uri="{FF2B5EF4-FFF2-40B4-BE49-F238E27FC236}">
                <a16:creationId xmlns:a16="http://schemas.microsoft.com/office/drawing/2014/main" id="{A6EA3931-0E68-4514-ABF3-A2C4B6CB9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313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 4 – no </a:t>
            </a:r>
            <a:r>
              <a:rPr lang="en-US" altLang="en-US" dirty="0" err="1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Byp</a:t>
            </a:r>
            <a:endParaRPr lang="en-US" altLang="en-US" dirty="0">
              <a:solidFill>
                <a:srgbClr val="CC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364" name="Line 3">
            <a:extLst>
              <a:ext uri="{FF2B5EF4-FFF2-40B4-BE49-F238E27FC236}">
                <a16:creationId xmlns:a16="http://schemas.microsoft.com/office/drawing/2014/main" id="{C916FD84-1884-4830-8C31-28AE653595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E83DD4-376F-418E-B0A1-16C454C44ABA}"/>
              </a:ext>
            </a:extLst>
          </p:cNvPr>
          <p:cNvSpPr/>
          <p:nvPr/>
        </p:nvSpPr>
        <p:spPr>
          <a:xfrm>
            <a:off x="703263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85E894-EDFA-4A42-A686-DE5961B1635D}"/>
              </a:ext>
            </a:extLst>
          </p:cNvPr>
          <p:cNvSpPr/>
          <p:nvPr/>
        </p:nvSpPr>
        <p:spPr>
          <a:xfrm>
            <a:off x="2354263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Dec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3B8FDA-1577-4D40-9E14-454182DC8D06}"/>
              </a:ext>
            </a:extLst>
          </p:cNvPr>
          <p:cNvSpPr/>
          <p:nvPr/>
        </p:nvSpPr>
        <p:spPr>
          <a:xfrm>
            <a:off x="4986338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796DAE-EE1C-49FA-A9FD-E547423E239E}"/>
              </a:ext>
            </a:extLst>
          </p:cNvPr>
          <p:cNvSpPr/>
          <p:nvPr/>
        </p:nvSpPr>
        <p:spPr>
          <a:xfrm>
            <a:off x="5824538" y="3962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9B8884-E4F2-4997-820F-827CAE0FD3FA}"/>
              </a:ext>
            </a:extLst>
          </p:cNvPr>
          <p:cNvSpPr/>
          <p:nvPr/>
        </p:nvSpPr>
        <p:spPr>
          <a:xfrm>
            <a:off x="7500938" y="3962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D1E785-7192-4DDC-8620-559ECE582712}"/>
              </a:ext>
            </a:extLst>
          </p:cNvPr>
          <p:cNvSpPr/>
          <p:nvPr/>
        </p:nvSpPr>
        <p:spPr>
          <a:xfrm>
            <a:off x="4986338" y="3962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26D6A9-7B01-4791-A570-F2200D9E71B4}"/>
              </a:ext>
            </a:extLst>
          </p:cNvPr>
          <p:cNvSpPr/>
          <p:nvPr/>
        </p:nvSpPr>
        <p:spPr>
          <a:xfrm>
            <a:off x="6662738" y="3962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77474C-09A4-47D1-B4A3-F09B1CF586BA}"/>
              </a:ext>
            </a:extLst>
          </p:cNvPr>
          <p:cNvSpPr/>
          <p:nvPr/>
        </p:nvSpPr>
        <p:spPr>
          <a:xfrm>
            <a:off x="5824538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373" name="Text Box 4">
            <a:extLst>
              <a:ext uri="{FF2B5EF4-FFF2-40B4-BE49-F238E27FC236}">
                <a16:creationId xmlns:a16="http://schemas.microsoft.com/office/drawing/2014/main" id="{1A788271-3FA7-476E-96AF-FA809647B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3" y="4924425"/>
            <a:ext cx="222528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lw    $1, 8($2)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add    $4, $1, $3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C2B7C52-5202-4011-A2D9-1B6D4C3F3C14}"/>
              </a:ext>
            </a:extLst>
          </p:cNvPr>
          <p:cNvSpPr/>
          <p:nvPr/>
        </p:nvSpPr>
        <p:spPr>
          <a:xfrm>
            <a:off x="1528763" y="29733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E7110D5-77F0-4FDA-9C63-142D02FA1618}"/>
              </a:ext>
            </a:extLst>
          </p:cNvPr>
          <p:cNvSpPr/>
          <p:nvPr/>
        </p:nvSpPr>
        <p:spPr>
          <a:xfrm>
            <a:off x="3173413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Dec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A491537-D678-46BE-AB95-BEB25B6605B7}"/>
              </a:ext>
            </a:extLst>
          </p:cNvPr>
          <p:cNvSpPr/>
          <p:nvPr/>
        </p:nvSpPr>
        <p:spPr>
          <a:xfrm>
            <a:off x="3997325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377" name="Text Box 4">
            <a:extLst>
              <a:ext uri="{FF2B5EF4-FFF2-40B4-BE49-F238E27FC236}">
                <a16:creationId xmlns:a16="http://schemas.microsoft.com/office/drawing/2014/main" id="{58CDE3CC-3B8F-4DBC-8289-124E13A91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95438"/>
            <a:ext cx="69945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 7 or 9 stage pipeline, RR and RW take an entire stage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E11F985-6BBC-4246-88B5-7801C87DC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41A752D-FEE7-421C-8FCB-1F97C4E7025E}" type="slidenum">
              <a:rPr lang="en-US" altLang="en-US" sz="1400">
                <a:latin typeface="Times New Roman" panose="02020603050405020304" pitchFamily="18" charset="0"/>
              </a:rPr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5363" name="Text Box 2">
            <a:extLst>
              <a:ext uri="{FF2B5EF4-FFF2-40B4-BE49-F238E27FC236}">
                <a16:creationId xmlns:a16="http://schemas.microsoft.com/office/drawing/2014/main" id="{A6EA3931-0E68-4514-ABF3-A2C4B6CB9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7407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 4 – with </a:t>
            </a:r>
            <a:r>
              <a:rPr lang="en-US" altLang="en-US" dirty="0" err="1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Byp</a:t>
            </a:r>
            <a:endParaRPr lang="en-US" altLang="en-US" dirty="0">
              <a:solidFill>
                <a:srgbClr val="CC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364" name="Line 3">
            <a:extLst>
              <a:ext uri="{FF2B5EF4-FFF2-40B4-BE49-F238E27FC236}">
                <a16:creationId xmlns:a16="http://schemas.microsoft.com/office/drawing/2014/main" id="{C916FD84-1884-4830-8C31-28AE653595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E83DD4-376F-418E-B0A1-16C454C44ABA}"/>
              </a:ext>
            </a:extLst>
          </p:cNvPr>
          <p:cNvSpPr/>
          <p:nvPr/>
        </p:nvSpPr>
        <p:spPr>
          <a:xfrm>
            <a:off x="703263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85E894-EDFA-4A42-A686-DE5961B1635D}"/>
              </a:ext>
            </a:extLst>
          </p:cNvPr>
          <p:cNvSpPr/>
          <p:nvPr/>
        </p:nvSpPr>
        <p:spPr>
          <a:xfrm>
            <a:off x="2354263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Dec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3B8FDA-1577-4D40-9E14-454182DC8D06}"/>
              </a:ext>
            </a:extLst>
          </p:cNvPr>
          <p:cNvSpPr/>
          <p:nvPr/>
        </p:nvSpPr>
        <p:spPr>
          <a:xfrm>
            <a:off x="4986338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796DAE-EE1C-49FA-A9FD-E547423E239E}"/>
              </a:ext>
            </a:extLst>
          </p:cNvPr>
          <p:cNvSpPr/>
          <p:nvPr/>
        </p:nvSpPr>
        <p:spPr>
          <a:xfrm>
            <a:off x="5824538" y="3962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9B8884-E4F2-4997-820F-827CAE0FD3FA}"/>
              </a:ext>
            </a:extLst>
          </p:cNvPr>
          <p:cNvSpPr/>
          <p:nvPr/>
        </p:nvSpPr>
        <p:spPr>
          <a:xfrm>
            <a:off x="7500938" y="3962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D1E785-7192-4DDC-8620-559ECE582712}"/>
              </a:ext>
            </a:extLst>
          </p:cNvPr>
          <p:cNvSpPr/>
          <p:nvPr/>
        </p:nvSpPr>
        <p:spPr>
          <a:xfrm>
            <a:off x="4986338" y="3962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26D6A9-7B01-4791-A570-F2200D9E71B4}"/>
              </a:ext>
            </a:extLst>
          </p:cNvPr>
          <p:cNvSpPr/>
          <p:nvPr/>
        </p:nvSpPr>
        <p:spPr>
          <a:xfrm>
            <a:off x="6662738" y="39624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77474C-09A4-47D1-B4A3-F09B1CF586BA}"/>
              </a:ext>
            </a:extLst>
          </p:cNvPr>
          <p:cNvSpPr/>
          <p:nvPr/>
        </p:nvSpPr>
        <p:spPr>
          <a:xfrm>
            <a:off x="5824538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373" name="Text Box 4">
            <a:extLst>
              <a:ext uri="{FF2B5EF4-FFF2-40B4-BE49-F238E27FC236}">
                <a16:creationId xmlns:a16="http://schemas.microsoft.com/office/drawing/2014/main" id="{1A788271-3FA7-476E-96AF-FA809647B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3" y="4924425"/>
            <a:ext cx="222528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lw    $1, 8($2)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add    $4, $1, $3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C2B7C52-5202-4011-A2D9-1B6D4C3F3C14}"/>
              </a:ext>
            </a:extLst>
          </p:cNvPr>
          <p:cNvSpPr/>
          <p:nvPr/>
        </p:nvSpPr>
        <p:spPr>
          <a:xfrm>
            <a:off x="1528763" y="29733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E7110D5-77F0-4FDA-9C63-142D02FA1618}"/>
              </a:ext>
            </a:extLst>
          </p:cNvPr>
          <p:cNvSpPr/>
          <p:nvPr/>
        </p:nvSpPr>
        <p:spPr>
          <a:xfrm>
            <a:off x="3173413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Dec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A491537-D678-46BE-AB95-BEB25B6605B7}"/>
              </a:ext>
            </a:extLst>
          </p:cNvPr>
          <p:cNvSpPr/>
          <p:nvPr/>
        </p:nvSpPr>
        <p:spPr>
          <a:xfrm>
            <a:off x="3997325" y="29718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377" name="Text Box 4">
            <a:extLst>
              <a:ext uri="{FF2B5EF4-FFF2-40B4-BE49-F238E27FC236}">
                <a16:creationId xmlns:a16="http://schemas.microsoft.com/office/drawing/2014/main" id="{58CDE3CC-3B8F-4DBC-8289-124E13A91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95438"/>
            <a:ext cx="69945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 7 or 9 stage pipeline, RR and RW take an entire stage</a:t>
            </a:r>
          </a:p>
        </p:txBody>
      </p:sp>
    </p:spTree>
    <p:extLst>
      <p:ext uri="{BB962C8B-B14F-4D97-AF65-F5344CB8AC3E}">
        <p14:creationId xmlns:p14="http://schemas.microsoft.com/office/powerpoint/2010/main" val="1520962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0CEF90E1-3316-48E7-BAE3-D27E5F7EB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6A98B9-8290-4C43-A235-67A71CE73DF8}" type="slidenum">
              <a:rPr lang="en-US" altLang="en-US" sz="1400">
                <a:latin typeface="Times New Roman" panose="02020603050405020304" pitchFamily="18" charset="0"/>
              </a:rPr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035D510E-65A7-4E56-AD7E-C3A5C686A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32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 4</a:t>
            </a:r>
          </a:p>
        </p:txBody>
      </p:sp>
      <p:sp>
        <p:nvSpPr>
          <p:cNvPr id="17412" name="Line 3">
            <a:extLst>
              <a:ext uri="{FF2B5EF4-FFF2-40B4-BE49-F238E27FC236}">
                <a16:creationId xmlns:a16="http://schemas.microsoft.com/office/drawing/2014/main" id="{6C0B2A7B-1A0F-4587-9E7B-D6F9DFD226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CF0620-D8CA-4311-B100-DE16A6ABFC7D}"/>
              </a:ext>
            </a:extLst>
          </p:cNvPr>
          <p:cNvSpPr/>
          <p:nvPr/>
        </p:nvSpPr>
        <p:spPr>
          <a:xfrm>
            <a:off x="517525" y="46767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188B65-A1EE-4F48-BE49-C0A1341DFBEA}"/>
              </a:ext>
            </a:extLst>
          </p:cNvPr>
          <p:cNvSpPr/>
          <p:nvPr/>
        </p:nvSpPr>
        <p:spPr>
          <a:xfrm>
            <a:off x="2168525" y="46767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Dec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3BDBCA-9945-4CA4-ABA9-DAA8D153FD92}"/>
              </a:ext>
            </a:extLst>
          </p:cNvPr>
          <p:cNvSpPr/>
          <p:nvPr/>
        </p:nvSpPr>
        <p:spPr>
          <a:xfrm>
            <a:off x="4800600" y="46767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E4752A-012F-4F12-BA18-DAE5AFD05786}"/>
              </a:ext>
            </a:extLst>
          </p:cNvPr>
          <p:cNvSpPr/>
          <p:nvPr/>
        </p:nvSpPr>
        <p:spPr>
          <a:xfrm>
            <a:off x="5638800" y="56673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440202-550C-48CC-9600-E680B0ED1319}"/>
              </a:ext>
            </a:extLst>
          </p:cNvPr>
          <p:cNvSpPr/>
          <p:nvPr/>
        </p:nvSpPr>
        <p:spPr>
          <a:xfrm>
            <a:off x="7315200" y="56673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DC4C6E-99AF-42CC-B800-DA4BDE2DB59F}"/>
              </a:ext>
            </a:extLst>
          </p:cNvPr>
          <p:cNvSpPr/>
          <p:nvPr/>
        </p:nvSpPr>
        <p:spPr>
          <a:xfrm>
            <a:off x="4800600" y="56673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65620F-BDBE-43CD-9E6E-52C408728603}"/>
              </a:ext>
            </a:extLst>
          </p:cNvPr>
          <p:cNvSpPr/>
          <p:nvPr/>
        </p:nvSpPr>
        <p:spPr>
          <a:xfrm>
            <a:off x="6477000" y="56673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E95EED1-C749-4277-AEA4-C3C22E9A43BD}"/>
              </a:ext>
            </a:extLst>
          </p:cNvPr>
          <p:cNvSpPr/>
          <p:nvPr/>
        </p:nvSpPr>
        <p:spPr>
          <a:xfrm>
            <a:off x="5638800" y="46767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421" name="Text Box 4">
            <a:extLst>
              <a:ext uri="{FF2B5EF4-FFF2-40B4-BE49-F238E27FC236}">
                <a16:creationId xmlns:a16="http://schemas.microsoft.com/office/drawing/2014/main" id="{4C0F33FD-4898-409C-BA59-3B1FB6AB3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303713"/>
            <a:ext cx="222528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lw    $1, 8($2)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add    $4, $1, $3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006F2B5-ACE1-41FF-8A96-55D57811DFF5}"/>
              </a:ext>
            </a:extLst>
          </p:cNvPr>
          <p:cNvSpPr/>
          <p:nvPr/>
        </p:nvSpPr>
        <p:spPr>
          <a:xfrm>
            <a:off x="1343025" y="4678363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67AEE6C-39AB-4322-A605-9DE047E880F8}"/>
              </a:ext>
            </a:extLst>
          </p:cNvPr>
          <p:cNvSpPr/>
          <p:nvPr/>
        </p:nvSpPr>
        <p:spPr>
          <a:xfrm>
            <a:off x="2989263" y="46767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Dec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C8B9C04-3B6A-4D69-83D0-3A118C0E8510}"/>
              </a:ext>
            </a:extLst>
          </p:cNvPr>
          <p:cNvSpPr/>
          <p:nvPr/>
        </p:nvSpPr>
        <p:spPr>
          <a:xfrm>
            <a:off x="3811588" y="46767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425" name="Text Box 4">
            <a:extLst>
              <a:ext uri="{FF2B5EF4-FFF2-40B4-BE49-F238E27FC236}">
                <a16:creationId xmlns:a16="http://schemas.microsoft.com/office/drawing/2014/main" id="{46D5050E-1BCF-4FD7-A329-396121A44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95438"/>
            <a:ext cx="709091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Without bypassing:  4 stalls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IF:IF:DE:DE:RR:AL:DM:DM:RW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IF: IF :DE:DE:DE:DE:  DE :DE:RR:AL:RW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With bypassing: 2 stalls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IF:IF:DE:DE:RR:AL:DM:DM:RW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IF: IF :DE:DE:DE:DE:  RR :AL:RW                                   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0CEF90E1-3316-48E7-BAE3-D27E5F7EB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6A98B9-8290-4C43-A235-67A71CE73DF8}" type="slidenum">
              <a:rPr lang="en-US" altLang="en-US" sz="1400">
                <a:latin typeface="Times New Roman" panose="02020603050405020304" pitchFamily="18" charset="0"/>
              </a:rPr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035D510E-65A7-4E56-AD7E-C3A5C686A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760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 err="1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</a:t>
            </a: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/PoC Summary</a:t>
            </a:r>
          </a:p>
        </p:txBody>
      </p:sp>
      <p:sp>
        <p:nvSpPr>
          <p:cNvPr id="17412" name="Line 3">
            <a:extLst>
              <a:ext uri="{FF2B5EF4-FFF2-40B4-BE49-F238E27FC236}">
                <a16:creationId xmlns:a16="http://schemas.microsoft.com/office/drawing/2014/main" id="{6C0B2A7B-1A0F-4587-9E7B-D6F9DFD226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25" name="Text Box 4">
            <a:extLst>
              <a:ext uri="{FF2B5EF4-FFF2-40B4-BE49-F238E27FC236}">
                <a16:creationId xmlns:a16="http://schemas.microsoft.com/office/drawing/2014/main" id="{46D5050E-1BCF-4FD7-A329-396121A44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258" y="1524000"/>
            <a:ext cx="7731284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Without bypassing: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PoP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is typically whenever the register file write is completed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PoC is typically at the start of register file read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 bypassing: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PoP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is when the value to be written to the register is available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      For an Add, right after the ALU stage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      For a Load, right after the DM stage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      For an FP-Add, right after all the FP-Add stages have finished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PoC is right before one of the compute units needs its input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      For an Add, right before the ALU stage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      For a Load, right before the ALU stage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      For a store, one operand is needed right before ALU stage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one operand is needed right before DM stage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99263-B96F-4E74-9281-37877F1F6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060726E-B8DF-5675-721C-AB966B45A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6A98B9-8290-4C43-A235-67A71CE73DF8}" type="slidenum">
              <a:rPr lang="en-US" altLang="en-US" sz="1400">
                <a:latin typeface="Times New Roman" panose="02020603050405020304" pitchFamily="18" charset="0"/>
              </a:rPr>
              <a:pPr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AAE11E59-D7D0-AA11-5157-2468A9AEA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6386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Pipeline Depth</a:t>
            </a:r>
          </a:p>
        </p:txBody>
      </p:sp>
      <p:sp>
        <p:nvSpPr>
          <p:cNvPr id="17412" name="Line 3">
            <a:extLst>
              <a:ext uri="{FF2B5EF4-FFF2-40B4-BE49-F238E27FC236}">
                <a16:creationId xmlns:a16="http://schemas.microsoft.com/office/drawing/2014/main" id="{B4ED1971-C009-C305-A382-87E6B809E51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855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0EC5E9B-8595-461A-AD59-60381DC6C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692DAA3-CE95-4417-A39E-DB54DEF85323}" type="slidenum">
              <a:rPr lang="en-US" altLang="en-US" sz="1400">
                <a:latin typeface="Times New Roman" panose="02020603050405020304" pitchFamily="18" charset="0"/>
              </a:rPr>
              <a:pPr/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9459" name="Text Box 2">
            <a:extLst>
              <a:ext uri="{FF2B5EF4-FFF2-40B4-BE49-F238E27FC236}">
                <a16:creationId xmlns:a16="http://schemas.microsoft.com/office/drawing/2014/main" id="{BC271617-1FE9-4D74-8A2E-D093BB097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308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Hazards</a:t>
            </a:r>
          </a:p>
        </p:txBody>
      </p:sp>
      <p:sp>
        <p:nvSpPr>
          <p:cNvPr id="19460" name="Line 3">
            <a:extLst>
              <a:ext uri="{FF2B5EF4-FFF2-40B4-BE49-F238E27FC236}">
                <a16:creationId xmlns:a16="http://schemas.microsoft.com/office/drawing/2014/main" id="{D0B8FAEF-E50D-4E43-8F42-D9FD8B82EAD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69CA3F5D-FA41-45D3-B0D0-A452C7AF0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825668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CC0000"/>
              </a:buClr>
              <a:buFontTx/>
              <a:buChar char="•"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Simple techniques to handle control hazard stalls: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for every branch, introduce a stall cycle (note: every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6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instruction is a branch!)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assume the branch is not taken and start fetching the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next instruction – if the branch is taken, need hardware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to cancel the effect of the wrong-path instruction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fetch the next instruction (branch delay slot) and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execute it anyway – if the instruction turns out to be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on the correct path, useful work was done – if the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instruction turns out to be on the wrong path,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hopefully program state is not lost</a:t>
            </a:r>
          </a:p>
          <a:p>
            <a:pPr marL="800100" lvl="1" indent="-342900" eaLnBrk="1" hangingPunct="1"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make a smarter guess and fetch instructions from the</a:t>
            </a:r>
          </a:p>
          <a:p>
            <a:pPr lvl="1" eaLnBrk="1" hangingPunct="1">
              <a:buClr>
                <a:schemeClr val="accent2"/>
              </a:buClr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expected target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C6F4305C-598A-45CC-8BCF-C45524A83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DEAFC17-F944-4B1A-9B2E-504999EDAA8A}" type="slidenum">
              <a:rPr lang="en-US" altLang="en-US" sz="1400">
                <a:latin typeface="Times New Roman" panose="02020603050405020304" pitchFamily="18" charset="0"/>
              </a:rPr>
              <a:pPr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96804CE5-7C71-4410-BD2B-77BF44167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308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Hazards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321CD93B-6CA6-485E-9FA9-BD3720918E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0E6706-B6BF-4F39-B89F-C8820C6F4977}"/>
              </a:ext>
            </a:extLst>
          </p:cNvPr>
          <p:cNvSpPr/>
          <p:nvPr/>
        </p:nvSpPr>
        <p:spPr>
          <a:xfrm>
            <a:off x="2192338" y="17653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8D25A7-19C4-4811-9E88-7363B33D699D}"/>
              </a:ext>
            </a:extLst>
          </p:cNvPr>
          <p:cNvSpPr/>
          <p:nvPr/>
        </p:nvSpPr>
        <p:spPr>
          <a:xfrm>
            <a:off x="3030538" y="17653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BAF922-0ADA-42EF-BD9E-AC7EE423AF71}"/>
              </a:ext>
            </a:extLst>
          </p:cNvPr>
          <p:cNvSpPr/>
          <p:nvPr/>
        </p:nvSpPr>
        <p:spPr>
          <a:xfrm>
            <a:off x="3886200" y="17716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F5973C0-B072-485D-8CBD-C794EBAFCA62}"/>
              </a:ext>
            </a:extLst>
          </p:cNvPr>
          <p:cNvSpPr/>
          <p:nvPr/>
        </p:nvSpPr>
        <p:spPr>
          <a:xfrm>
            <a:off x="4741863" y="17748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B5169B-959A-4856-9845-431E350CC444}"/>
              </a:ext>
            </a:extLst>
          </p:cNvPr>
          <p:cNvSpPr/>
          <p:nvPr/>
        </p:nvSpPr>
        <p:spPr>
          <a:xfrm>
            <a:off x="5580063" y="17716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25720F-D227-4AF2-8814-ED31413418D7}"/>
              </a:ext>
            </a:extLst>
          </p:cNvPr>
          <p:cNvSpPr/>
          <p:nvPr/>
        </p:nvSpPr>
        <p:spPr>
          <a:xfrm>
            <a:off x="3017838" y="27495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9826D-8959-401B-961D-F4A0B7B30586}"/>
              </a:ext>
            </a:extLst>
          </p:cNvPr>
          <p:cNvSpPr/>
          <p:nvPr/>
        </p:nvSpPr>
        <p:spPr>
          <a:xfrm>
            <a:off x="3856038" y="274955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64BE8F-A739-4CD5-B3FC-1F82ADC8EBA3}"/>
              </a:ext>
            </a:extLst>
          </p:cNvPr>
          <p:cNvSpPr/>
          <p:nvPr/>
        </p:nvSpPr>
        <p:spPr>
          <a:xfrm>
            <a:off x="4711700" y="27559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FDE62D4-4958-40ED-B63D-BFA2D116804A}"/>
              </a:ext>
            </a:extLst>
          </p:cNvPr>
          <p:cNvSpPr/>
          <p:nvPr/>
        </p:nvSpPr>
        <p:spPr>
          <a:xfrm>
            <a:off x="5567363" y="27574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A28472A-15C6-4EFF-9D42-91D1A27BCCBD}"/>
              </a:ext>
            </a:extLst>
          </p:cNvPr>
          <p:cNvSpPr/>
          <p:nvPr/>
        </p:nvSpPr>
        <p:spPr>
          <a:xfrm>
            <a:off x="6405563" y="2755900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0749C2-7512-44BD-8C6B-3F8DD33E0D91}"/>
              </a:ext>
            </a:extLst>
          </p:cNvPr>
          <p:cNvSpPr/>
          <p:nvPr/>
        </p:nvSpPr>
        <p:spPr>
          <a:xfrm>
            <a:off x="3851275" y="37369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D719B9-1632-4683-BF81-08B420EF3B69}"/>
              </a:ext>
            </a:extLst>
          </p:cNvPr>
          <p:cNvSpPr/>
          <p:nvPr/>
        </p:nvSpPr>
        <p:spPr>
          <a:xfrm>
            <a:off x="4689475" y="373697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A28AD5C-6CB0-4903-BD76-4F994A9C8992}"/>
              </a:ext>
            </a:extLst>
          </p:cNvPr>
          <p:cNvSpPr/>
          <p:nvPr/>
        </p:nvSpPr>
        <p:spPr>
          <a:xfrm>
            <a:off x="5545138" y="37433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DD9C661-BC35-41C0-B362-C634E8783AC6}"/>
              </a:ext>
            </a:extLst>
          </p:cNvPr>
          <p:cNvSpPr/>
          <p:nvPr/>
        </p:nvSpPr>
        <p:spPr>
          <a:xfrm>
            <a:off x="6400800" y="3744913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AEDF7B-5AC5-4DB2-9D88-DF3F7DD83AA1}"/>
              </a:ext>
            </a:extLst>
          </p:cNvPr>
          <p:cNvSpPr/>
          <p:nvPr/>
        </p:nvSpPr>
        <p:spPr>
          <a:xfrm>
            <a:off x="7239000" y="3743325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E44CE4A-00D0-4A37-8865-C50AE7790EC4}"/>
              </a:ext>
            </a:extLst>
          </p:cNvPr>
          <p:cNvSpPr/>
          <p:nvPr/>
        </p:nvSpPr>
        <p:spPr>
          <a:xfrm>
            <a:off x="4689475" y="473233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82026EA-6F2C-4BC2-988C-35E748AC0D0C}"/>
              </a:ext>
            </a:extLst>
          </p:cNvPr>
          <p:cNvSpPr/>
          <p:nvPr/>
        </p:nvSpPr>
        <p:spPr>
          <a:xfrm>
            <a:off x="5527675" y="473233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D/R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8C90BB-F817-467C-AC97-6629350DF530}"/>
              </a:ext>
            </a:extLst>
          </p:cNvPr>
          <p:cNvSpPr/>
          <p:nvPr/>
        </p:nvSpPr>
        <p:spPr>
          <a:xfrm>
            <a:off x="6383338" y="47386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ALU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686F95-A8E2-4811-9631-1526DF986B8F}"/>
              </a:ext>
            </a:extLst>
          </p:cNvPr>
          <p:cNvSpPr/>
          <p:nvPr/>
        </p:nvSpPr>
        <p:spPr>
          <a:xfrm>
            <a:off x="7239000" y="4741863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DM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3E84BE6-03DA-4D20-A2C5-2FF7CD842EE2}"/>
              </a:ext>
            </a:extLst>
          </p:cNvPr>
          <p:cNvSpPr/>
          <p:nvPr/>
        </p:nvSpPr>
        <p:spPr>
          <a:xfrm>
            <a:off x="8077200" y="4738688"/>
            <a:ext cx="7620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RW</a:t>
            </a:r>
          </a:p>
          <a:p>
            <a:pPr algn="ctr" eaLnBrk="1" hangingPunct="1"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593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04071E7-BA39-4EFA-B184-9C65DCCDD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090B89F-A6FA-4921-924F-F8BAE2864B9F}" type="slidenum">
              <a:rPr lang="en-US" altLang="en-US" sz="1400">
                <a:latin typeface="Times New Roman" panose="02020603050405020304" pitchFamily="18" charset="0"/>
              </a:rPr>
              <a:pPr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1507" name="Text Box 2">
            <a:extLst>
              <a:ext uri="{FF2B5EF4-FFF2-40B4-BE49-F238E27FC236}">
                <a16:creationId xmlns:a16="http://schemas.microsoft.com/office/drawing/2014/main" id="{33015177-7D24-4B59-A656-E80E4C14A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560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Branch Delay Slots</a:t>
            </a:r>
          </a:p>
        </p:txBody>
      </p:sp>
      <p:sp>
        <p:nvSpPr>
          <p:cNvPr id="21508" name="Line 3">
            <a:extLst>
              <a:ext uri="{FF2B5EF4-FFF2-40B4-BE49-F238E27FC236}">
                <a16:creationId xmlns:a16="http://schemas.microsoft.com/office/drawing/2014/main" id="{F73B5ACE-CD94-4212-8B9F-164B72C17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509" name="Picture 6">
            <a:extLst>
              <a:ext uri="{FF2B5EF4-FFF2-40B4-BE49-F238E27FC236}">
                <a16:creationId xmlns:a16="http://schemas.microsoft.com/office/drawing/2014/main" id="{DBA1473B-A606-40E2-9071-685794307D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371600"/>
            <a:ext cx="4732338" cy="513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10" name="TextBox 7">
            <a:extLst>
              <a:ext uri="{FF2B5EF4-FFF2-40B4-BE49-F238E27FC236}">
                <a16:creationId xmlns:a16="http://schemas.microsoft.com/office/drawing/2014/main" id="{67E15E89-DCF5-4BE9-B192-733A37A88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477000"/>
            <a:ext cx="20172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7712B70BE9E04D9C08C3F8919B580E" ma:contentTypeVersion="10" ma:contentTypeDescription="Create a new document." ma:contentTypeScope="" ma:versionID="21a2ccb8ad3d3e4e36f35920ebce6665">
  <xsd:schema xmlns:xsd="http://www.w3.org/2001/XMLSchema" xmlns:xs="http://www.w3.org/2001/XMLSchema" xmlns:p="http://schemas.microsoft.com/office/2006/metadata/properties" xmlns:ns3="63cf9198-fc12-416c-a16e-db6e942c09ba" targetNamespace="http://schemas.microsoft.com/office/2006/metadata/properties" ma:root="true" ma:fieldsID="947f95ff1fe3135a2b3991020a64d13c" ns3:_="">
    <xsd:import namespace="63cf9198-fc12-416c-a16e-db6e942c09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cf9198-fc12-416c-a16e-db6e942c09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9440BD-AE49-456F-809F-529085C62CD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7FC926-4BAA-441E-AF95-9C0406AE7328}">
  <ds:schemaRefs>
    <ds:schemaRef ds:uri="63cf9198-fc12-416c-a16e-db6e942c09ba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EA51C628-9EE1-4FF8-AF11-B000C7866C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cf9198-fc12-416c-a16e-db6e942c09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39781</TotalTime>
  <Words>823</Words>
  <Application>Microsoft Office PowerPoint</Application>
  <PresentationFormat>On-screen Show (4:3)</PresentationFormat>
  <Paragraphs>205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203</cp:revision>
  <cp:lastPrinted>2025-03-20T16:19:44Z</cp:lastPrinted>
  <dcterms:created xsi:type="dcterms:W3CDTF">2002-09-20T18:19:18Z</dcterms:created>
  <dcterms:modified xsi:type="dcterms:W3CDTF">2026-03-19T01:39:18Z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0x0101000A7712B70BE9E04D9C08C3F8919B580E</vt:lpwstr>
  </property>
</Properties>
</file>