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63" r:id="rId2"/>
    <p:sldId id="632" r:id="rId3"/>
    <p:sldId id="633" r:id="rId4"/>
    <p:sldId id="634" r:id="rId5"/>
    <p:sldId id="641" r:id="rId6"/>
    <p:sldId id="657" r:id="rId7"/>
    <p:sldId id="642" r:id="rId8"/>
    <p:sldId id="608" r:id="rId9"/>
    <p:sldId id="609" r:id="rId10"/>
    <p:sldId id="626" r:id="rId11"/>
    <p:sldId id="610" r:id="rId12"/>
    <p:sldId id="653" r:id="rId13"/>
    <p:sldId id="654" r:id="rId14"/>
    <p:sldId id="655" r:id="rId15"/>
    <p:sldId id="656" r:id="rId16"/>
    <p:sldId id="646" r:id="rId17"/>
    <p:sldId id="647" r:id="rId18"/>
    <p:sldId id="648" r:id="rId19"/>
    <p:sldId id="649" r:id="rId20"/>
    <p:sldId id="650" r:id="rId21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1" autoAdjust="0"/>
    <p:restoredTop sz="94660"/>
  </p:normalViewPr>
  <p:slideViewPr>
    <p:cSldViewPr>
      <p:cViewPr varScale="1">
        <p:scale>
          <a:sx n="74" d="100"/>
          <a:sy n="74" d="100"/>
        </p:scale>
        <p:origin x="108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040B6FEA-FFC1-4CED-950C-3C75026750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9EB21B54-2055-4FDF-9700-7ED9329D3E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71A2EFD9-7816-4168-8EBB-53B0161D97C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CF3B5447-F4E5-4934-BF7A-9F07A2C67FC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F3153E-2DCE-44E9-A561-184410E69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009D9C0E-A637-43FC-930D-7177AAB7B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13AA3087-42B8-4716-96F7-A9AFBD5B01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63B0A8D-84D3-4FA4-8BF7-A9D4CC374A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F7280D75-AD3B-4964-9B54-3EBADEBA44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B8FC8675-F9CB-4144-AB36-084A56A80E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DC83057C-4C65-4C24-8FC8-8DE13EDE72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7B2890-1E1D-4789-82BE-AB941EBCA1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54A4DBB-C677-4017-AFB7-1103DE8FF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E7121-5827-40E7-A1F1-EF16B245BA46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96E8A8F-7A40-434E-A48B-11EAC05D2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0811594-7570-42CF-9572-E3B1D68B7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5F0EDC92-064D-4770-B89E-1C5EEC164B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1329B1-5FE7-4551-A370-82244211CABB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535709B-08AF-48DC-8EF3-5F4534E22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B27FB3F-C7B2-4309-953C-A82A2E09B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EF046A9C-BCCD-4CC8-9E5D-7E017F991E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480C9B-8734-4324-87B7-E627FCE47F6D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355FF196-48B4-4228-BF43-E68D8F4F9E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9B1D7391-D9BD-49CC-A783-E4D0A17C5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97D1C8F-29FA-4CD0-B1AD-36D227999C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5E4147-8435-467D-AB43-4C855FE7C21A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9DB4703-009D-4329-AC2B-F782341A9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1E6EA1B-A3E1-4329-9CA5-29768BAA9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F05EEF6-FB7F-4E8B-A68C-264143BAE0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47F93A-959E-4596-BF83-6C28C5C07A25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DB63494-5EBA-4B48-9D2B-2C31997DB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CEB88F8-F172-4034-A76C-CB721FFF2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6616681-A0D3-4C96-8168-C4127ABADB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667EE3-5470-478B-BDCA-C16B757295D1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D30CC47-F8A0-4BD9-9381-CEBB3153F4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A96F32A-1463-47C4-AED1-CB1BCFE17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80810A28-2619-4EAC-8DEC-C5B9508BC9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ADCF93-ECFD-46BF-9946-D2C5DC52F715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A6ADFB8-473B-4E57-A899-F2AD850097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81F2FE9-D3EA-4B41-B0D4-43CAB889D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29FF4840-EDE1-415A-9CF0-98F7361BBB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429E33-4743-4AE1-90AB-5EB10BA44306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3ED76E6-7DB7-44DF-8FCC-1762D05740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B36371F-5C51-4642-BFD0-2F9510504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2A55A1-1020-4064-9AC5-8A3E05F69A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CC30B0-6558-49C0-A865-810F00DBE7CC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2406AE9-3899-4D39-970A-77F581FFCE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50EE998E-E63A-4149-B45E-45C31C50C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8478216-9BE1-45B0-B27E-03DD776C28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04948B-387C-46C2-BAE3-4F9D09F9B094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DA46937-EB43-4676-BDCB-34CFC23EF2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8BD1D0FC-794F-4B07-959D-63460DD79B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984AEA5-B4E3-4F2F-B051-5059256410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FCFFAD-DC88-4809-B937-B941665C210A}" type="slidenum">
              <a:rPr lang="en-US" altLang="en-US" sz="1200" smtClean="0"/>
              <a:pPr/>
              <a:t>19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6F430DC-2DE2-428C-9AFD-DEBDEE2FC1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A391998-F47D-4EF8-92A2-BD5A5A9DD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5E95716-7125-4B81-89D4-886F0C1D4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877569-7F7C-456A-8EB3-ABBE67B95CDD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81BF706E-779A-474D-AAF8-5668920392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2DD0A6E-B35D-4ECB-82D4-3F17178A30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6497270-7DC8-46CD-ACC4-42F986813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BF8E43-0BAE-405A-8242-4B785C75AE71}" type="slidenum">
              <a:rPr lang="en-US" altLang="en-US" sz="1200" smtClean="0"/>
              <a:pPr/>
              <a:t>20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C13938B-830C-4ED3-830D-33B66DA13C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FF3B951-F9B7-4AA2-9669-DC278CC8EB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A258C37-1C90-4CE7-88FE-F6063A63EF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E84007-59FD-499A-B27E-45DE9C7EFD5C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43C643A-6AB7-453C-A055-1C13E790C7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CD5D3655-6896-474C-8897-C30429EBF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6E0F1D47-5E6E-4133-AA42-E2B4213CCC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2F2E1D-6CD3-461F-AC1D-FF92F882BC78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ECBC17FF-CBCA-41BB-85D4-C2D5BC3746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4F54935-C6F9-47A1-9616-AB84AA551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B7E63E78-AA28-4ADB-8F13-49ADDE52DB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92568C-0832-450F-8617-8B621AE3A51F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B9EF51D-E235-4B24-9AFF-EDB99C45FD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E8B79477-6FCF-405B-8A5D-11ECAD81B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A026D622-DB0C-4B21-A1A3-8FA320C2DD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2EA1B4-6070-4E81-AAB5-5CA37EA96D2E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085A8F1-34BA-400B-9C4B-0BAF297F67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97E9839-62AB-4115-B57F-A79AB1BA6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F82D171-FB7E-4FD9-95B7-F707143CA0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0D0E89-21B6-4B7B-89BD-6AA00DA3952A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39FA57E1-9CD1-4803-AD8C-CEF2A7BC02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FC7BA702-1370-4F0A-AEF5-12FE81CEC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758D16FA-FFC0-46C0-88F8-B23725191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DE903E-F37E-432B-9728-798E22AC8C93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7FA5DAC8-D89F-40DB-8311-152F47EA4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B4C7C18F-59B2-4F87-8140-43AEA54C17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A459E2F0-7989-4163-9685-02BE118813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4C70D0-1C21-43F8-B1E7-6E459F4BE08A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330AC50E-4729-4830-AFC9-5978A970A8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1E27971F-AB0E-4D14-A693-44E5FA41B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FFF08F-EE44-473F-A5E1-020DC0EA1A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1280AB-8499-467E-B3FC-DCA3AC2A8B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5661FC-31C1-43C7-B6ED-8413AFFDB8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E6A2D-248C-495B-BD1F-307414CE55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20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3DE813-C574-4AD7-9003-AD16274DB6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DC3B7C-7524-4C66-BBE2-C4664C4853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C4BF14-18F0-4CEA-8281-027ED4DA6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BCB1E-BDEA-4534-831B-AD3818D569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BACB4B-8930-440C-BC17-FDF9FEFBA7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97B4A5-CAB9-4551-A458-5E5EE750C5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660510-3BB2-4087-921B-D7DAFBB382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ECEA9-A40F-425C-B602-D9CCE010CB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004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E5DB2A-9E1C-4D63-B31E-D75E8E205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6166B8-C0BC-4BDC-8CFE-7726B2D92F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80E938-EEAE-48C9-A70B-2B31613B65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AACA0-7626-4E62-9C2E-CB622C3F0A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89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728C54-60ED-409E-AB4A-2949A0BC6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922328-BFF5-4559-AF32-16A3830499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02EDA7-2F07-4BE6-962E-76AAF8C628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A6AE0-BAA2-4BBF-89C1-74A1D487F0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7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6B4043-BEFE-4141-B8F3-329C40ED49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B8D97-BFDA-4B6F-AB40-0E493DCE4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17EDBE-E716-4573-B2C2-6FB6F34BB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1DE2C-7AF0-4642-B899-30A1EA5ED8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9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2ED9A1E-CF95-44FC-99A5-0D686D809C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1B45115-3B18-4B05-B3B9-85BC6DAD78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417410-CDED-4E28-9CB0-31C9D86D4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397F6-895B-4AC6-905B-545C92F2DB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07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FA868EA-3686-488A-95DE-899FBC985C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3DC733-E043-44C0-A535-F1D33F2312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8B8828-AF1D-4B7D-A834-B781A9CC4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6D7A9-A63C-43AB-A9A9-44E44B3DF2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478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686417A-DE55-4A09-A018-B8F250706D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0717F5-DED4-429A-AC7F-25AAAC5736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AC4E60-2C17-4D32-8010-A9EEAD3EC0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282F1-0BCF-4ED6-972F-7F87F7CCF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8FE8A8-9D8A-45D3-A04B-366DA643E9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3647B4-5D6A-4040-8E3B-581704C87E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F59A40-ACDB-4181-A2FA-CAB170C52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085B-A34D-4FC7-BEF1-03A66ACFD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15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0F0617-243B-4C7A-A24E-6A25E72C1A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3A8479-8587-4822-9DF5-E097F3864C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FFF1D3-3D0E-4300-A8FA-8EDA1FA519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A4A4-43ED-476E-BFF2-407A73F31E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80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E6134F-5145-4142-B621-365CFBE73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7321328-4AB7-47B9-9725-038ECD9CB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C7CDA3D-C0B4-4080-B237-75088FC7AC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7C274D-E453-4E96-B5A0-B4728F38F3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F12443C-5758-42D9-8995-C6E90DD114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D35ED927-D5E4-48E2-BF54-49E43828EF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D0832D-9AFB-4427-9933-382C1BCC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8D739-0896-4665-AB20-505B026D892F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C60F5576-5DAC-4FF3-AF17-55BDC3D8B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892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8: Number Crunching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EB830818-AA2B-4987-BD53-977121565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EA5D5462-EABC-4787-9983-57293182F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17838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MARS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wrap-up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RISC vs. CISC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Numerical representations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Signed/Unsigned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DC848E0-6DD1-4D58-9EF4-AA6810FFD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AEB61-C1E2-4A94-8797-CC911E814B19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3251" name="Text Box 2">
            <a:extLst>
              <a:ext uri="{FF2B5EF4-FFF2-40B4-BE49-F238E27FC236}">
                <a16:creationId xmlns:a16="http://schemas.microsoft.com/office/drawing/2014/main" id="{7D6EB048-C276-4645-B227-DC6599869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514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ASCII  Vs.  Binary</a:t>
            </a:r>
          </a:p>
        </p:txBody>
      </p:sp>
      <p:sp>
        <p:nvSpPr>
          <p:cNvPr id="53252" name="Line 3">
            <a:extLst>
              <a:ext uri="{FF2B5EF4-FFF2-40B4-BE49-F238E27FC236}">
                <a16:creationId xmlns:a16="http://schemas.microsoft.com/office/drawing/2014/main" id="{ED3487D2-3C67-4E91-8BED-EB68F19F2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id="{3A379100-5287-4050-B7B5-C8AEA64C0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6960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make more sense to represent a decimal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 ASCII?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Hardware to implement arithmetic would be difficult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are the storage needs? How many bits does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take to represent the decimal number 1,000,000,000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ASCII and in binary?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In binary: 30 bits     (2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&gt; 1 billion)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In ASCII: 10 characters, 8 bits per char  = 80 bits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A197BDD-7711-4FF5-84CD-2C578875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E8453-CA4C-4B08-8098-655A7946C067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55299" name="Text Box 2">
            <a:extLst>
              <a:ext uri="{FF2B5EF4-FFF2-40B4-BE49-F238E27FC236}">
                <a16:creationId xmlns:a16="http://schemas.microsoft.com/office/drawing/2014/main" id="{027053B3-7344-44AD-BCEB-03DA807A1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688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 Numbers</a:t>
            </a:r>
          </a:p>
        </p:txBody>
      </p:sp>
      <p:sp>
        <p:nvSpPr>
          <p:cNvPr id="55300" name="Line 3">
            <a:extLst>
              <a:ext uri="{FF2B5EF4-FFF2-40B4-BE49-F238E27FC236}">
                <a16:creationId xmlns:a16="http://schemas.microsoft.com/office/drawing/2014/main" id="{F3F6010D-A118-456C-AEDD-7F547F255D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Text Box 4">
            <a:extLst>
              <a:ext uri="{FF2B5EF4-FFF2-40B4-BE49-F238E27FC236}">
                <a16:creationId xmlns:a16="http://schemas.microsoft.com/office/drawing/2014/main" id="{18CBD02D-1D5B-4FD1-9862-7A1BA287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440755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32 bits can only represent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numbers – if we wish to also represent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negative numbers, we can represent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positive numbers (incl zero)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and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negative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– 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23F4D6-E25A-4829-8FF2-E24EC868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25C30-1849-4FFC-BF46-30C6351005A6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3788E24C-55DF-4650-8960-52EB161C4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85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2’s Complement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AECFB0F1-799C-4153-822A-4DFF7BEA6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D6351CAE-D26F-4FA3-BCF9-B7C1C958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88026"/>
            <a:ext cx="6010171" cy="313932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– 1)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22579DE9-FBC4-4E88-B353-AEDA0AF89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83" y="4427347"/>
            <a:ext cx="715971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Why is this representation favorable?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Consider the sum of  1 and -2  …. we get 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Consider the sum of  2 and -1  …. we get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This format can directly undergo addition without any conversions!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225AF239-5A7F-4F25-828A-D341B8CEA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808" y="5685503"/>
            <a:ext cx="482215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Each number represents the quantity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-2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+ 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…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F3E6B84-AAE5-45AA-9797-545836C5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7F596C-FF86-43C3-B458-555CF2B05704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72C7D150-6F7F-436C-A154-C16BD34B4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85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2’s Complement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7E0D91FD-33FE-4038-ABDE-D2B1506DA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A0B2390A-B0B4-4E36-B481-0B1DBAD51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95400"/>
            <a:ext cx="5356274" cy="280076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– 1)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p:sp>
        <p:nvSpPr>
          <p:cNvPr id="8198" name="Text Box 5">
            <a:extLst>
              <a:ext uri="{FF2B5EF4-FFF2-40B4-BE49-F238E27FC236}">
                <a16:creationId xmlns:a16="http://schemas.microsoft.com/office/drawing/2014/main" id="{B11C67E5-D6FB-4F7B-A66C-915F8C3B9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118290"/>
            <a:ext cx="786862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Note that the sum of a number x and its inverted representation x’ always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equals  a string of 1s (-1).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x + x’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x’ + 1 = -x        … hence, can compute the negative of a number by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-x = x’ + 1             inverting all bits and adding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Similarly, the sum of  x and –x gives us all zeroes, with a carry of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reality, x + (-x) =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… hence the name 2’s complement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E7C2ED2-E92F-4414-A2D2-C4E59162A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3CF54-05ED-4C9E-ACE6-3ABD4125E063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E99D3813-9D37-4F71-9E7F-B7A2DF1FD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59D41E5D-8AD0-452F-98E2-E342C937E4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43DF86C7-759B-4455-8376-28AF132C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4420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Compute the 32-bit 2’s complement representations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for the following decimal numbers: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5,  -5, -6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0694E00-AC30-4337-BC59-B351FE3A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33BF6-A07E-4101-9E2B-C70F6EE87733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31610B9C-40FA-4834-AAD0-2E86DC5A0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B6E10F3E-FC65-4942-8D3A-6F60A8F8D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302EC9A9-247E-478B-A659-0CC20AB08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5895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Compute the 32-bit 2’s complement representations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for the following decimal numbers: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5,  -5, -6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5:   0000  0000  0000  0000  0000  0000  0000  0101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-5:   1111  1111  1111  1111  1111  1111  1111 1011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-6:   1111  1111  1111  1111  1111  1111  1111 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Given -5, verify that inverting and adding 1 yields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number 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6C904B2-55BA-48D1-82FE-33A83682A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54460-B236-40A2-826A-EE480D794289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06B23E87-6C6F-4779-A401-A9602078E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079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/ Unsigned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2F764014-0656-49D0-B346-D8A425DBE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F239055F-96AE-416B-9FCF-F282298A8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1313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hardware recognizes two formats: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unsigned (corresponding to the C declaration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unsigned 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all numbers are positive, a 1 in the most significant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just means it is a really large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signed (C declaration is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or just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numbers can be +/-  , a 1 in the MSB means the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is negative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distinction enables us to represent twice as many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numbers when we’re sure that we don’t need negatives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E9C91A0-E64B-4BD2-9303-4702B8794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C1282-93D2-4148-8A63-82958255D42A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99DC8F37-1B7C-43D1-9C8F-757A25F00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05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MIPS Instructions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A30C3ABD-9DE4-4C4F-BB1D-E4FC2B54D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CDE4625E-8011-4FE7-A1BA-2CDF5EA7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34539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Consider a comparison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slt   $t0, $t1,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and $t1 contains the 32-bit number   1111 01…01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What gets stored in $t0?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E4038F5-7986-486D-AD4B-CF04051A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314B5-99FC-4613-A05E-E9D8AD5F16A7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0ACD4642-6B72-40A9-A15A-884D4C62F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05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MIPS Instructions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0EFA29FE-3336-4740-9FA8-8CDEBCF4C5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9C8DF09E-1C1D-454E-B30E-DE7C86F4F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8224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Consider a comparison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slt   $t0, $t1,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and $t1 contains the 32-bit number   1111 01…01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What gets stored in $t0?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The result depends on whether $t1 is a signed or unsigned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number – the compiler/programmer must track this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accordingly use either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or 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sltu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slt    $t0, $t1, $zero     stores  1 in $t0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sltu  $t0, $t1, $zero     stores  0 in $t0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3A1FAB1-E331-43CF-B26E-81E38B55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727B5-CE6A-4CA4-AC75-CC0F8A94DC91}" type="slidenum">
              <a:rPr lang="en-US" altLang="en-US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A70E2EBE-0C99-4D98-8D43-AA3CD84AE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923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Extension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099F7D65-2EFF-4ACB-A7F8-1ED45F5BE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20885135-ADB0-4F08-8D5A-583FA35B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9201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Occasionally, 16-bit signed numbers must be converted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into 32-bit signed numbers – for example, when doing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add with an immediate operand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The conversion is simple: take the most significant bit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use it to fill up the additional bits on the left – known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sign extension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  So 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 0000 0000 0000 0010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0000 0000 0000 0000 0000 0000 0000 0010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and -2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1111 1111 1111 1110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1111 1111 1111 1111 1111 1111 1111 1110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11D9CD1-9155-4C4D-8DAF-8A03F84E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DA190-E2D7-465C-A465-49840829BD17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75AEDF79-3778-455C-94FA-38BF1162C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808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Print Routine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EB386FDE-C8C2-4AA7-A7D2-129711263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9911264E-49F3-46D4-BBCD-429793976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211974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.data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str:     .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“the answer is 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.text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li      $v0, 4               # load immediate; 4 is the code for 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print_string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la     $a0, str            #  the 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print_string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expects the string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#  address as the argument; la is the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#  to load the address of the operand (str)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#  MARS will now invoke syscall-4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li      $v0, 1              #  syscall-1 corresponds to 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print_int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li      $a0, 5              #  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print_int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expects the integer as its argument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#  MARS will now invoke syscall-1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6425DFA-2C17-41E5-949B-6C40333E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5705F-BD30-45B2-9380-25E74829D09F}" type="slidenum">
              <a:rPr lang="en-US" altLang="en-US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B7074814-4FF1-4179-82B3-55736A3A0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8215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Alternative Representations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379B33DC-270F-43FC-A1E9-984446AFE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032B6D22-436F-4B45-A47E-5BC01FA41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93723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following two (intuitive) representations were discarded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because they required additional conversion steps before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arithmetic could be performed on the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sign-and-magnitude: the most significant bit represents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+/-  and the remaining bits express the magnitude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one’s complement: -x is represented by inverting all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 bits of x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Both representations above suffer from two zeroes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EF49DCB-70E9-4457-87A1-7057E52B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C5BA4-9EBC-4283-9F8A-81FE196AB246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01A2D330-5F5C-42AF-B444-0C67335AC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A2AA2A5C-DFB9-4B25-8161-6F6629B721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5CF8FA15-99E8-4227-8B92-8E3B976E6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73222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Write an assembly program to prompt the user for two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numbers and print the sum of the two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3728DDA-F660-4B7A-86AB-E2DFCE61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C14E2-010B-4593-A1BE-F347ECD66F41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43011" name="Text Box 2">
            <a:extLst>
              <a:ext uri="{FF2B5EF4-FFF2-40B4-BE49-F238E27FC236}">
                <a16:creationId xmlns:a16="http://schemas.microsoft.com/office/drawing/2014/main" id="{DA7F5192-857F-4575-B57B-C1F0341CD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102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25CCB3EA-9FAB-42A0-B85A-4D8C4587A9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762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E7AA21D0-02F1-4D80-A444-E1230C7FF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917912"/>
            <a:ext cx="3633174" cy="594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str1: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“Enter 2 numbers:”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str2: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“The sum is 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.text li   $v0, 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la  $a0, str1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$t0, $v0,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$t1, $v0, $zero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4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la  $a0, str2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 $v0,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$a0, $t1, $t0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B6A5DF3-7672-44A2-BD05-C64073E82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D9E54-3944-4F63-8896-3A81F354F5AD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45059" name="Text Box 2">
            <a:extLst>
              <a:ext uri="{FF2B5EF4-FFF2-40B4-BE49-F238E27FC236}">
                <a16:creationId xmlns:a16="http://schemas.microsoft.com/office/drawing/2014/main" id="{BF47862F-87C4-4192-B6B0-C32B092E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938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IA-32 Instruction Set</a:t>
            </a:r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id="{66ED48B2-CD9D-44E3-8F64-62114F957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1E639701-A320-4B4C-9AA6-F0F182A3C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3683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Intel’s IA-32 instruction set has evolved over 20 years –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old features are preserved for software compatibility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Numerous complex instructions – complicates hardware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design (Complex Instruction Set Computer – CISC)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Instructions have different sizes, operands can be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registers or memory, only 8 general-purpose registers,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one of the operands is over-written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RISC instructions are more amenable to high performance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(clock speed and parallelism) – modern Intel processors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convert IA-32 instructions into simpler micro-operations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B7F81BA-BD16-4449-B99C-3739A47EB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F6C0C-4479-48C5-AD3A-BD2BF271AD09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1FE9A055-27CE-4BC8-9759-0EFF92F18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280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Large Constants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8F27B192-E64B-4869-9DBD-9E1A7DDB8E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34BA98E9-93BD-4DFF-8948-39F1393F7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18203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Immediate instructions can only specify 16-bit constants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lui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 is used to store a 16-bit constant into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the upper 16 bits of a register… combine this with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OR instruction to specify a 32-bit constant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destination PC-address in a conditional branch is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specified as a 16-bit constant, relative to the current PC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jump (j) instruction can specify a 26-bit constant; if more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bits are required, the jump-register (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jr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instruction is used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See green sheet!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2141ACF1-E866-48B3-9F03-9648E540F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EFB887-0BAC-4C42-8D93-765DEF29B305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47107" name="Text Box 2">
            <a:extLst>
              <a:ext uri="{FF2B5EF4-FFF2-40B4-BE49-F238E27FC236}">
                <a16:creationId xmlns:a16="http://schemas.microsoft.com/office/drawing/2014/main" id="{A6FDCC87-F7DE-4116-8DFA-FA9AC0EB3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91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Endian-ness</a:t>
            </a:r>
          </a:p>
        </p:txBody>
      </p:sp>
      <p:sp>
        <p:nvSpPr>
          <p:cNvPr id="47108" name="Line 3">
            <a:extLst>
              <a:ext uri="{FF2B5EF4-FFF2-40B4-BE49-F238E27FC236}">
                <a16:creationId xmlns:a16="http://schemas.microsoft.com/office/drawing/2014/main" id="{9984C90F-FC32-4977-9483-4126F731B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9850B997-3BE3-4284-B11B-C6638D31F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289129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Two major formats for transferring values between registers and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Memory:  low address  45   7b  87  7f    high 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Little-endian register: the first byte read goes in the low end of the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Register:   7f   87  7b  45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Most-significant bit                                 Least-significant bit                 (x86)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Big-endian register: the first byte read goes in the big end of the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Register:   45  7b  87  7f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Most-significant bit                                  Least-significant bit               (MIPS, IBM)</a:t>
            </a:r>
          </a:p>
        </p:txBody>
      </p:sp>
      <p:sp>
        <p:nvSpPr>
          <p:cNvPr id="47110" name="Line 5">
            <a:extLst>
              <a:ext uri="{FF2B5EF4-FFF2-40B4-BE49-F238E27FC236}">
                <a16:creationId xmlns:a16="http://schemas.microsoft.com/office/drawing/2014/main" id="{9344D85E-883E-4449-A4AA-CBAD7FE0C9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733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Line 6">
            <a:extLst>
              <a:ext uri="{FF2B5EF4-FFF2-40B4-BE49-F238E27FC236}">
                <a16:creationId xmlns:a16="http://schemas.microsoft.com/office/drawing/2014/main" id="{17AED877-7EFD-4820-920C-36F4868FB0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5257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2" name="Line 7">
            <a:extLst>
              <a:ext uri="{FF2B5EF4-FFF2-40B4-BE49-F238E27FC236}">
                <a16:creationId xmlns:a16="http://schemas.microsoft.com/office/drawing/2014/main" id="{F7EEE353-782F-4E58-AF98-21DD80CE01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657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8">
            <a:extLst>
              <a:ext uri="{FF2B5EF4-FFF2-40B4-BE49-F238E27FC236}">
                <a16:creationId xmlns:a16="http://schemas.microsoft.com/office/drawing/2014/main" id="{D62B18ED-6F11-4E3B-A70A-6224FC7C6A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7200" y="5181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6CD20DBB-3164-4FF1-B82E-44C7308E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F39C0-735D-4D53-9D55-F92FDDA92DE7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49155" name="Text Box 2">
            <a:extLst>
              <a:ext uri="{FF2B5EF4-FFF2-40B4-BE49-F238E27FC236}">
                <a16:creationId xmlns:a16="http://schemas.microsoft.com/office/drawing/2014/main" id="{6646FD6B-61A3-4774-B1B7-94067C708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8362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Binary Representation</a:t>
            </a:r>
          </a:p>
        </p:txBody>
      </p:sp>
      <p:sp>
        <p:nvSpPr>
          <p:cNvPr id="49156" name="Line 3">
            <a:extLst>
              <a:ext uri="{FF2B5EF4-FFF2-40B4-BE49-F238E27FC236}">
                <a16:creationId xmlns:a16="http://schemas.microsoft.com/office/drawing/2014/main" id="{DF561680-9B19-4F96-91AB-FAFB25B55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Text Box 4">
            <a:extLst>
              <a:ext uri="{FF2B5EF4-FFF2-40B4-BE49-F238E27FC236}">
                <a16:creationId xmlns:a16="http://schemas.microsoft.com/office/drawing/2014/main" id="{2E450C01-863D-4B9D-B616-38CFA53D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2147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binary number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01011000 00010101 00101110 11100111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represents the quantity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… 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32-bit word can represent 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numbers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0  and 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… this is known as the unsigned representation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we’re assuming that numbers are always positive</a:t>
            </a:r>
          </a:p>
        </p:txBody>
      </p:sp>
      <p:sp>
        <p:nvSpPr>
          <p:cNvPr id="49158" name="Text Box 5">
            <a:extLst>
              <a:ext uri="{FF2B5EF4-FFF2-40B4-BE49-F238E27FC236}">
                <a16:creationId xmlns:a16="http://schemas.microsoft.com/office/drawing/2014/main" id="{C33B6BF2-5B79-4428-BA1A-DA5C1F35C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475" y="2667000"/>
            <a:ext cx="21810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Most significant bit</a:t>
            </a:r>
          </a:p>
        </p:txBody>
      </p:sp>
      <p:sp>
        <p:nvSpPr>
          <p:cNvPr id="49159" name="Text Box 6">
            <a:extLst>
              <a:ext uri="{FF2B5EF4-FFF2-40B4-BE49-F238E27FC236}">
                <a16:creationId xmlns:a16="http://schemas.microsoft.com/office/drawing/2014/main" id="{0D8197C0-426C-4F44-980A-CF2E8D299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6021" y="2627342"/>
            <a:ext cx="218585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Least significant bit</a:t>
            </a:r>
          </a:p>
        </p:txBody>
      </p:sp>
      <p:sp>
        <p:nvSpPr>
          <p:cNvPr id="49160" name="Line 7">
            <a:extLst>
              <a:ext uri="{FF2B5EF4-FFF2-40B4-BE49-F238E27FC236}">
                <a16:creationId xmlns:a16="http://schemas.microsoft.com/office/drawing/2014/main" id="{334D2FBC-B9AF-4539-9E27-6E74ABD61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2590800"/>
            <a:ext cx="53340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9">
            <a:extLst>
              <a:ext uri="{FF2B5EF4-FFF2-40B4-BE49-F238E27FC236}">
                <a16:creationId xmlns:a16="http://schemas.microsoft.com/office/drawing/2014/main" id="{73752F45-52A9-4453-9684-E882A7BD9AC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1400" y="2514600"/>
            <a:ext cx="45720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6AED4EC-FE92-43AA-BE00-CC15173FF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E7296-62ED-467F-A6C9-26C6D9073EE1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51203" name="Text Box 2">
            <a:extLst>
              <a:ext uri="{FF2B5EF4-FFF2-40B4-BE49-F238E27FC236}">
                <a16:creationId xmlns:a16="http://schemas.microsoft.com/office/drawing/2014/main" id="{F8EA7F16-F98B-4F0D-BDCE-ADB163097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514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ASCII  Vs.  Binary</a:t>
            </a:r>
          </a:p>
        </p:txBody>
      </p:sp>
      <p:sp>
        <p:nvSpPr>
          <p:cNvPr id="51204" name="Line 3">
            <a:extLst>
              <a:ext uri="{FF2B5EF4-FFF2-40B4-BE49-F238E27FC236}">
                <a16:creationId xmlns:a16="http://schemas.microsoft.com/office/drawing/2014/main" id="{58B935D8-1565-4A06-A22C-EE0BADD9A7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Text Box 4">
            <a:extLst>
              <a:ext uri="{FF2B5EF4-FFF2-40B4-BE49-F238E27FC236}">
                <a16:creationId xmlns:a16="http://schemas.microsoft.com/office/drawing/2014/main" id="{F97050C7-EDCD-4FD0-8F64-7A47D9D65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6960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make more sense to represent a decimal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 ASCII?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Hardware to implement arithmetic would be difficult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are the storage needs? How many bits does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take to represent the decimal number 1,000,000,000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ASCII and in binary?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47483</TotalTime>
  <Words>1785</Words>
  <Application>Microsoft Office PowerPoint</Application>
  <PresentationFormat>On-screen Show (4:3)</PresentationFormat>
  <Paragraphs>285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269</cp:revision>
  <cp:lastPrinted>2025-01-30T03:16:42Z</cp:lastPrinted>
  <dcterms:created xsi:type="dcterms:W3CDTF">2002-09-20T18:19:18Z</dcterms:created>
  <dcterms:modified xsi:type="dcterms:W3CDTF">2026-01-29T05:58:12Z</dcterms:modified>
</cp:coreProperties>
</file>