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63" r:id="rId2"/>
    <p:sldId id="604" r:id="rId3"/>
    <p:sldId id="605" r:id="rId4"/>
    <p:sldId id="658" r:id="rId5"/>
    <p:sldId id="613" r:id="rId6"/>
    <p:sldId id="657" r:id="rId7"/>
    <p:sldId id="583" r:id="rId8"/>
    <p:sldId id="606" r:id="rId9"/>
    <p:sldId id="607" r:id="rId10"/>
    <p:sldId id="608" r:id="rId11"/>
    <p:sldId id="609" r:id="rId12"/>
    <p:sldId id="610" r:id="rId13"/>
    <p:sldId id="584" r:id="rId14"/>
    <p:sldId id="611" r:id="rId15"/>
    <p:sldId id="612" r:id="rId16"/>
    <p:sldId id="601" r:id="rId17"/>
    <p:sldId id="656" r:id="rId18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99" autoAdjust="0"/>
    <p:restoredTop sz="94404" autoAdjust="0"/>
  </p:normalViewPr>
  <p:slideViewPr>
    <p:cSldViewPr>
      <p:cViewPr varScale="1">
        <p:scale>
          <a:sx n="74" d="100"/>
          <a:sy n="74" d="100"/>
        </p:scale>
        <p:origin x="85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6772E3BF-42C2-4162-8C2B-5834C47B1E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E56ED9CA-29E0-4EB3-9000-BDCF3A1C084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F389586C-E027-436F-9391-61362D57E4B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3DE9636E-2CDA-4B87-BE5F-872ABE9C3FF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7969EC0-3613-4D8B-A50C-910A34A1C3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6A2AEDC5-C7F5-4613-ABA4-C891C5296DD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8F21443E-9277-43F3-B321-94B997D928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5F0BCB0-3FC5-4063-AD15-F573A64F294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017DB589-DDC9-4492-A1C9-DF7CEBC4AA5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826001D1-D89C-4347-8CE2-027913F963C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487812D0-15EA-4BA5-92D4-F312DAE5F0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D0FD475-6203-4489-9FC8-012EC7D959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E9A42064-7080-4EB3-9C73-2D63EE8E5D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F2FD93D-9C09-47DF-A65C-96AA51784302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6A7D34AB-E0B9-4DAB-9733-A5943E30F3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9BC7D1F-8B54-4224-96D1-CA31824216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A812E832-57D0-44BF-8AF6-4F94AF2CEB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D2F2B6B-D55F-4CF7-BC17-E9AFE454B9A5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75D2574C-E61C-4482-9D4E-79A77FA5FA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A4C7F871-C015-4B0B-9DC1-FAFDD900C2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BCEEB6A2-2DAF-4D1E-A5DE-A02641C0A9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D3FD3A-033A-4914-8109-7FFC454865C5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EF9DFAFB-8E05-410F-91BE-61C5B82BC5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1D0468B5-82E0-4359-AE9F-984B525888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CBEA3AD5-6961-477D-80D9-C608ADEC29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1EBC665-F85F-481B-9F80-C8B551358D6B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CC40BD0E-8D07-4992-BF69-44BCF1B0B3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3CD84B87-7EBB-45C2-BF69-F80F377C79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26C658F2-F8C5-4980-B057-10B3BA0700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A9F7A7-504E-4394-AFF1-93B011E62721}" type="slidenum">
              <a:rPr lang="en-US" altLang="en-US" sz="1200" smtClean="0"/>
              <a:pPr/>
              <a:t>13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D85B45C3-6C70-40D9-91B3-830D4FCB30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20F09827-9AF9-479F-B1C8-AAA3C410E4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F0A9697A-7759-44CB-9CE6-58389530D9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252628E-0196-4462-8528-CAEF31BC8D36}" type="slidenum">
              <a:rPr lang="en-US" altLang="en-US" sz="1200" smtClean="0"/>
              <a:pPr/>
              <a:t>14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350B16A5-0FC9-43BE-8C6F-6EFD7088A2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A6F42FB8-C2A9-4A6B-B6A9-2412CE936E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33593A67-157A-4ED7-AB53-D116DF6892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B8AFBE9-4BEF-499C-AA97-15BEA875B14E}" type="slidenum">
              <a:rPr lang="en-US" altLang="en-US" sz="1200" smtClean="0"/>
              <a:pPr/>
              <a:t>15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47F03397-5A43-4728-83BA-1827375F9A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896B600E-80E2-45A9-B26D-35A2108760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D0606FB2-7AE2-43B0-95B8-27EE22A151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1373371-91A6-43CD-B634-D474678A7413}" type="slidenum">
              <a:rPr lang="en-US" altLang="en-US" sz="1200" smtClean="0"/>
              <a:pPr/>
              <a:t>16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5B17778F-95E6-4EE4-8E24-864FD7E19E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80449BD6-0FD5-4ABC-8A86-DF70BABCB8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8AED88B0-32FF-4099-B92C-C84116191D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F1C2EC-0A94-4574-AB5F-495ACBC69B98}" type="slidenum">
              <a:rPr lang="en-US" altLang="en-US" sz="1200" smtClean="0"/>
              <a:pPr/>
              <a:t>17</a:t>
            </a:fld>
            <a:endParaRPr lang="en-US" altLang="en-US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53438B7-E281-4607-B0CE-24AD6D9572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A54B425-CB49-4D68-8104-AA5546CD53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9798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18C4F2A4-2602-45DF-9B2B-1ABC8780D7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E9B2D7-CE5B-4C06-BEF1-E1BED74CE673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9127C633-DB71-4995-9A05-5F9E224FDE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BFBC2925-AFBE-4F20-A43F-50EEB949D1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5BE65A84-18DD-4F10-87CB-D51AE74B52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F086F7-C443-4118-8BFC-A832F2FB5B6D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430C8FAD-957D-4717-B911-27751D682B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A30F11CF-DC9B-4ACE-8736-70F9375CE2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A3F3992E-BF76-454A-AC01-950349DBE9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027F7DB-B128-4FAB-8F1B-AF8CFDFFF6A8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BD5DD90-D0E2-4DE6-AEB0-E942E0D0FF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7FBE905-9E96-4EC1-8FAD-0D8B0F1BB1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3CFF72AA-8B02-44BE-ABA6-06E4AA0E94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D186523-CA28-46D7-B5A5-98DB2B78C0FE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E70A6DCB-DB13-4FA8-ABD8-9DE1947433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0FC5761F-014F-46F4-BD34-AC05D2FFCC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72F00-1D01-AE21-F75F-715415621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95C7E571-C1CD-4553-0A8D-A756EB8CB9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D186523-CA28-46D7-B5A5-98DB2B78C0FE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2F8099B1-C479-5B0A-BE84-2BB00B9777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BCCD606-B92D-B40B-B264-B916710F31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94850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E9A94073-5F39-447B-9A4C-81F61D5709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3107189-8C2B-436A-BC84-4E28CF0C2E9E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3F4D1168-777E-41D9-9DAA-15B06BE2A8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A680ABE3-3296-422E-8AB0-010194768C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2F42D32D-D418-4728-9396-E3E8616466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47335DE-07D1-42D8-8887-7F723870084A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47BAFFBB-DDE0-403A-AF36-792D39747B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72AD57EA-0C9A-477E-880B-CF82F8F7E9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116BC6EA-7D82-4129-A0E5-95E672E5E9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1CC3FE-26BA-4A16-80A5-93B910BDFA22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9988F244-99F5-4BCD-AA39-71CE57677B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96FA09DC-A6B2-43E8-B3E9-2864E528E1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CDA4541-CD0B-4425-BC88-F6164CC723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1D7407E-5554-4358-BEAB-8DD79612FF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BD20A0-EB03-45CD-AFBD-6C024840A4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AE396-696E-4B4C-A82F-2971081BF2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5678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864AA4-B3CE-4437-B527-F71B986BA6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F05C2B-7A28-4B13-BF62-643A2F87B6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D07205-69D8-4C32-A7CE-2AB8A21A55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53713-C89A-4775-8440-F9D18516B0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398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4E7094-BA3E-4BA2-AA5C-FA39179EF7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8A4370-C64C-4549-87D0-6256E37A18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775596-5475-4CAF-9818-2C0213068D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F5993-7540-4E87-B919-1174F95E62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9579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3E3736C-FBB1-4F37-A9D4-37F362F18E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E595948-8A49-4B81-AB9E-74CF0C975C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2068E72-DD10-42AE-A2A6-F7A2D22CD0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7BE77-6992-4B3E-9EBD-E855E44AA2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9548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2882E5-6C7E-4168-836E-D944607454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FEC7F2-F868-4B5C-A285-50B108ED52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AE59F4-53B5-45C9-AA6E-66CD4FBAD4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DDA0E-AADB-4310-B894-FB0FBDAF39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397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86B72F-25D3-416A-9592-57310967A8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D9C298-C9F4-4C36-A966-3738ED5E6D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EAB426-B07B-45D6-9B26-3EE2C325CD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A3D3C-F7D3-438E-9726-C863E6D5BA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205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4DA148C-5DEF-4106-88B7-1A90B06E31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02AAB53-8B13-4060-AC9B-CEF8282196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80CB233-6DE1-4944-9230-8240095F94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88E98-6B67-40A2-A3AE-FD1521BEB2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7526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3A35198-6CFD-4353-BA9B-F057B05263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4863E42-E1FC-4A04-AA65-C10E1A4AA9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2AD7633-5564-4E5F-B273-15AD252D00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84B0C-F27F-471A-89EB-AC4CF71CC2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309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B2D587E-C03F-4147-82EF-B301796A5A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6234783-088D-447F-A21F-04AD07C8D5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6918017-3E98-4210-A655-8880F2D093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1183F-C772-4CD5-AA14-4890AFC978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626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DB3660-614E-4219-8012-82E28FCBC5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1E6B1D-3B72-4346-9EA3-C0418D1CA8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945B25-6D8E-4453-A21F-1C4FA08FF2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3F893-03D7-404A-809F-8D4D5260DD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276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D89A09-2F73-46E1-A03B-50E0F0DC60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AFB0CB-D112-4F77-88FC-C02CF06970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C4FDB7-3172-441E-A636-CC3ACC712D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97D7E-7007-4E87-ABA1-47798B4FE1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8084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19B9386-AF00-49BB-8B6F-8F1D98B482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69ED865-7317-4EF6-B401-829126DFC4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3FA1503-C44F-44C7-AA9B-853FE6A315A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95FAC1E-AFC7-44D1-BF68-B74F03D4A59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EC60113-ED93-4C63-9D0C-6025D4E48C1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D1750E64-CD11-4381-938E-7C0B796481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D227EF0-81BF-468B-90E6-D99339172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E5B126-7272-4B42-A9A8-BEA1D6056E91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17D56CBA-B1F9-43A0-9E00-81B74C2B6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1928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6: Assembly Programs</a:t>
            </a: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535DB3D2-7AA9-4014-BF88-2E36376F347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CCA7D944-F982-40CC-B360-7AA45CE1B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4136132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Control instructions, loops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Procedures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Examples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5811BBC2-96E3-47B9-8B8F-2A0657536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EB52EF-CEA3-4AC4-88BB-ABB46E2F5030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10760AE9-CCFA-4C8D-B711-9E499D000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77625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Stack</a:t>
            </a:r>
          </a:p>
        </p:txBody>
      </p:sp>
      <p:sp>
        <p:nvSpPr>
          <p:cNvPr id="12292" name="Line 3">
            <a:extLst>
              <a:ext uri="{FF2B5EF4-FFF2-40B4-BE49-F238E27FC236}">
                <a16:creationId xmlns:a16="http://schemas.microsoft.com/office/drawing/2014/main" id="{72BBF2FA-546A-4101-B9CE-6678C5598A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CABBF0A1-8AA7-47DA-B357-2775D64B7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24000"/>
            <a:ext cx="754033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The register scratchpad for a procedure seems volatile –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it seems to disappear every time we switch procedures –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a procedure’s values are therefore backed up in memory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on a stack</a:t>
            </a:r>
          </a:p>
        </p:txBody>
      </p:sp>
      <p:sp>
        <p:nvSpPr>
          <p:cNvPr id="12294" name="Rectangle 5">
            <a:extLst>
              <a:ext uri="{FF2B5EF4-FFF2-40B4-BE49-F238E27FC236}">
                <a16:creationId xmlns:a16="http://schemas.microsoft.com/office/drawing/2014/main" id="{F83A2FCC-43E7-4B99-9EAC-745B533A7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429000"/>
            <a:ext cx="2133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Proc A’s  values</a:t>
            </a:r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77686A18-CC74-450E-BBC8-7305795A2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038600"/>
            <a:ext cx="2133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Proc B’s  values</a:t>
            </a:r>
          </a:p>
        </p:txBody>
      </p:sp>
      <p:sp>
        <p:nvSpPr>
          <p:cNvPr id="12296" name="Rectangle 8">
            <a:extLst>
              <a:ext uri="{FF2B5EF4-FFF2-40B4-BE49-F238E27FC236}">
                <a16:creationId xmlns:a16="http://schemas.microsoft.com/office/drawing/2014/main" id="{EFD4FF3A-DB02-4565-8174-8CA07156C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953000"/>
            <a:ext cx="2133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Proc C’s  values</a:t>
            </a:r>
          </a:p>
        </p:txBody>
      </p:sp>
      <p:sp>
        <p:nvSpPr>
          <p:cNvPr id="12297" name="Text Box 9">
            <a:extLst>
              <a:ext uri="{FF2B5EF4-FFF2-40B4-BE49-F238E27FC236}">
                <a16:creationId xmlns:a16="http://schemas.microsoft.com/office/drawing/2014/main" id="{72264EC8-AE12-49E0-8820-1FEFDA94F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181600"/>
            <a:ext cx="5036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12298" name="Text Box 10">
            <a:extLst>
              <a:ext uri="{FF2B5EF4-FFF2-40B4-BE49-F238E27FC236}">
                <a16:creationId xmlns:a16="http://schemas.microsoft.com/office/drawing/2014/main" id="{FDE21044-02D1-497E-AFE7-E100B2C2B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0725" y="3211513"/>
            <a:ext cx="15261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High address</a:t>
            </a:r>
          </a:p>
        </p:txBody>
      </p:sp>
      <p:sp>
        <p:nvSpPr>
          <p:cNvPr id="12299" name="Text Box 11">
            <a:extLst>
              <a:ext uri="{FF2B5EF4-FFF2-40B4-BE49-F238E27FC236}">
                <a16:creationId xmlns:a16="http://schemas.microsoft.com/office/drawing/2014/main" id="{D443FB38-08FE-4EFC-A91D-35833F95F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6096000"/>
            <a:ext cx="14754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Low address</a:t>
            </a:r>
          </a:p>
        </p:txBody>
      </p:sp>
      <p:sp>
        <p:nvSpPr>
          <p:cNvPr id="12300" name="Text Box 12">
            <a:extLst>
              <a:ext uri="{FF2B5EF4-FFF2-40B4-BE49-F238E27FC236}">
                <a16:creationId xmlns:a16="http://schemas.microsoft.com/office/drawing/2014/main" id="{FA07700C-871E-4834-94B1-A44ECAB30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94" y="5715000"/>
            <a:ext cx="141487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Stack grows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this way</a:t>
            </a:r>
          </a:p>
        </p:txBody>
      </p:sp>
      <p:sp>
        <p:nvSpPr>
          <p:cNvPr id="12301" name="Line 13">
            <a:extLst>
              <a:ext uri="{FF2B5EF4-FFF2-40B4-BE49-F238E27FC236}">
                <a16:creationId xmlns:a16="http://schemas.microsoft.com/office/drawing/2014/main" id="{57254267-CF00-41B6-81D0-6FC5CC2A6E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867400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02" name="Text Box 14">
            <a:extLst>
              <a:ext uri="{FF2B5EF4-FFF2-40B4-BE49-F238E27FC236}">
                <a16:creationId xmlns:a16="http://schemas.microsoft.com/office/drawing/2014/main" id="{2563BBED-2A82-489D-994A-31A1540D6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505200"/>
            <a:ext cx="2344103" cy="2862322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Proc  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call  Proc 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        …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        call Proc 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           …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        return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return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return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BA2B4FA-337C-4134-BE13-CA5900BF4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17ADC8-B8D0-4B00-A02F-F197E4A6FBF8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CA5F6167-5B07-47EE-9D73-C02948C36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1000"/>
            <a:ext cx="33521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Saves and Restores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2A9BB1A7-2E1F-4960-AF0F-090C708291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DCE6D95-BB07-485C-8CE1-F005F857C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35826C-043E-473D-9EA8-8F96B39B9F64}" type="slidenum">
              <a:rPr lang="en-US" altLang="en-US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91A8A31A-A417-43A7-842D-02700909E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1000"/>
            <a:ext cx="65850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Storage Management on a Call/Return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BFABADB8-C779-4F1A-A0FE-CB562A08D6A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8BA8DF53-87DF-469E-B9FD-3B9AF3F33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371600"/>
            <a:ext cx="7961154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A new procedure must create space for all its variables on the stack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Before/after executing the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jal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, the caller/callee must save relevant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values in $s0-$s7, $a0-$a3, $ra, $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fp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, temps into the stack space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Arguments are copied into $a0-$a3; the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jal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is executed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After the callee creates stack space, it updates the value of $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Once the callee finishes, it copies the return value into $v0, frees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up stack space, and $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is incremented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On return, the caller/callee brings in stack values, ra, temps into registers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 responsibility for copies between stack and registers may fall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upon either the caller or the callee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2B0A333-8B3E-452F-89BC-472E1B450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C0E5EF-6ADC-4EA9-BAFB-FF6A9AE9414F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C3E486F8-1EB8-404A-ABC2-EFB025F72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6810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55B138AB-D1E2-4622-9FA7-CAAB1CB4A62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011B4027-0BF1-42BC-813F-FE9363CDC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527574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The 32 MIPS registers are partitioned as follows: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Register 0 :  $zero        always stores the constant 0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Regs 2-3   :  $v0, $v1   return values of a procedure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Regs 4-7   :  $a0-$a3   input arguments to a procedure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Regs 8-15 :  $t0-$t7     temporaries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Regs 16-23: $s0-$s7    variables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Regs 24-25: $t8-$t9     more temporaries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   28     : $gp          global pointer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   29     : $sp           stack pointer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   30     : $fp            frame pointer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   31     : $ra           return address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DCAACD8A-697E-4E63-B539-369072B8C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362D92-93A6-4F8C-AB7B-4ACE2E981167}" type="slidenum">
              <a:rPr lang="en-US" altLang="en-US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18435" name="Line 3">
            <a:extLst>
              <a:ext uri="{FF2B5EF4-FFF2-40B4-BE49-F238E27FC236}">
                <a16:creationId xmlns:a16="http://schemas.microsoft.com/office/drawing/2014/main" id="{3751CF94-4CEE-4A43-A07B-A978DF3C55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6" name="Text Box 4">
            <a:extLst>
              <a:ext uri="{FF2B5EF4-FFF2-40B4-BE49-F238E27FC236}">
                <a16:creationId xmlns:a16="http://schemas.microsoft.com/office/drawing/2014/main" id="{2C1158D6-EB42-4ED9-B603-267B12323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419225"/>
            <a:ext cx="4277389" cy="1938992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  leaf_example (int g, int h, int i, int j)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{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int f 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f = (g + h) – (i + j);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return f;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</p:txBody>
      </p:sp>
      <p:sp>
        <p:nvSpPr>
          <p:cNvPr id="18437" name="Text Box 5">
            <a:extLst>
              <a:ext uri="{FF2B5EF4-FFF2-40B4-BE49-F238E27FC236}">
                <a16:creationId xmlns:a16="http://schemas.microsoft.com/office/drawing/2014/main" id="{DF8AD2F6-242E-4B85-AEBF-65B3FC113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447800"/>
            <a:ext cx="2707536" cy="4401205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leaf_example: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addi      $sp,  $sp,  -12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sw         $t1, 8($sp)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sw         $t0, 4($sp)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sw         $s0, 0($sp)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add       $t0, $a0, $a1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add       $t1, $a2, $a3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sub       $s0, $t0, $t1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add       $v0, $s0, $zero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lw         $s0, 0($sp)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lw         $t0, 4($sp)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lw         $t1, 8($sp)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addi      $sp, $sp, 12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jr           $ra</a:t>
            </a:r>
          </a:p>
        </p:txBody>
      </p:sp>
      <p:sp>
        <p:nvSpPr>
          <p:cNvPr id="18438" name="Text Box 6">
            <a:extLst>
              <a:ext uri="{FF2B5EF4-FFF2-40B4-BE49-F238E27FC236}">
                <a16:creationId xmlns:a16="http://schemas.microsoft.com/office/drawing/2014/main" id="{2B79E890-DF86-4EF6-96FB-FA263BB43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870325"/>
            <a:ext cx="5003486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Notes: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this example, the callee took care of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saving the registers it needs.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rgbClr val="CC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caller took care of saving its $ra and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$a0-$a3.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rgbClr val="CC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Could have avoided using the stack altogether.</a:t>
            </a:r>
          </a:p>
        </p:txBody>
      </p:sp>
      <p:sp>
        <p:nvSpPr>
          <p:cNvPr id="18439" name="Text Box 2">
            <a:extLst>
              <a:ext uri="{FF2B5EF4-FFF2-40B4-BE49-F238E27FC236}">
                <a16:creationId xmlns:a16="http://schemas.microsoft.com/office/drawing/2014/main" id="{21D83989-B081-423E-A3D6-107501536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7837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1 </a:t>
            </a:r>
            <a:r>
              <a:rPr lang="en-US" altLang="en-US" sz="200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(pg. 98)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FA692D3-6970-40FF-A912-0655E222E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52F989-9990-4875-93AA-286AB7F7909F}" type="slidenum">
              <a:rPr lang="en-US" altLang="en-US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D7A509DE-6885-4BF6-B6D2-D17BA85E7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41734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Saving Conventions</a:t>
            </a:r>
          </a:p>
        </p:txBody>
      </p:sp>
      <p:sp>
        <p:nvSpPr>
          <p:cNvPr id="20484" name="Line 3">
            <a:extLst>
              <a:ext uri="{FF2B5EF4-FFF2-40B4-BE49-F238E27FC236}">
                <a16:creationId xmlns:a16="http://schemas.microsoft.com/office/drawing/2014/main" id="{EC1DCB41-0004-4B19-9F3B-9B4F6DB57A8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4">
            <a:extLst>
              <a:ext uri="{FF2B5EF4-FFF2-40B4-BE49-F238E27FC236}">
                <a16:creationId xmlns:a16="http://schemas.microsoft.com/office/drawing/2014/main" id="{9F8DE143-1621-477C-94A5-370A861DB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381764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Caller saved: Temp registers $t0-$t9 (the callee won’t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bother saving these, so save them if you care), $ra (it’s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about to get over-written), $a0-$a3 (so you can put 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new arguments), $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fp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(if being used by the caller)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Callee saved: $s0-$s7 (these typically contain “valuable”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data)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Read the Notes on the class webpage on this topic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8AB0E17C-3E0F-49E1-BA1D-043826B2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2B1F27-3272-4A1D-A38D-2FA47AA41601}" type="slidenum">
              <a:rPr lang="en-US" altLang="en-US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22531" name="Line 3">
            <a:extLst>
              <a:ext uri="{FF2B5EF4-FFF2-40B4-BE49-F238E27FC236}">
                <a16:creationId xmlns:a16="http://schemas.microsoft.com/office/drawing/2014/main" id="{280E91E3-FA94-4D2C-BCAD-8BD819A857E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1E53B6C4-78C6-43B7-A813-629167124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371600"/>
            <a:ext cx="3449855" cy="1631216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   fact  (int n)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if (n &lt; 1)  return (1);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else return (n * fact(n-1));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</p:txBody>
      </p:sp>
      <p:sp>
        <p:nvSpPr>
          <p:cNvPr id="22533" name="Text Box 5">
            <a:extLst>
              <a:ext uri="{FF2B5EF4-FFF2-40B4-BE49-F238E27FC236}">
                <a16:creationId xmlns:a16="http://schemas.microsoft.com/office/drawing/2014/main" id="{15880456-00CA-4BDD-B4CC-62A5356A1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1371600"/>
            <a:ext cx="2555443" cy="5016758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fact: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slti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$t0, $a0,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beq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$t0, $zero, L1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addi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$v0, $zero,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jr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$ra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L1: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addi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$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, $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, -8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sw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$ra, 4($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sw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$a0, 0($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addi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$a0, $a0, 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jal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fact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$a0, 0($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$ra, 4($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addi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$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, $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, 8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mul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$v0, $a0, $v0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jr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$ra</a:t>
            </a:r>
          </a:p>
        </p:txBody>
      </p:sp>
      <p:sp>
        <p:nvSpPr>
          <p:cNvPr id="22534" name="Text Box 6">
            <a:extLst>
              <a:ext uri="{FF2B5EF4-FFF2-40B4-BE49-F238E27FC236}">
                <a16:creationId xmlns:a16="http://schemas.microsoft.com/office/drawing/2014/main" id="{408FC5EC-9E24-4A55-91EE-73CA72630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886200"/>
            <a:ext cx="359681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Notes: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caller saves $a0 and $ra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its stack space.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 register $t0 is never saved.</a:t>
            </a:r>
          </a:p>
        </p:txBody>
      </p:sp>
      <p:sp>
        <p:nvSpPr>
          <p:cNvPr id="22535" name="Text Box 2">
            <a:extLst>
              <a:ext uri="{FF2B5EF4-FFF2-40B4-BE49-F238E27FC236}">
                <a16:creationId xmlns:a16="http://schemas.microsoft.com/office/drawing/2014/main" id="{43F32D26-776F-4B92-BAB1-01468DBDC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91355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2 </a:t>
            </a:r>
            <a:r>
              <a:rPr lang="en-US" altLang="en-US" sz="200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(pg. 101)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1AB8838-8EB0-4215-B5A2-809991BF8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D085FE-92C0-4B9B-9D8D-1EBDA3FBF30D}" type="slidenum">
              <a:rPr lang="en-US" altLang="en-US"/>
              <a:pPr>
                <a:defRPr/>
              </a:pPr>
              <a:t>17</a:t>
            </a:fld>
            <a:endParaRPr lang="en-US" altLang="en-US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C12D71CA-FB0B-469A-A59D-E5E755FF8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67197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 err="1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slti</a:t>
            </a:r>
            <a:endParaRPr lang="en-US" altLang="en-US" dirty="0">
              <a:solidFill>
                <a:srgbClr val="CC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2C3FAFE7-3CD2-4F9E-8BD0-152464F699C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F0A580CB-89DA-4909-82E2-0A6A3A9FC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909473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if  ($a0 &lt; 1)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then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else  …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slti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$t0, $a0, 1                   # if $a0 &lt; 1, set $t0 = 1, else $t0 = 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beq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$t0, $zero, else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then: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else: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D59ECF-C337-7B5A-6293-381824F90176}"/>
              </a:ext>
            </a:extLst>
          </p:cNvPr>
          <p:cNvSpPr txBox="1"/>
          <p:nvPr/>
        </p:nvSpPr>
        <p:spPr>
          <a:xfrm>
            <a:off x="4038600" y="1828800"/>
            <a:ext cx="4306738" cy="83099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Easier to implement with pseudo-instructions like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bge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9039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B385449-1D00-43B1-8326-0084664FA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9B8242-1D43-4A59-A646-3CD99CB39F24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AFDFD041-568B-409E-90B3-4619A1F21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628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Logical Operations</a:t>
            </a:r>
          </a:p>
        </p:txBody>
      </p:sp>
      <p:sp>
        <p:nvSpPr>
          <p:cNvPr id="12292" name="Line 3">
            <a:extLst>
              <a:ext uri="{FF2B5EF4-FFF2-40B4-BE49-F238E27FC236}">
                <a16:creationId xmlns:a16="http://schemas.microsoft.com/office/drawing/2014/main" id="{46359E38-8E04-49AD-959A-EB10E2CA0B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33CFDF43-0034-4E0B-9BF0-7688EEBC4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343292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Logical ops          C operators      Java operators         MIPS </a:t>
            </a:r>
            <a:r>
              <a:rPr lang="en-US" altLang="en-US" sz="20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instr</a:t>
            </a:r>
            <a:endParaRPr lang="en-US" altLang="en-US" sz="20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Shift Left                    &lt;&lt;                        &lt;&lt;                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sll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Shift Right                  &gt;&gt;                       &gt;&gt;&gt;              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srl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Bit-by-bit AND            &amp;                         &amp;                     and,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andi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Bit-by-bit OR               |                          |                         or,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ori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Bit-by-bit NOT            ~                          ~                           nor (with $zero)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C244690-02C1-4F77-8170-BC1562EE9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2D24F7-BABB-4362-A37B-8F1A73480375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45273581-8921-49CB-B26C-1707CB07F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4830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 Instructions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5CA1245F-7547-42CB-B5B8-EB7885F969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73324850-4B94-4123-AD27-DC16EAC83D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289496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Conditional branch: Jump to instruction L1 if register1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equals register2:      </a:t>
            </a:r>
            <a:r>
              <a:rPr lang="en-US" altLang="en-US" sz="24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beq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register1,  register2,  L1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Similarly,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bne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and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slt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(set-on-less-than)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Unconditional branch: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     L1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US" altLang="en-US" sz="24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jr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$s0    </a:t>
            </a:r>
            <a:r>
              <a:rPr lang="en-US" altLang="en-US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(useful for big jumps and procedure returns)</a:t>
            </a: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Convert to assembly: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if  (i == j)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f = </a:t>
            </a:r>
            <a:r>
              <a:rPr lang="en-US" altLang="en-US" sz="2400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g+h</a:t>
            </a: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else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f = g-h;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6DEAAF1-1753-4C56-AF5A-B3067E3EE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CBB5FA-7747-46F2-A32C-3BF1473F03DB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6D02DC89-02E0-4ECB-B3E7-832AB5640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4830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 Instructions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FA1A44F3-56F8-4766-8223-943133599EA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Text Box 4">
            <a:extLst>
              <a:ext uri="{FF2B5EF4-FFF2-40B4-BE49-F238E27FC236}">
                <a16:creationId xmlns:a16="http://schemas.microsoft.com/office/drawing/2014/main" id="{F33F3051-3FC9-4921-9A97-4514DF4D5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289496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Conditional branch: Jump to instruction L1 if register1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equals register2:      </a:t>
            </a:r>
            <a:r>
              <a:rPr lang="en-US" altLang="en-US" sz="24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beq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register1,  register2,  L1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Similarly,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bne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and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slt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(set-on-less-than)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Unconditional branch: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     L1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US" altLang="en-US" sz="24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jr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$s0   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(useful for big jumps and procedure returns)</a:t>
            </a: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Convert to assembly: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if  (i == j)                                   </a:t>
            </a:r>
            <a:r>
              <a:rPr lang="en-US" altLang="en-US" sz="2400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bne</a:t>
            </a: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$s3, $s4, Else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f = </a:t>
            </a:r>
            <a:r>
              <a:rPr lang="en-US" altLang="en-US" sz="2400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g+h</a:t>
            </a: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                                add   $s0, $s1, $s2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else                                            j        End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f = g-h;                       Else:   sub   $s0, $s1, $s2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End: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B480F11-CFD4-4EF5-87B5-F5F4CE1F9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6E117-E5AB-4B55-99A3-C6A2A138A678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1FDE418F-243C-46CA-B261-9B9710727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20484" name="Line 3">
            <a:extLst>
              <a:ext uri="{FF2B5EF4-FFF2-40B4-BE49-F238E27FC236}">
                <a16:creationId xmlns:a16="http://schemas.microsoft.com/office/drawing/2014/main" id="{A7BC15A3-B273-4C9E-846F-ED949A0795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4">
            <a:extLst>
              <a:ext uri="{FF2B5EF4-FFF2-40B4-BE49-F238E27FC236}">
                <a16:creationId xmlns:a16="http://schemas.microsoft.com/office/drawing/2014/main" id="{8B0C7867-9AD4-46D7-BF6C-D40B888A5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355385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Convert to assembly: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while   (save[i] == k)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i += 1;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Values of i and k are in $s3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and $s5 and base of array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save[] is in $s6</a:t>
            </a:r>
          </a:p>
        </p:txBody>
      </p:sp>
      <p:sp>
        <p:nvSpPr>
          <p:cNvPr id="20487" name="Text Box 5">
            <a:extLst>
              <a:ext uri="{FF2B5EF4-FFF2-40B4-BE49-F238E27FC236}">
                <a16:creationId xmlns:a16="http://schemas.microsoft.com/office/drawing/2014/main" id="{1CFF4E88-3E55-43E0-9291-8C4E5EFB9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3776663"/>
            <a:ext cx="3046027" cy="2800767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sll      $t1, $s3, 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add    $t1, $t1, $s6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Loop:  lw      $t0, 0($t1)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bne    $t0, $s5, Exit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addi   $s3, $s3,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addi   $t1, $t1, 4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j         Loop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Exit: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A3594-12E8-AA7E-5781-013874294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DA79C13F-1488-AA77-E19A-1244947AB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6E117-E5AB-4B55-99A3-C6A2A138A678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7AB5B2B4-B174-0F74-97F7-A367F3928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20484" name="Line 3">
            <a:extLst>
              <a:ext uri="{FF2B5EF4-FFF2-40B4-BE49-F238E27FC236}">
                <a16:creationId xmlns:a16="http://schemas.microsoft.com/office/drawing/2014/main" id="{A2D87159-1915-DEC7-776E-D04B2CE00B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4">
            <a:extLst>
              <a:ext uri="{FF2B5EF4-FFF2-40B4-BE49-F238E27FC236}">
                <a16:creationId xmlns:a16="http://schemas.microsoft.com/office/drawing/2014/main" id="{FDA6E1A2-657F-65D3-778A-C733236F6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355385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Convert to assembly: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while   (save[i] == k)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i += 1;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Values of i and k are in $s3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and $s5 and base of array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save[] is in $s6</a:t>
            </a:r>
          </a:p>
        </p:txBody>
      </p:sp>
      <p:sp>
        <p:nvSpPr>
          <p:cNvPr id="20486" name="Text Box 5">
            <a:extLst>
              <a:ext uri="{FF2B5EF4-FFF2-40B4-BE49-F238E27FC236}">
                <a16:creationId xmlns:a16="http://schemas.microsoft.com/office/drawing/2014/main" id="{38DD8255-C83D-397A-653E-6E18FA7B6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238250"/>
            <a:ext cx="3046027" cy="2462213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Loop:  sll      $t1, $s3, 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add    $t1, $t1, $s6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lw      $t0, 0($t1)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bne    $t0, $s5, Exit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addi   $s3, $s3,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j         Loop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Exit:</a:t>
            </a:r>
          </a:p>
        </p:txBody>
      </p:sp>
    </p:spTree>
    <p:extLst>
      <p:ext uri="{BB962C8B-B14F-4D97-AF65-F5344CB8AC3E}">
        <p14:creationId xmlns:p14="http://schemas.microsoft.com/office/powerpoint/2010/main" val="3382941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663DB25-36B9-4A89-BB08-AD6A1F30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54088B-2EAD-4689-8E92-ED06AE0F9478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EBA965FD-5103-4E53-A718-EBBECE02E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05941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Procedures</a:t>
            </a:r>
          </a:p>
        </p:txBody>
      </p:sp>
      <p:sp>
        <p:nvSpPr>
          <p:cNvPr id="24580" name="Line 3">
            <a:extLst>
              <a:ext uri="{FF2B5EF4-FFF2-40B4-BE49-F238E27FC236}">
                <a16:creationId xmlns:a16="http://schemas.microsoft.com/office/drawing/2014/main" id="{2B1D3DE9-A447-48B9-A419-141B807378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393E17B5-162F-448B-BAE0-80D14AFDF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9750" y="5645150"/>
            <a:ext cx="286200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Local variables, AR, $</a:t>
            </a:r>
            <a:r>
              <a:rPr lang="en-US" alt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fp</a:t>
            </a: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, $</a:t>
            </a:r>
            <a:r>
              <a:rPr lang="en-US" alt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endParaRPr lang="en-US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Scratchpad and saves/restores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Arguments and returns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jal</a:t>
            </a: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and $ra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40CF1CD-F8D6-4C8A-BDE5-2DE9A29F4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2DE24E-A4F1-4389-B4EB-E45A70A50210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8195" name="Text Box 2">
            <a:extLst>
              <a:ext uri="{FF2B5EF4-FFF2-40B4-BE49-F238E27FC236}">
                <a16:creationId xmlns:a16="http://schemas.microsoft.com/office/drawing/2014/main" id="{73892FEC-3286-499A-A588-D37AF8B74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05941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Procedures</a:t>
            </a:r>
          </a:p>
        </p:txBody>
      </p:sp>
      <p:sp>
        <p:nvSpPr>
          <p:cNvPr id="8196" name="Line 3">
            <a:extLst>
              <a:ext uri="{FF2B5EF4-FFF2-40B4-BE49-F238E27FC236}">
                <a16:creationId xmlns:a16="http://schemas.microsoft.com/office/drawing/2014/main" id="{E2AD21BF-3F4A-41DB-B5CF-FAF07DFA9A7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Text Box 4">
            <a:extLst>
              <a:ext uri="{FF2B5EF4-FFF2-40B4-BE49-F238E27FC236}">
                <a16:creationId xmlns:a16="http://schemas.microsoft.com/office/drawing/2014/main" id="{1E0BA530-0EF6-4502-9D37-E2A6E83F7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731412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Each procedure (function, subroutine) maintains a scratchpad of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register values – when another procedure is called (the callee),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new procedure takes over the scratchpad – values may have to be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saved so we can safely return to the caller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parameters (arguments) are placed where the callee can see them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control is transferred to the callee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acquire storage resources for callee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execute the procedure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place result value where caller can access it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return control to caller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8A697DC-ADE0-41DB-854C-E1728B0CF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AB9D3-7269-4AD2-9F23-B92C535EB8CF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10243" name="Text Box 2">
            <a:extLst>
              <a:ext uri="{FF2B5EF4-FFF2-40B4-BE49-F238E27FC236}">
                <a16:creationId xmlns:a16="http://schemas.microsoft.com/office/drawing/2014/main" id="{CDF2BBC6-52C4-4B90-B328-0E1879C11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62764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Jump-and-Link</a:t>
            </a:r>
          </a:p>
        </p:txBody>
      </p:sp>
      <p:sp>
        <p:nvSpPr>
          <p:cNvPr id="10244" name="Line 3">
            <a:extLst>
              <a:ext uri="{FF2B5EF4-FFF2-40B4-BE49-F238E27FC236}">
                <a16:creationId xmlns:a16="http://schemas.microsoft.com/office/drawing/2014/main" id="{B06EE6FC-6C15-47D4-BA88-C3011BB3E0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F7FF5765-A966-49B2-8572-29AA4CFD3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435562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A special register (storage not part of the register file) maintains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address of the instruction currently being executed – this is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000" i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 counter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(PC)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 procedure call is executed by invoking the jump-and-link (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jal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instruction – the current PC (actually, PC+4) is saved in the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$ra and we jump to the procedure’s address (the PC is accordingly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set to this address)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jal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NewProcedureAddress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Since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jal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may over-write a relevant value in $ra, it must be saved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somewhere (in memory?) before invoking the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jal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instruction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How do we return control back to the caller after completing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callee procedure?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46031</TotalTime>
  <Words>1609</Words>
  <Application>Microsoft Office PowerPoint</Application>
  <PresentationFormat>On-screen Show (4:3)</PresentationFormat>
  <Paragraphs>277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272</cp:revision>
  <cp:lastPrinted>2025-01-23T03:14:30Z</cp:lastPrinted>
  <dcterms:created xsi:type="dcterms:W3CDTF">2002-09-20T18:19:18Z</dcterms:created>
  <dcterms:modified xsi:type="dcterms:W3CDTF">2026-01-22T13:38:52Z</dcterms:modified>
</cp:coreProperties>
</file>