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63" r:id="rId2"/>
    <p:sldId id="730" r:id="rId3"/>
    <p:sldId id="753" r:id="rId4"/>
    <p:sldId id="754" r:id="rId5"/>
    <p:sldId id="755" r:id="rId6"/>
    <p:sldId id="758" r:id="rId7"/>
    <p:sldId id="756" r:id="rId8"/>
    <p:sldId id="748" r:id="rId9"/>
    <p:sldId id="731" r:id="rId10"/>
    <p:sldId id="746" r:id="rId11"/>
    <p:sldId id="759" r:id="rId12"/>
    <p:sldId id="747" r:id="rId13"/>
    <p:sldId id="734" r:id="rId14"/>
    <p:sldId id="735" r:id="rId15"/>
    <p:sldId id="760" r:id="rId16"/>
    <p:sldId id="736" r:id="rId17"/>
    <p:sldId id="737" r:id="rId18"/>
    <p:sldId id="738" r:id="rId19"/>
    <p:sldId id="412" r:id="rId20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9" autoAdjust="0"/>
    <p:restoredTop sz="94660" autoAdjust="0"/>
  </p:normalViewPr>
  <p:slideViewPr>
    <p:cSldViewPr>
      <p:cViewPr varScale="1">
        <p:scale>
          <a:sx n="74" d="100"/>
          <a:sy n="74" d="100"/>
        </p:scale>
        <p:origin x="112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41ACDA2F-C604-4D49-811F-8A3AE86D35C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E14814E4-C333-4006-A09F-B1A9C5AEB0C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BD9FEAED-9A06-4CC0-80CF-C3D42ECE000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2FE41A56-D311-4F43-91CB-D663173ABDB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4AEDFCC-82EF-46F3-A71F-E8D3A16C34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86A36B77-79F6-42BC-9804-3E38A52F500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03870108-D4E9-433B-A94E-C1508E74BF8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DFFA99CD-367C-47E5-9914-A52F683D87E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AAA8BC80-94CC-463F-82B4-4D16891B1DA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C7E56299-C7DA-439A-BD9A-E88D1B693E1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504FACD0-E269-4ABE-8E33-BD448DB706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DD05F83-9007-49CB-85F1-CF9D86A65D7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07F719D3-B500-4D35-AF80-B5AB7C47DC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57A7CC-C741-44F0-87B9-6529CD12D8E4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5B5DE2C1-1CA3-414A-BE2E-3566CD0A18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E14F764E-FAAB-43D6-A689-869F9DEA4D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4747895F-F27C-4A87-8436-199B5C126B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135542-EDB1-445B-8036-39E27F22A8AC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E326424F-F0A5-4C42-B685-FD1D0C4111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8DA7515A-0B6A-4F16-B9A9-31F40CA371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E7A3EA-63EA-934B-EF5D-EF9B2977F4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0086F2BC-E223-4589-573F-DC96257B7B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135542-EDB1-445B-8036-39E27F22A8AC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91A07B4B-843E-A2E0-E441-3C84DD4352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34473B43-3C05-45A1-AE9B-A7F26E3144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00434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9C7E6514-6AE7-4F21-B79F-30A7F45084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7FBAFA-1452-4B6B-BD86-8898D0466853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7907F95D-51D2-49A8-B2B8-C1C8062426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BB6A20B0-E2A5-46C7-B00D-1B7A9A4690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8B1EF3F8-66C8-4636-9D3B-004F513E90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C808EE3-A4C0-4514-B344-CC2D3727FFCC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F6C14511-F66D-4052-8B0A-3E55152CD6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B241E789-0403-48F3-A611-70BDB5A7FC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E1824906-526A-454D-8E01-56F00E04C8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B1E5E3-866F-44FC-AE12-48B69E7A8E2A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CE21D12E-185D-479A-B338-22BDA3932D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DAF51FE8-A2FD-4DCB-825D-07B11C5437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0FB559-447F-3331-058B-1D85DC1501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B5CEB694-89CE-053E-82C0-0A06A69B81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B1E5E3-866F-44FC-AE12-48B69E7A8E2A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54413EDD-D337-275B-B54C-3F546EC11E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30C5F08E-3AE7-77A9-2972-17E283CF1E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06273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8C809F16-5D47-42AB-8E2F-4D68721D36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8B2DFF-5209-4D4F-B387-2936279A9F9A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B1145325-3B4B-45AF-B5FB-CA8213E7AC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62DEDDB1-F16D-48DC-942F-37098BFF8D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B2B1E099-B38B-49B6-A3D0-E0A896F802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BBBC544-1364-4184-A0E2-D6556083FA10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0B6CADF7-A5FF-4DE8-9A84-C384C0F0AD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223C6025-EFB5-4462-A486-A59221410D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3A0C1433-6C78-44AB-B6FA-0CEFEB7A28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B3BED54-078B-4A2D-BF8E-9D7B4D49805C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D7D4001B-8E87-4F3D-9137-54674B62AF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FE112880-E721-4FCD-885B-CC6DA7988C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4C2844E5-7D37-40ED-AF82-A9872C737D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AB9125-2E5F-483F-9170-CE53AE0ED1AF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A81F5269-794A-46A2-8509-2D0C28F0C5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42AA6BD2-4B57-49BC-8812-1A643EA08E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18B8A393-2D9A-4184-B9A8-3C55286B7C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4480EF2-0B48-4CA8-B744-69826AD34AB5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439D453-2386-4BE0-8C4B-4AA63A146C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05494084-A694-41CE-ADBE-21ABAB7F0F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BAABF1BF-C6A0-403B-869E-8DBE703B35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4180CF-D2B1-4947-98D2-452D79E0AE1D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E02A254C-9CF1-4884-9788-AEFA346728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A6F9AD74-A670-4F92-99DE-F7F5997F1C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97931D51-5C86-45BD-87DC-C402F55C8C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C6987CF-F8C5-44E3-81AC-FA73960855C9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7339B4E5-4FDD-4445-82A4-6EF9AB2956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F8566DD1-10A4-4324-B13C-1A2D9F8263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D7EB9DCA-742C-4FC3-BB8A-56EBDFF0CB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2D63A5-D28C-4494-AA76-A996249E8570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C9A49835-8CC5-435E-9F14-71D7953F9F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17275056-1110-4E02-BD4C-5092FE5F31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9E109DE6-D8C0-45CC-A815-06D0E6E29F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E065C9E-6089-4260-B072-A2753D008A28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09859482-BAF9-4F5C-9B55-EB9FBF14FC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A18749F2-0519-4273-837C-88998769DF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357CB61F-E838-4F49-91B4-C3C5210926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500446-39F6-4CAA-A3B1-25DFFCDB414C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B66E2687-082C-4415-88AB-E29D225E1F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A6D1C3C1-BB64-4B89-B98F-F044EF8634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33979A98-35ED-4BBC-AF3B-D80D854303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1C3BB4C-5313-4AD5-B67D-7D1E7E08D5E7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5360C09E-A25B-43E2-9609-5C1B35AD20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2EABE658-B014-4DA9-81E3-8B140F3702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DCE9B5FC-4952-48C0-95F3-93ECC06912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0F6A44-E39E-4C63-8BD1-28C7BDFB0B9C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7BDBE205-B521-4ACD-9B96-1045A6EEB3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990DC40E-84CC-41E6-B667-78FC0236FE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7C5B8AC-37A5-48F2-A266-06AD621318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FE60ABC-1CB0-471A-8A10-FC8F3C8EA5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0B3DC1-7AC5-4FA1-8818-F1BA81C668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5F437B-9DC1-4F6B-BD21-52B90485C7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2637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D415E94-B877-43BB-8837-9501AA3626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E154CF-F87F-4630-B13C-B6F7F192EC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6D1CD53-BC7D-4DDB-B9E7-A0620494AA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015345-9EAC-4E77-89CA-209EC23A43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4839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A9DFE-29C4-4B2F-8B50-D0402191EB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A8195B-C272-4ED2-884C-8E3BB92B7E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DE0C38D-F43D-4A7E-9B48-64BD1F3355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B01E88-03C0-4892-A8A5-F5D25EB40E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857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AAED00-F33E-432E-A375-458931072E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835498-7F34-4DB1-A825-CDC5A19F84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633E3D0-A927-4FB8-BE90-01F5FBC5AE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984053-7703-4801-822C-4E9F62DEAB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3085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C959209-90CC-4340-B3EF-E0EB2B568F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461E39-9243-4B27-B6C1-47F173B2C5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E59719-DF69-4FDA-973E-31AB5775DE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BBAEE5-1356-4DFA-A489-A18EEC403A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138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CBD002-73E8-4B24-8E25-4F3EFF1F3E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19C931-EBF6-4047-B953-2B571F56D3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FFE8E3-2693-452B-8E22-40F832AA73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5F2E69-41B1-4424-999C-E1FECCDD7F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0219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F2357B1-ABB6-4BC1-9DC4-91779EED25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4979E82-F232-47F9-99E1-412D7908D7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04C2BD3-8FAA-4174-8358-8A8160B299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48A7B8-CDF3-4F1E-AE8C-C870A3B7DE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4900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45725ED-5F01-4813-962D-D0267AC33C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B344756-3D63-48EF-8EE9-5B5A121D25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80AADE2-F421-49BF-93BC-D4789EA9E5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2DEDE2-1F2B-4E1A-A015-2328B6C3C1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3154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605E14F-319F-459D-9F7A-6E1ED14848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9E18F82-9F2A-49F2-90CD-1B560182EE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7735C37-E069-464C-92AC-692A00C660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2DAB04-132D-499A-8423-909837559B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7057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B923A63-3C82-4650-8D92-16CA6C1865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6F0E25-862C-48D8-AA28-5D74D6FB88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36DA58-CB97-4185-A745-BBF3F642CA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8A89CD-CD95-48A1-953E-31D3133332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535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8AA346-A293-460C-AEEA-C93435C16A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69F14C-2355-47F1-8DD7-A6FEEFB829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32455AC-A361-4E03-89D8-35D7F02663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8A887F-6EB4-4C29-B317-3588F51E3E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2816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273462F-B6A5-4F39-9523-185DFA612E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9DC4116-B924-4EE7-9ACC-35350A0922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2740606-452B-4E10-BAAA-C012068EB47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3E67944-CD7C-41AA-B529-84E63C5E956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275D84E-5CF6-400E-8070-2CB7694BDA8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2B39FC5D-774A-4CF0-8D5E-481B839A810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96D444E-5659-4F7E-8E5A-791693258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7CD21B3-AEED-469B-B03A-FE33A63FD567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39CF3348-F62A-453E-9EAF-CC980E38E6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99309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15: Basic CPU Design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0747379F-C43B-4688-B48A-F5992874FD9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E934430F-2A42-4D8F-A5DE-0DD41969E9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2901051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FSM examples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Single-cycle CPU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Multi-cycle CPU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ED37CE36-9DC1-495E-BB07-68C53F642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BCE83B1-4049-4D04-8F81-F1A09D503749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5F4641DF-CE50-4F74-99E3-A82D581B6A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621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View from 30,000 Feet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2F165D8F-C146-4866-85CD-B99A4CAFD16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40C37F53-636B-42A9-A9D0-A83898109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257800"/>
            <a:ext cx="484748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What is the role of the Add units?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Explain the inputs to the data memory unit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Explain the inputs to the ALU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Explain the inputs to the register unit</a:t>
            </a:r>
          </a:p>
        </p:txBody>
      </p:sp>
      <p:pic>
        <p:nvPicPr>
          <p:cNvPr id="18438" name="Picture 7" descr="f04-01-9780124077263">
            <a:extLst>
              <a:ext uri="{FF2B5EF4-FFF2-40B4-BE49-F238E27FC236}">
                <a16:creationId xmlns:a16="http://schemas.microsoft.com/office/drawing/2014/main" id="{F63AF093-954B-4132-9E88-4E5D3EDEDA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00188"/>
            <a:ext cx="6945313" cy="3757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9" name="Text Box 7">
            <a:extLst>
              <a:ext uri="{FF2B5EF4-FFF2-40B4-BE49-F238E27FC236}">
                <a16:creationId xmlns:a16="http://schemas.microsoft.com/office/drawing/2014/main" id="{1930CBE1-8EA7-4693-930B-CF552FE534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0525" y="1865313"/>
            <a:ext cx="2851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accent2"/>
                </a:solidFill>
                <a:latin typeface="Arial" panose="020B0604020202020204" pitchFamily="34" charset="0"/>
              </a:rPr>
              <a:t>Note: we haven’t bothered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accent2"/>
                </a:solidFill>
                <a:latin typeface="Arial" panose="020B0604020202020204" pitchFamily="34" charset="0"/>
              </a:rPr>
              <a:t> showing multiplexors</a:t>
            </a:r>
          </a:p>
        </p:txBody>
      </p:sp>
      <p:sp>
        <p:nvSpPr>
          <p:cNvPr id="18440" name="Text Box 5">
            <a:extLst>
              <a:ext uri="{FF2B5EF4-FFF2-40B4-BE49-F238E27FC236}">
                <a16:creationId xmlns:a16="http://schemas.microsoft.com/office/drawing/2014/main" id="{7B3613C5-A8BF-43BB-8777-F82822159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6100" y="52578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89C5F1-8CE3-25F3-1698-1DF25AEB5B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0BF06492-4C46-1F5B-C528-BDC8E66D5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BCE83B1-4049-4D04-8F81-F1A09D503749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610937A3-ADB3-3877-7D98-F74C72F326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621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View from 30,000 Feet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63770B1F-2608-54F5-8E91-3F56DD622E9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6323C079-EA5F-4D62-F9D1-381044795A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257800"/>
            <a:ext cx="484748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What is the role of the Add units?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Explain the inputs to the data memory unit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Explain the inputs to the ALU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Explain the inputs to the register unit</a:t>
            </a:r>
          </a:p>
        </p:txBody>
      </p:sp>
      <p:pic>
        <p:nvPicPr>
          <p:cNvPr id="18438" name="Picture 7" descr="f04-01-9780124077263">
            <a:extLst>
              <a:ext uri="{FF2B5EF4-FFF2-40B4-BE49-F238E27FC236}">
                <a16:creationId xmlns:a16="http://schemas.microsoft.com/office/drawing/2014/main" id="{9F05D3AD-9A16-C5D4-4351-1633018590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00188"/>
            <a:ext cx="6945313" cy="3757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9" name="Text Box 7">
            <a:extLst>
              <a:ext uri="{FF2B5EF4-FFF2-40B4-BE49-F238E27FC236}">
                <a16:creationId xmlns:a16="http://schemas.microsoft.com/office/drawing/2014/main" id="{BE06E107-19B9-DB8D-51DA-5E0372951A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0525" y="1865313"/>
            <a:ext cx="2851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accent2"/>
                </a:solidFill>
                <a:latin typeface="Arial" panose="020B0604020202020204" pitchFamily="34" charset="0"/>
              </a:rPr>
              <a:t>Note: we haven’t bothered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accent2"/>
                </a:solidFill>
                <a:latin typeface="Arial" panose="020B0604020202020204" pitchFamily="34" charset="0"/>
              </a:rPr>
              <a:t> showing multiplexors</a:t>
            </a:r>
          </a:p>
        </p:txBody>
      </p:sp>
      <p:sp>
        <p:nvSpPr>
          <p:cNvPr id="18440" name="Text Box 5">
            <a:extLst>
              <a:ext uri="{FF2B5EF4-FFF2-40B4-BE49-F238E27FC236}">
                <a16:creationId xmlns:a16="http://schemas.microsoft.com/office/drawing/2014/main" id="{E6F778D2-C52E-C6F7-51BE-74141809EE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6100" y="52578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  <p:extLst>
      <p:ext uri="{BB962C8B-B14F-4D97-AF65-F5344CB8AC3E}">
        <p14:creationId xmlns:p14="http://schemas.microsoft.com/office/powerpoint/2010/main" val="17073769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1E07416-D6F6-4773-991A-DB4FD8D21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20A680-BC42-429E-AB19-E0448873F3DB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5DF73373-A032-464B-A5D2-E416DCF01F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190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Clocking Methodology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A9EC8C10-FB39-46D1-A6D7-F5A1975D1A7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6">
            <a:extLst>
              <a:ext uri="{FF2B5EF4-FFF2-40B4-BE49-F238E27FC236}">
                <a16:creationId xmlns:a16="http://schemas.microsoft.com/office/drawing/2014/main" id="{CD6A05C5-5CDD-42EA-B2E9-26E923AC2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410200"/>
            <a:ext cx="755783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Which of the above units need a clock?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What is being saved (latched) on the rising edge of the clock?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Keep in mind that the latched value remains there for an entire cycle</a:t>
            </a:r>
          </a:p>
        </p:txBody>
      </p:sp>
      <p:pic>
        <p:nvPicPr>
          <p:cNvPr id="20486" name="Picture 6" descr="f04-01-9780124077263">
            <a:extLst>
              <a:ext uri="{FF2B5EF4-FFF2-40B4-BE49-F238E27FC236}">
                <a16:creationId xmlns:a16="http://schemas.microsoft.com/office/drawing/2014/main" id="{A18C88E5-21F3-437F-ACC4-F62586D026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00188"/>
            <a:ext cx="6945313" cy="3757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7" name="Text Box 5">
            <a:extLst>
              <a:ext uri="{FF2B5EF4-FFF2-40B4-BE49-F238E27FC236}">
                <a16:creationId xmlns:a16="http://schemas.microsoft.com/office/drawing/2014/main" id="{1C9F1087-5B62-4965-A96C-C12D62C62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5235" y="5272087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B7614C9-F3AD-4C7A-A733-ABFB2A3A5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ACE8A2F-5E81-4543-985C-81EA625BC9EE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B9B6712C-56A9-4FDE-8D72-30A3957E6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76914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Implementing R-type Instructions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C8E3847A-B28D-429A-A379-8CD3624F04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DD5CFFF7-B1AB-472C-B0F6-65EE89C6E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474815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Instructions of the form  add  $t1, $t2, $t3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Explain the role of each signal</a:t>
            </a:r>
          </a:p>
        </p:txBody>
      </p:sp>
      <p:pic>
        <p:nvPicPr>
          <p:cNvPr id="22534" name="Picture 6" descr="f04-07-9780124077263">
            <a:extLst>
              <a:ext uri="{FF2B5EF4-FFF2-40B4-BE49-F238E27FC236}">
                <a16:creationId xmlns:a16="http://schemas.microsoft.com/office/drawing/2014/main" id="{EF82E6B8-AD8A-4E07-A369-58C1140CB3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2514600"/>
            <a:ext cx="803275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5" name="Text Box 5">
            <a:extLst>
              <a:ext uri="{FF2B5EF4-FFF2-40B4-BE49-F238E27FC236}">
                <a16:creationId xmlns:a16="http://schemas.microsoft.com/office/drawing/2014/main" id="{90FE81D3-8390-4773-AC60-A3D08CDFE7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2938" y="5880100"/>
            <a:ext cx="16938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0A99983A-86A8-4D3E-9745-351E0404D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A3F56E3-1E60-46E4-BAF4-C125AFBD4F21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3C87809B-7CA6-46A3-B295-6EDD56A8B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77528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Implementing Loads/Stores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5E50A7D3-4BEE-4A62-88D6-5B454444E8C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0DFCF7BD-5EC6-4FBF-B15D-E04517157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36688"/>
            <a:ext cx="66544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Instructions of the form   lw  $t1, 8($t2)   and   sw $t1, 8($t2)</a:t>
            </a:r>
          </a:p>
        </p:txBody>
      </p:sp>
      <p:sp>
        <p:nvSpPr>
          <p:cNvPr id="24582" name="Rectangle 8">
            <a:extLst>
              <a:ext uri="{FF2B5EF4-FFF2-40B4-BE49-F238E27FC236}">
                <a16:creationId xmlns:a16="http://schemas.microsoft.com/office/drawing/2014/main" id="{E959979C-D389-4BDA-8BD7-59FBBA424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4038600"/>
            <a:ext cx="1905000" cy="2667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3" name="Text Box 9">
            <a:extLst>
              <a:ext uri="{FF2B5EF4-FFF2-40B4-BE49-F238E27FC236}">
                <a16:creationId xmlns:a16="http://schemas.microsoft.com/office/drawing/2014/main" id="{F81C0E7B-7EA5-4992-9D25-CD67328B6B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875" y="5419725"/>
            <a:ext cx="38058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 does this input come from?</a:t>
            </a:r>
          </a:p>
        </p:txBody>
      </p:sp>
      <p:pic>
        <p:nvPicPr>
          <p:cNvPr id="24584" name="Picture 11" descr="f04-07-9780124077263">
            <a:extLst>
              <a:ext uri="{FF2B5EF4-FFF2-40B4-BE49-F238E27FC236}">
                <a16:creationId xmlns:a16="http://schemas.microsoft.com/office/drawing/2014/main" id="{81C451F5-610A-4719-971A-6A1ECB6BA4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1995488"/>
            <a:ext cx="8031163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585" name="Picture 6" descr="f04-08-9780124077263">
            <a:extLst>
              <a:ext uri="{FF2B5EF4-FFF2-40B4-BE49-F238E27FC236}">
                <a16:creationId xmlns:a16="http://schemas.microsoft.com/office/drawing/2014/main" id="{C337F475-F0E0-4365-A481-E3A55A6D40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206875"/>
            <a:ext cx="4584700" cy="249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86" name="Line 10">
            <a:extLst>
              <a:ext uri="{FF2B5EF4-FFF2-40B4-BE49-F238E27FC236}">
                <a16:creationId xmlns:a16="http://schemas.microsoft.com/office/drawing/2014/main" id="{28F64796-42E5-4EAD-85D6-DFE6FD6AC28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36888" y="3962400"/>
            <a:ext cx="3059112" cy="149383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C87625F-74C0-4750-90E5-AE1657EE9140}"/>
              </a:ext>
            </a:extLst>
          </p:cNvPr>
          <p:cNvSpPr/>
          <p:nvPr/>
        </p:nvSpPr>
        <p:spPr>
          <a:xfrm>
            <a:off x="8839200" y="3733800"/>
            <a:ext cx="2133600" cy="3124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588" name="Text Box 5">
            <a:extLst>
              <a:ext uri="{FF2B5EF4-FFF2-40B4-BE49-F238E27FC236}">
                <a16:creationId xmlns:a16="http://schemas.microsoft.com/office/drawing/2014/main" id="{EF739A27-D782-48F9-8BCB-00A09A1AF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9200" y="64770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AA4348-3D11-18D6-C001-DEE5C2EA74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2C678B2C-F551-2CC5-6F2D-A7EC727D6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A3F56E3-1E60-46E4-BAF4-C125AFBD4F21}" type="slidenum">
              <a:rPr lang="en-US" altLang="en-US" sz="1400">
                <a:latin typeface="Times New Roman" panose="02020603050405020304" pitchFamily="18" charset="0"/>
              </a:rPr>
              <a:pPr/>
              <a:t>15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C6FC1DDD-BCCC-14CB-ACEA-8182DD708F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77528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Implementing Loads/Stores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565D9C1F-B651-94FD-09EF-D6AEAF4DF85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CF5CABAF-8BDA-A014-F20B-EACE5255C9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36688"/>
            <a:ext cx="66544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Instructions of the form   lw  $t1, 8($t2)   and   sw $t1, 8($t2)</a:t>
            </a:r>
          </a:p>
        </p:txBody>
      </p:sp>
      <p:sp>
        <p:nvSpPr>
          <p:cNvPr id="24582" name="Rectangle 8">
            <a:extLst>
              <a:ext uri="{FF2B5EF4-FFF2-40B4-BE49-F238E27FC236}">
                <a16:creationId xmlns:a16="http://schemas.microsoft.com/office/drawing/2014/main" id="{FD0B15A7-0798-ECD7-B4CF-871DD40322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4038600"/>
            <a:ext cx="1905000" cy="2667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3" name="Text Box 9">
            <a:extLst>
              <a:ext uri="{FF2B5EF4-FFF2-40B4-BE49-F238E27FC236}">
                <a16:creationId xmlns:a16="http://schemas.microsoft.com/office/drawing/2014/main" id="{985BA64F-3912-0CD7-100E-A91C9BCD93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875" y="5419725"/>
            <a:ext cx="38058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 does this input come from?</a:t>
            </a:r>
          </a:p>
        </p:txBody>
      </p:sp>
      <p:pic>
        <p:nvPicPr>
          <p:cNvPr id="24584" name="Picture 11" descr="f04-07-9780124077263">
            <a:extLst>
              <a:ext uri="{FF2B5EF4-FFF2-40B4-BE49-F238E27FC236}">
                <a16:creationId xmlns:a16="http://schemas.microsoft.com/office/drawing/2014/main" id="{5D8B0245-5B4E-B40A-DFB9-590FB49676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1995488"/>
            <a:ext cx="8031163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585" name="Picture 6" descr="f04-08-9780124077263">
            <a:extLst>
              <a:ext uri="{FF2B5EF4-FFF2-40B4-BE49-F238E27FC236}">
                <a16:creationId xmlns:a16="http://schemas.microsoft.com/office/drawing/2014/main" id="{07EF8877-3866-F503-5EC3-10063C6938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206875"/>
            <a:ext cx="4584700" cy="249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86" name="Line 10">
            <a:extLst>
              <a:ext uri="{FF2B5EF4-FFF2-40B4-BE49-F238E27FC236}">
                <a16:creationId xmlns:a16="http://schemas.microsoft.com/office/drawing/2014/main" id="{0AC45DB3-935F-89A1-86AD-DDE3C032DE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36888" y="3962400"/>
            <a:ext cx="3059112" cy="149383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019A227-856F-5D3F-F559-65830A16D8E4}"/>
              </a:ext>
            </a:extLst>
          </p:cNvPr>
          <p:cNvSpPr/>
          <p:nvPr/>
        </p:nvSpPr>
        <p:spPr>
          <a:xfrm>
            <a:off x="8839200" y="3733800"/>
            <a:ext cx="2133600" cy="3124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588" name="Text Box 5">
            <a:extLst>
              <a:ext uri="{FF2B5EF4-FFF2-40B4-BE49-F238E27FC236}">
                <a16:creationId xmlns:a16="http://schemas.microsoft.com/office/drawing/2014/main" id="{F7899789-6886-AF34-F84D-AA2550730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9200" y="64770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  <p:extLst>
      <p:ext uri="{BB962C8B-B14F-4D97-AF65-F5344CB8AC3E}">
        <p14:creationId xmlns:p14="http://schemas.microsoft.com/office/powerpoint/2010/main" val="24037362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D6E17B9F-88D1-4460-9998-AD0D5B662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054CE11-8E40-4626-B91A-DC1478A1811B}" type="slidenum">
              <a:rPr lang="en-US" altLang="en-US" sz="1400">
                <a:latin typeface="Times New Roman" panose="02020603050405020304" pitchFamily="18" charset="0"/>
              </a:rPr>
              <a:pPr/>
              <a:t>16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A98AAD6A-8D6D-43DF-BD83-DA58D9658D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67777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Implementing J-type Instructions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7323B2EE-73D8-43DD-88EE-B831DD4626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FCDA10CD-D516-46B0-A93C-7E30B0DDAF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95425"/>
            <a:ext cx="500701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Instructions of the form   beq $t1, $t2, offset</a:t>
            </a:r>
          </a:p>
        </p:txBody>
      </p:sp>
      <p:pic>
        <p:nvPicPr>
          <p:cNvPr id="26630" name="Picture 6" descr="f04-09-9780124077263">
            <a:extLst>
              <a:ext uri="{FF2B5EF4-FFF2-40B4-BE49-F238E27FC236}">
                <a16:creationId xmlns:a16="http://schemas.microsoft.com/office/drawing/2014/main" id="{3923FDB2-CED7-4B09-B05D-12729EC4FA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057400"/>
            <a:ext cx="5876925" cy="427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31" name="Text Box 5">
            <a:extLst>
              <a:ext uri="{FF2B5EF4-FFF2-40B4-BE49-F238E27FC236}">
                <a16:creationId xmlns:a16="http://schemas.microsoft.com/office/drawing/2014/main" id="{AC9DF337-4A9B-419E-8A57-7A43AFC6C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6196013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5124B28-A4DB-4CA3-AE11-5E40121E7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E5B62D-3166-4102-BFE6-079A6DB77FA4}" type="slidenum">
              <a:rPr lang="en-US" altLang="en-US" sz="1400">
                <a:latin typeface="Times New Roman" panose="02020603050405020304" pitchFamily="18" charset="0"/>
              </a:rPr>
              <a:pPr/>
              <a:t>17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A2542748-90CB-44FE-A255-35376BCE3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621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View from 10,000 Feet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EFF6F290-310B-476F-B91C-2150189E6B9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8677" name="Picture 6" descr="f04-11-9780124077263">
            <a:extLst>
              <a:ext uri="{FF2B5EF4-FFF2-40B4-BE49-F238E27FC236}">
                <a16:creationId xmlns:a16="http://schemas.microsoft.com/office/drawing/2014/main" id="{C2ACCF78-F519-4D28-B0B0-1759C9365B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4000"/>
            <a:ext cx="723265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8" name="Text Box 5">
            <a:extLst>
              <a:ext uri="{FF2B5EF4-FFF2-40B4-BE49-F238E27FC236}">
                <a16:creationId xmlns:a16="http://schemas.microsoft.com/office/drawing/2014/main" id="{98778898-46F2-498C-95B5-2625680538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4770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127D05B-EA16-4A20-B5A4-4E782E1D4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E6B097-A63C-4EB8-A744-B31AC654230C}" type="slidenum">
              <a:rPr lang="en-US" altLang="en-US" sz="1400">
                <a:latin typeface="Times New Roman" panose="02020603050405020304" pitchFamily="18" charset="0"/>
              </a:rPr>
              <a:pPr/>
              <a:t>18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DC2444E2-91B0-4D5E-A2DD-8650B73CC7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5378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View from 5,000 Feet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8AE9D17C-46E8-491F-9AC9-EA3FDA29A5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0725" name="Picture 6" descr="f04-17-9780124077263">
            <a:extLst>
              <a:ext uri="{FF2B5EF4-FFF2-40B4-BE49-F238E27FC236}">
                <a16:creationId xmlns:a16="http://schemas.microsoft.com/office/drawing/2014/main" id="{A200FF17-4380-496D-A5FB-AFA74C1B15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439863"/>
            <a:ext cx="6521450" cy="5062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26" name="Text Box 5">
            <a:extLst>
              <a:ext uri="{FF2B5EF4-FFF2-40B4-BE49-F238E27FC236}">
                <a16:creationId xmlns:a16="http://schemas.microsoft.com/office/drawing/2014/main" id="{00E08A8E-CA39-4099-A5BD-44F10CC10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7975" y="6550025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B8669F1-CAEC-44A4-85F6-5604CE9C7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0970B3E-D588-4B12-9A48-92874EDCB70A}" type="slidenum">
              <a:rPr lang="en-US" altLang="en-US" sz="1400">
                <a:latin typeface="Times New Roman" panose="02020603050405020304" pitchFamily="18" charset="0"/>
              </a:rPr>
              <a:pPr/>
              <a:t>19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A35C96CE-28E1-4CA0-9BDE-AA7078EE6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2906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Latches and Clocks in a Single-Cycle Design</a:t>
            </a:r>
          </a:p>
        </p:txBody>
      </p:sp>
      <p:sp>
        <p:nvSpPr>
          <p:cNvPr id="9220" name="Line 3">
            <a:extLst>
              <a:ext uri="{FF2B5EF4-FFF2-40B4-BE49-F238E27FC236}">
                <a16:creationId xmlns:a16="http://schemas.microsoft.com/office/drawing/2014/main" id="{9CFE769D-17FD-433D-A31E-BDD412ACB9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ectangle 36">
            <a:extLst>
              <a:ext uri="{FF2B5EF4-FFF2-40B4-BE49-F238E27FC236}">
                <a16:creationId xmlns:a16="http://schemas.microsoft.com/office/drawing/2014/main" id="{432E9453-49F2-4948-82A9-4A666F516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" y="1552575"/>
            <a:ext cx="685800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/>
              <a:t>PC</a:t>
            </a:r>
          </a:p>
        </p:txBody>
      </p:sp>
      <p:sp>
        <p:nvSpPr>
          <p:cNvPr id="9222" name="Rectangle 36">
            <a:extLst>
              <a:ext uri="{FF2B5EF4-FFF2-40B4-BE49-F238E27FC236}">
                <a16:creationId xmlns:a16="http://schemas.microsoft.com/office/drawing/2014/main" id="{F1516B9B-EEA8-41D0-B3BB-6208EB722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1775" y="1552575"/>
            <a:ext cx="1371600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Instr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Mem</a:t>
            </a:r>
          </a:p>
        </p:txBody>
      </p:sp>
      <p:sp>
        <p:nvSpPr>
          <p:cNvPr id="9" name="Rectangle 36">
            <a:extLst>
              <a:ext uri="{FF2B5EF4-FFF2-40B4-BE49-F238E27FC236}">
                <a16:creationId xmlns:a16="http://schemas.microsoft.com/office/drawing/2014/main" id="{756B7597-3306-4250-8D87-E998680FDC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4375" y="1552575"/>
            <a:ext cx="1371600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 err="1"/>
              <a:t>Reg</a:t>
            </a:r>
            <a:endParaRPr lang="en-US" altLang="en-US" sz="2000" dirty="0"/>
          </a:p>
          <a:p>
            <a:pPr algn="ctr" eaLnBrk="1" hangingPunct="1">
              <a:defRPr/>
            </a:pPr>
            <a:r>
              <a:rPr lang="en-US" altLang="en-US" sz="2000" dirty="0"/>
              <a:t>File</a:t>
            </a:r>
          </a:p>
        </p:txBody>
      </p:sp>
      <p:sp>
        <p:nvSpPr>
          <p:cNvPr id="9224" name="Rectangle 36">
            <a:extLst>
              <a:ext uri="{FF2B5EF4-FFF2-40B4-BE49-F238E27FC236}">
                <a16:creationId xmlns:a16="http://schemas.microsoft.com/office/drawing/2014/main" id="{EF16E59A-16DC-4CD6-B0E2-2576C3D4BC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0463" y="1552575"/>
            <a:ext cx="1331912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ALU</a:t>
            </a:r>
          </a:p>
        </p:txBody>
      </p:sp>
      <p:sp>
        <p:nvSpPr>
          <p:cNvPr id="9225" name="Rectangle 36">
            <a:extLst>
              <a:ext uri="{FF2B5EF4-FFF2-40B4-BE49-F238E27FC236}">
                <a16:creationId xmlns:a16="http://schemas.microsoft.com/office/drawing/2014/main" id="{B46C998C-E6DA-409E-866E-906B9A628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1558925"/>
            <a:ext cx="1371600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Data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Memory</a:t>
            </a:r>
          </a:p>
        </p:txBody>
      </p:sp>
      <p:sp>
        <p:nvSpPr>
          <p:cNvPr id="12" name="Rectangle 36">
            <a:extLst>
              <a:ext uri="{FF2B5EF4-FFF2-40B4-BE49-F238E27FC236}">
                <a16:creationId xmlns:a16="http://schemas.microsoft.com/office/drawing/2014/main" id="{E249FAA1-98E6-4D2D-9E78-D0CED4436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3988" y="1552575"/>
            <a:ext cx="685800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 err="1"/>
              <a:t>Addr</a:t>
            </a:r>
            <a:endParaRPr lang="en-US" altLang="en-US" sz="2000" dirty="0"/>
          </a:p>
        </p:txBody>
      </p:sp>
      <p:sp>
        <p:nvSpPr>
          <p:cNvPr id="9227" name="Line 25">
            <a:extLst>
              <a:ext uri="{FF2B5EF4-FFF2-40B4-BE49-F238E27FC236}">
                <a16:creationId xmlns:a16="http://schemas.microsoft.com/office/drawing/2014/main" id="{DB9494CA-DCC1-44A9-9D3B-A710DE02C35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0" y="3381375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Line 25">
            <a:extLst>
              <a:ext uri="{FF2B5EF4-FFF2-40B4-BE49-F238E27FC236}">
                <a16:creationId xmlns:a16="http://schemas.microsoft.com/office/drawing/2014/main" id="{FE987690-5397-46D2-9077-14F0E835BF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62400" y="3381375"/>
            <a:ext cx="0" cy="533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9" name="Line 25">
            <a:extLst>
              <a:ext uri="{FF2B5EF4-FFF2-40B4-BE49-F238E27FC236}">
                <a16:creationId xmlns:a16="http://schemas.microsoft.com/office/drawing/2014/main" id="{37AF8B50-67C5-4C4F-A167-F3252FD4A7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0" y="3381375"/>
            <a:ext cx="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Text Box 4">
            <a:extLst>
              <a:ext uri="{FF2B5EF4-FFF2-40B4-BE49-F238E27FC236}">
                <a16:creationId xmlns:a16="http://schemas.microsoft.com/office/drawing/2014/main" id="{55BC1950-2E00-4508-B7AC-B8976CB62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400" y="4035425"/>
            <a:ext cx="8687828" cy="289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The entire instruction executes in a single cycle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Green blocks are latches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At the rising edge, a new PC is recorded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At the rising edge, the result of the previous cycle is recorded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At the falling edge, the address of LW/SW is recorded so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  we can access the data memory in the 2</a:t>
            </a:r>
            <a:r>
              <a:rPr lang="en-US" altLang="en-US" sz="26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half of the cycle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31" name="Line 25">
            <a:extLst>
              <a:ext uri="{FF2B5EF4-FFF2-40B4-BE49-F238E27FC236}">
                <a16:creationId xmlns:a16="http://schemas.microsoft.com/office/drawing/2014/main" id="{E7E52316-822A-408D-A36C-3BCB2765FD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19800" y="48006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2" name="Line 25">
            <a:extLst>
              <a:ext uri="{FF2B5EF4-FFF2-40B4-BE49-F238E27FC236}">
                <a16:creationId xmlns:a16="http://schemas.microsoft.com/office/drawing/2014/main" id="{5D2D7B12-62DA-451D-A565-3E47BE1B4E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915400" y="5181600"/>
            <a:ext cx="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3" name="Line 25">
            <a:extLst>
              <a:ext uri="{FF2B5EF4-FFF2-40B4-BE49-F238E27FC236}">
                <a16:creationId xmlns:a16="http://schemas.microsoft.com/office/drawing/2014/main" id="{EADF2611-CD96-44F4-AD54-3B0A7B0299B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29600" y="5638800"/>
            <a:ext cx="0" cy="381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D3FFE41-FB0C-4FC0-B4DA-D34E86E72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96AB70-CABB-4F69-B2FD-899F72F2C809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BD29E4EB-CDBA-47D3-85AA-123117E29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2909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 Diagram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0FE0163E-C9F3-4FC3-8C69-06E913CF976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BB13C34A-5D5D-4042-AE4D-3546084E6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95400"/>
            <a:ext cx="6602641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State Transition Table: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CurrState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InputEW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InputNS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NextState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=Output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0                0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0                1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1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1                1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 0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 0                1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 1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 1                1                             N</a:t>
            </a:r>
          </a:p>
        </p:txBody>
      </p:sp>
      <p:pic>
        <p:nvPicPr>
          <p:cNvPr id="32774" name="Picture 6" descr="53">
            <a:extLst>
              <a:ext uri="{FF2B5EF4-FFF2-40B4-BE49-F238E27FC236}">
                <a16:creationId xmlns:a16="http://schemas.microsoft.com/office/drawing/2014/main" id="{C8515261-5FB2-4913-B4A4-F1B3233A60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900" y="4435475"/>
            <a:ext cx="4314825" cy="211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775" name="Text Box 5">
            <a:extLst>
              <a:ext uri="{FF2B5EF4-FFF2-40B4-BE49-F238E27FC236}">
                <a16:creationId xmlns:a16="http://schemas.microsoft.com/office/drawing/2014/main" id="{4CCF7375-CD75-401C-891C-EBBEB5E214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654843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00B1FC-CA69-443E-A4A2-9184A0F60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D92EC76-916A-44DB-B3D4-AB643F4E9DC5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2FA7BBCF-F536-4071-9E9B-DE3B0A924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8577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Tackling FSM Problems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49EF8BDD-DC7D-4FE9-BD86-7EDA9D18CD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4">
            <a:extLst>
              <a:ext uri="{FF2B5EF4-FFF2-40B4-BE49-F238E27FC236}">
                <a16:creationId xmlns:a16="http://schemas.microsoft.com/office/drawing/2014/main" id="{C491AFDD-5FCB-4078-B160-5A8F531373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676400"/>
            <a:ext cx="8169275" cy="267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Three questions worth asking: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What are the possible output states?  Draw a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bubble for each.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What are inputs?  What values can those inputs take?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For each state, what do I do for each possible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input value?  Draw an arc out of every bubble for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every input value.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00B1FC-CA69-443E-A4A2-9184A0F60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A2A5FC-1238-42CE-976F-90C18AC34B48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28A27EE9-5C7C-4156-ACC6-18B79621F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8386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– Residential Thermostat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56C5376D-A016-42A4-B13D-1B3839C84F1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6FB5643E-5F5E-460F-A0FF-F024C90C3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88275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Two temp sensors: internal and external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internal temp is within 1 degree of desired, don’t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change setting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internal temp is &gt; 1 degree higher than desired, turn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AC on; if internal temp is &lt; 1 degree lower than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desired, turn heater 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external temp and desired temp are within 5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degrees, disregard the internal temp, and turn both AC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heater off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2">
            <a:extLst>
              <a:ext uri="{FF2B5EF4-FFF2-40B4-BE49-F238E27FC236}">
                <a16:creationId xmlns:a16="http://schemas.microsoft.com/office/drawing/2014/main" id="{13FF95F8-B2A1-4AAC-9DD9-D2844718BA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5801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Finite State Machine Table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AF4CC5FA-C900-4309-AD42-355A4D56B24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Slide Number Placeholder 3">
            <a:extLst>
              <a:ext uri="{FF2B5EF4-FFF2-40B4-BE49-F238E27FC236}">
                <a16:creationId xmlns:a16="http://schemas.microsoft.com/office/drawing/2014/main" id="{17116E51-2CA3-42E1-9F11-7DEE4A9E7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C75044-49DE-4A41-8B38-9ADB31ECE6A3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A4B10F0-B208-4C5D-873E-17C1C56EC7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463053"/>
            <a:ext cx="7302057" cy="501394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D2C33CF-7A59-4455-836D-35A5B9BB4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C75044-49DE-4A41-8B38-9ADB31ECE6A3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1568DA92-142A-425F-AA63-B5EE89148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37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Finite State Diagram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E7E08D33-D52D-4539-A4D8-956F64A215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BFB7594E-09CB-4130-B62E-E302C15FB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7675" y="1763713"/>
            <a:ext cx="6687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U-H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4B9D5D0-F4A4-4B3C-85C8-89DE5AF2CEFC}"/>
              </a:ext>
            </a:extLst>
          </p:cNvPr>
          <p:cNvSpPr/>
          <p:nvPr/>
        </p:nvSpPr>
        <p:spPr>
          <a:xfrm>
            <a:off x="1524000" y="1857375"/>
            <a:ext cx="1524000" cy="1524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HEAT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6332B91-0DE4-4437-A062-6218C96A5697}"/>
              </a:ext>
            </a:extLst>
          </p:cNvPr>
          <p:cNvSpPr/>
          <p:nvPr/>
        </p:nvSpPr>
        <p:spPr>
          <a:xfrm>
            <a:off x="5943600" y="1857375"/>
            <a:ext cx="1524000" cy="1524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COOL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E87679D-277F-4D58-9863-DE2A390A9556}"/>
              </a:ext>
            </a:extLst>
          </p:cNvPr>
          <p:cNvSpPr/>
          <p:nvPr/>
        </p:nvSpPr>
        <p:spPr>
          <a:xfrm>
            <a:off x="3810000" y="4343400"/>
            <a:ext cx="1524000" cy="1524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F52F8665-ECD1-40FE-9785-FF74BE5E4DAD}"/>
              </a:ext>
            </a:extLst>
          </p:cNvPr>
          <p:cNvCxnSpPr/>
          <p:nvPr/>
        </p:nvCxnSpPr>
        <p:spPr>
          <a:xfrm>
            <a:off x="2971800" y="2286000"/>
            <a:ext cx="2971800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49A9354-E361-4726-814F-4480EA9B94D3}"/>
              </a:ext>
            </a:extLst>
          </p:cNvPr>
          <p:cNvCxnSpPr>
            <a:cxnSpLocks/>
          </p:cNvCxnSpPr>
          <p:nvPr/>
        </p:nvCxnSpPr>
        <p:spPr>
          <a:xfrm flipH="1">
            <a:off x="2971800" y="2895600"/>
            <a:ext cx="2971800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D1E0758-B003-442B-A3C2-3CA54F26C7C6}"/>
              </a:ext>
            </a:extLst>
          </p:cNvPr>
          <p:cNvCxnSpPr>
            <a:cxnSpLocks/>
          </p:cNvCxnSpPr>
          <p:nvPr/>
        </p:nvCxnSpPr>
        <p:spPr>
          <a:xfrm flipH="1" flipV="1">
            <a:off x="2667000" y="3276600"/>
            <a:ext cx="1371600" cy="12954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014F7AA-E74E-468F-8E90-A13C0C37371E}"/>
              </a:ext>
            </a:extLst>
          </p:cNvPr>
          <p:cNvCxnSpPr>
            <a:cxnSpLocks/>
          </p:cNvCxnSpPr>
          <p:nvPr/>
        </p:nvCxnSpPr>
        <p:spPr>
          <a:xfrm flipV="1">
            <a:off x="5181600" y="3276600"/>
            <a:ext cx="1143000" cy="132715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9DA3D6D-C808-4F52-9440-40B30BDEF643}"/>
              </a:ext>
            </a:extLst>
          </p:cNvPr>
          <p:cNvCxnSpPr>
            <a:cxnSpLocks/>
          </p:cNvCxnSpPr>
          <p:nvPr/>
        </p:nvCxnSpPr>
        <p:spPr>
          <a:xfrm flipH="1">
            <a:off x="5257800" y="3375025"/>
            <a:ext cx="1257300" cy="150177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7D2E848-ABE1-4D71-B4F3-8F958D1C142C}"/>
              </a:ext>
            </a:extLst>
          </p:cNvPr>
          <p:cNvCxnSpPr>
            <a:cxnSpLocks/>
          </p:cNvCxnSpPr>
          <p:nvPr/>
        </p:nvCxnSpPr>
        <p:spPr>
          <a:xfrm>
            <a:off x="2457450" y="3375025"/>
            <a:ext cx="1447800" cy="134937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5" name="Text Box 4">
            <a:extLst>
              <a:ext uri="{FF2B5EF4-FFF2-40B4-BE49-F238E27FC236}">
                <a16:creationId xmlns:a16="http://schemas.microsoft.com/office/drawing/2014/main" id="{10E95C12-6388-4C86-8F3C-C308FAFC0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7675" y="2890838"/>
            <a:ext cx="6399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U-C</a:t>
            </a:r>
          </a:p>
        </p:txBody>
      </p:sp>
      <p:sp>
        <p:nvSpPr>
          <p:cNvPr id="17" name="Arrow: Curved Right 16">
            <a:extLst>
              <a:ext uri="{FF2B5EF4-FFF2-40B4-BE49-F238E27FC236}">
                <a16:creationId xmlns:a16="http://schemas.microsoft.com/office/drawing/2014/main" id="{F0222350-44F0-4B56-97D6-C6338405C8B2}"/>
              </a:ext>
            </a:extLst>
          </p:cNvPr>
          <p:cNvSpPr/>
          <p:nvPr/>
        </p:nvSpPr>
        <p:spPr>
          <a:xfrm rot="16200000">
            <a:off x="4405313" y="5648325"/>
            <a:ext cx="438150" cy="914400"/>
          </a:xfrm>
          <a:prstGeom prst="curvedRightArrow">
            <a:avLst>
              <a:gd name="adj1" fmla="val 14739"/>
              <a:gd name="adj2" fmla="val 50000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Arrow: Curved Right 23">
            <a:extLst>
              <a:ext uri="{FF2B5EF4-FFF2-40B4-BE49-F238E27FC236}">
                <a16:creationId xmlns:a16="http://schemas.microsoft.com/office/drawing/2014/main" id="{3BA93A2A-BBE6-4804-92A9-FC71E7A0493E}"/>
              </a:ext>
            </a:extLst>
          </p:cNvPr>
          <p:cNvSpPr/>
          <p:nvPr/>
        </p:nvSpPr>
        <p:spPr>
          <a:xfrm rot="10800000">
            <a:off x="7480300" y="2171700"/>
            <a:ext cx="438150" cy="914400"/>
          </a:xfrm>
          <a:prstGeom prst="curvedRightArrow">
            <a:avLst>
              <a:gd name="adj1" fmla="val 14739"/>
              <a:gd name="adj2" fmla="val 50000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Arrow: Curved Right 24">
            <a:extLst>
              <a:ext uri="{FF2B5EF4-FFF2-40B4-BE49-F238E27FC236}">
                <a16:creationId xmlns:a16="http://schemas.microsoft.com/office/drawing/2014/main" id="{F10048B1-9EF8-4CBA-B50A-F3D16288EB4C}"/>
              </a:ext>
            </a:extLst>
          </p:cNvPr>
          <p:cNvSpPr/>
          <p:nvPr/>
        </p:nvSpPr>
        <p:spPr>
          <a:xfrm>
            <a:off x="1085850" y="2136775"/>
            <a:ext cx="438150" cy="914400"/>
          </a:xfrm>
          <a:prstGeom prst="curvedRightArrow">
            <a:avLst>
              <a:gd name="adj1" fmla="val 14739"/>
              <a:gd name="adj2" fmla="val 50000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9" name="Text Box 4">
            <a:extLst>
              <a:ext uri="{FF2B5EF4-FFF2-40B4-BE49-F238E27FC236}">
                <a16:creationId xmlns:a16="http://schemas.microsoft.com/office/drawing/2014/main" id="{16C83F9D-893C-470B-B834-C1ABE4172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9488" y="3705225"/>
            <a:ext cx="73930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D-C,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D-G,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D-H</a:t>
            </a:r>
          </a:p>
        </p:txBody>
      </p:sp>
      <p:sp>
        <p:nvSpPr>
          <p:cNvPr id="10260" name="Text Box 4">
            <a:extLst>
              <a:ext uri="{FF2B5EF4-FFF2-40B4-BE49-F238E27FC236}">
                <a16:creationId xmlns:a16="http://schemas.microsoft.com/office/drawing/2014/main" id="{7C05BC1B-7054-47F0-BC4D-D31CAC72D8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7588" y="3743325"/>
            <a:ext cx="73930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D-C,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D-G,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D-H</a:t>
            </a:r>
          </a:p>
        </p:txBody>
      </p:sp>
      <p:sp>
        <p:nvSpPr>
          <p:cNvPr id="10261" name="Text Box 4">
            <a:extLst>
              <a:ext uri="{FF2B5EF4-FFF2-40B4-BE49-F238E27FC236}">
                <a16:creationId xmlns:a16="http://schemas.microsoft.com/office/drawing/2014/main" id="{1AB0AC8F-EE35-4871-B853-89E3FCEE1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6061075"/>
            <a:ext cx="250767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D-C, D-G, D-H, U-G</a:t>
            </a:r>
          </a:p>
        </p:txBody>
      </p:sp>
      <p:sp>
        <p:nvSpPr>
          <p:cNvPr id="10262" name="Text Box 4">
            <a:extLst>
              <a:ext uri="{FF2B5EF4-FFF2-40B4-BE49-F238E27FC236}">
                <a16:creationId xmlns:a16="http://schemas.microsoft.com/office/drawing/2014/main" id="{D74CCA36-8147-483B-A6EE-7A89DA489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438" y="2136775"/>
            <a:ext cx="71551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U-C,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U-G</a:t>
            </a:r>
          </a:p>
        </p:txBody>
      </p:sp>
      <p:sp>
        <p:nvSpPr>
          <p:cNvPr id="10263" name="Text Box 4">
            <a:extLst>
              <a:ext uri="{FF2B5EF4-FFF2-40B4-BE49-F238E27FC236}">
                <a16:creationId xmlns:a16="http://schemas.microsoft.com/office/drawing/2014/main" id="{85871F8C-FC51-4E7C-A53B-AFAE2A773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7813" y="2205038"/>
            <a:ext cx="74571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U-H,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U-G</a:t>
            </a:r>
          </a:p>
        </p:txBody>
      </p:sp>
      <p:sp>
        <p:nvSpPr>
          <p:cNvPr id="10264" name="Text Box 4">
            <a:extLst>
              <a:ext uri="{FF2B5EF4-FFF2-40B4-BE49-F238E27FC236}">
                <a16:creationId xmlns:a16="http://schemas.microsoft.com/office/drawing/2014/main" id="{93912955-CD5F-4EB6-9633-32E7689EF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5025" y="3602038"/>
            <a:ext cx="6399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U-C</a:t>
            </a:r>
          </a:p>
        </p:txBody>
      </p:sp>
      <p:sp>
        <p:nvSpPr>
          <p:cNvPr id="10265" name="Text Box 4">
            <a:extLst>
              <a:ext uri="{FF2B5EF4-FFF2-40B4-BE49-F238E27FC236}">
                <a16:creationId xmlns:a16="http://schemas.microsoft.com/office/drawing/2014/main" id="{0D42F6CD-F584-48F0-93FB-860D8AD0C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2850" y="3633788"/>
            <a:ext cx="6687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U-H</a:t>
            </a:r>
          </a:p>
        </p:txBody>
      </p:sp>
      <p:sp>
        <p:nvSpPr>
          <p:cNvPr id="26" name="Text Box 4">
            <a:extLst>
              <a:ext uri="{FF2B5EF4-FFF2-40B4-BE49-F238E27FC236}">
                <a16:creationId xmlns:a16="http://schemas.microsoft.com/office/drawing/2014/main" id="{7DE2B291-DD4C-41A4-BF29-97362D7E3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544" y="5553243"/>
            <a:ext cx="2185791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Ext temp settings: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 – desired zone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U – undesired zone</a:t>
            </a:r>
          </a:p>
        </p:txBody>
      </p:sp>
      <p:sp>
        <p:nvSpPr>
          <p:cNvPr id="27" name="Text Box 4">
            <a:extLst>
              <a:ext uri="{FF2B5EF4-FFF2-40B4-BE49-F238E27FC236}">
                <a16:creationId xmlns:a16="http://schemas.microsoft.com/office/drawing/2014/main" id="{7C9B9664-78E4-4937-B00B-F2BC0D3414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2613" y="4613275"/>
            <a:ext cx="2016386" cy="13234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Int temp settings: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 – cold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G – goldilocks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H – hot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D2C33CF-7A59-4455-836D-35A5B9BB4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4E643CA-4F62-4D95-8E37-E00197B35257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732E4B5A-D3D1-4A2B-A02B-AAABAD596F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444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Latch vs. Flip-Flop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E33B31A8-313B-438C-AB0E-1FBA171EA3B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CDA5343A-1A45-42C1-835E-4371D1651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055393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Recall that we want a circuit to have stable inputs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an entire cycle – so I want my new inputs to arrive 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the start of a cycle and be fixed for an entire cycle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 flip-flop provides the above semantics (a door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swings open and shut at the start of a cycle)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But a flip-flop needs two back-to-back D-latches, i.e.,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more transistors, delay, power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You can reduce these overheads with just a single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D-latch (a door that is open for half a cycle) as long 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you can tolerate stable inputs for just half a cycle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00B1FC-CA69-443E-A4A2-9184A0F60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80905E7-81E1-4544-B2ED-F40DF8909E84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A73B8B0C-FBFB-4836-8837-9FA235BB3B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1378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Basic MIPS Architecture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C563BBB4-886D-4635-809F-D928DC8DBE3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3720DBC9-21AF-4DBB-B4CD-D83C38D4B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058664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Now that we understand clocks and storage of states,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we’ll design a simple CPU that executes: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basic math (add, sub, and, or,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slt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memory access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branch and jump instructions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and j)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A0E5751-6324-4ECB-9A4A-A14CAFA2C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00B8958-40EE-497D-B06A-D4BD3B1F5E07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4D7EFEA4-6C6D-4836-ADDF-D948CF917F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54124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Implementation Overview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3878BC27-2C21-4D4D-A4E3-7D448DCE428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05AD3D52-FFDE-400B-8ABC-9151BC4DE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05974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We need memory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to store instructions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to store data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for now, let’s make them separate units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We need registers, ALU, and a whole lot of control logic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CPU operations common to all instructions: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use the program counter (PC) to pull instruction out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of instruction memory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read register values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57154</TotalTime>
  <Words>959</Words>
  <Application>Microsoft Office PowerPoint</Application>
  <PresentationFormat>On-screen Show (4:3)</PresentationFormat>
  <Paragraphs>190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288</cp:revision>
  <cp:lastPrinted>2018-03-06T18:31:56Z</cp:lastPrinted>
  <dcterms:created xsi:type="dcterms:W3CDTF">2002-09-20T18:19:18Z</dcterms:created>
  <dcterms:modified xsi:type="dcterms:W3CDTF">2025-02-27T13:37:58Z</dcterms:modified>
</cp:coreProperties>
</file>