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63" r:id="rId2"/>
    <p:sldId id="760" r:id="rId3"/>
    <p:sldId id="759" r:id="rId4"/>
    <p:sldId id="711" r:id="rId5"/>
    <p:sldId id="712" r:id="rId6"/>
    <p:sldId id="713" r:id="rId7"/>
    <p:sldId id="714" r:id="rId8"/>
    <p:sldId id="748" r:id="rId9"/>
    <p:sldId id="749" r:id="rId10"/>
    <p:sldId id="750" r:id="rId11"/>
    <p:sldId id="751" r:id="rId12"/>
    <p:sldId id="752" r:id="rId13"/>
    <p:sldId id="718" r:id="rId14"/>
    <p:sldId id="728" r:id="rId15"/>
    <p:sldId id="757" r:id="rId16"/>
    <p:sldId id="719" r:id="rId17"/>
    <p:sldId id="729" r:id="rId18"/>
    <p:sldId id="730" r:id="rId19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9" autoAdjust="0"/>
    <p:restoredTop sz="94660" autoAdjust="0"/>
  </p:normalViewPr>
  <p:slideViewPr>
    <p:cSldViewPr>
      <p:cViewPr varScale="1">
        <p:scale>
          <a:sx n="74" d="100"/>
          <a:sy n="74" d="100"/>
        </p:scale>
        <p:origin x="112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4BC6C12D-D90D-49AA-BBDD-AF50179E5B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AD77DDD6-C0DA-4108-B2A7-863D56B5FA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9DC66446-62EC-4C0D-BA11-544DE1E4915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9626B8D8-C6E5-4AF4-A289-05806260BFD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254773D-EAF3-41FB-B27F-3766E07FC3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A0FD49D-4D9D-4D61-92EA-88E8402746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D9966A2-1D87-4E56-B43D-9D0D268C79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27356C6-AABE-4A05-A26A-40D5B81D8B1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C66C75B-7C3C-4469-8DB3-8AD69B14B9A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32DECE0E-42BE-472A-84A5-FD82E2820B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81644172-A835-4255-BA93-EFDEF12FE5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5029BE2-F4D8-40EF-B2BC-C2D8FDB5ED6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B941AB5-5C6C-4D06-9416-22949853F2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5BE05B-26DC-4B73-90AC-36F5CC4FF1C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79CF316-4C06-4EF2-B427-F3E1905678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78EBEF4-3A65-4CE8-9408-84B2E3981F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101EE55-5046-4BC1-8C7B-69A867D59A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564FAA-95C7-4279-BBAB-6B1F9234FA32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2AB4E55-3392-4CDA-97D6-CF4DB3C22C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A2B863C-B640-40A7-8DC2-90EC9DC899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AE7D686-CFE3-441A-8C42-C8B1AF3683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F32A32-887D-4827-81C1-E6E3082E18D9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45BF1A6-1E8D-45D5-B8D7-B894CC0BC4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DD330D9-837A-44A3-85E8-996B5FA056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61F7F82-E5C0-4E7D-842E-1F950E1EC8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62EFBA-A01F-4DE6-8856-442E99FA1CC5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DFC4741-E5BB-4F05-9C3B-83BA21E251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1DB2A8FE-AE50-4FF9-BF52-5E3CAFB4C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EEEA53A-14FF-4250-9E2D-6F83E92DF9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DC494E-DEF0-4F90-BE97-25FE5F02CAD7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F1613D7-1B70-4B0D-BF40-44ABC0847A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4468D20-A95D-45B5-B4CA-34F53DCA0F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03BD718D-29D7-416E-A776-867AF45A41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C18942-561B-4F33-9306-BA3209B5A0A6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DAAA406-F3B6-4DDB-B07A-A3979DD475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79A60FD-BC13-41A9-857B-549895849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ABF1BF-C6A0-403B-869E-8DBE703B3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4180CF-D2B1-4947-98D2-452D79E0AE1D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02A254C-9CF1-4884-9788-AEFA34672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6F9AD74-A670-4F92-99DE-F7F5997F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3130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D6F3E1-D918-4321-B08A-E9296DE5CE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C72FB9-DE7B-4956-BAD3-B4C1AA436E86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72185557-0A01-4C8A-9891-E3ECB3E285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C6A4FA7-6AA1-42E2-857D-6048DF1AE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FAF22532-2FDD-4301-8320-189443E39B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813E55-1A03-4F72-AD24-8DCB6C3F0E39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E785F6FE-C234-424E-92BB-C1E4A0D642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330A4A2-F9A2-4D44-93CB-3394717F3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8B8A393-2D9A-4184-B9A8-3C55286B7C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480EF2-0B48-4CA8-B744-69826AD34AB5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439D453-2386-4BE0-8C4B-4AA63A146C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5494084-A694-41CE-ADBE-21ABAB7F0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80EA72-1538-B4A2-E6F5-9E37406B25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94CB8657-91A7-B416-CE5D-3A3AD0DDFA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5BE05B-26DC-4B73-90AC-36F5CC4FF1C2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E935903-5C2B-A266-FF0A-871D63C8D6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EAB68FD-D80E-90B4-0BC7-BA4273CBFE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829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4BD5863-D5FC-4CEB-A531-3F1FCBD66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CC2F55-1CFF-4D89-848F-72596C3B7AE3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088DD68-C8A5-4230-BE3F-60A3B54D4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D0CBC79-B69F-4B08-9D05-B403CB3B1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417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7AD688BA-B644-4073-93F2-31DD74FBE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84FF9E-4F16-4E2B-9889-AC3F66F00B26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9887BC5-4F6C-4AC4-ADB7-A7119957BC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95B520A-425F-4729-8BEC-38DF651686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06C63CCA-99F9-4DB5-841F-46AB8F1E6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65D30-902C-4749-A8FA-406A36541F8E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ABACB23E-CD0E-4149-BC15-A6CABE8EB1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AA6D2EA-242C-4B1D-9566-19580C5E8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66994523-A214-4C66-B7D0-0EF5B3AF97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46CB14-4F3E-4208-8623-075E0D0DEDDA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4731DC40-A9EB-47E0-8404-676D0C507C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48CB62AA-91B7-4B69-AA93-77E0E8640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11FA2C59-D144-4554-9F14-B3161A74D8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F75A62-33E5-43EF-8C7C-E569ABDB19D8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6F3D5919-6135-4BD2-AA96-AE6767589D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CDBFF01-95EE-49A5-A14B-4324EE4644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E4928017-1944-4B0F-AB6B-08A9FB1F2C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58164E-EDD0-4BFD-BFCA-CA1D8ED98866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84AB746-B2E2-4CE2-A88D-4E0FCB38B8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2FA713E-86CD-476F-BC26-7390F34E7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90FFC588-7339-4F6E-96C9-B9F76B270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01B5BA-96F3-4CBC-B34A-914FC12977EE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4079B448-1340-41B6-AD1E-67E88120A2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220E6FA-E611-4A53-9EE8-20E73FA4C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55566D-2ABF-41EC-8CBE-4BBF52DC85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E0EC81-5D45-4F25-BA8F-FE10D6416B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564987-39B3-4F96-B2B6-74CC5F1AC5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EB1D32-62E6-4D3C-A228-A4D80C4EB9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93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4573ED-3877-4E26-BADC-F04B8D902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7911AE-8DE7-4A15-B568-20CAEBAD34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E20DFC-50CC-4537-8661-81C8327425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3B76B-DA5A-413B-B6CC-172509AD3C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57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3A4036-2D9E-4990-881E-3BAC3A151E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9040E6-E6F2-4B06-806D-81A4017CE4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0D69EE-15A9-4A25-B588-2FC078D83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1BAD32-B91B-4DB2-AECF-AA4E80B10A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49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BCC8BE-EFDD-4234-86BD-C38ADC09A9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B0A7E3-E44A-45BD-AA4B-5B0C9FD3DA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DE33E1-9621-44FB-BBCE-8F0183CC86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2C57D-104D-45EA-84D2-C4AF7505E4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28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AF00E0-CCC4-4F13-89B1-07324268D0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9C15B3-0C60-4B8D-A9BE-F44CF0AE4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8585E7-F804-4039-BD31-12BCED5AF1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109AB-C112-44C3-8B67-5B75CBB40C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93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FC966-7D93-44F4-9C0B-C35ECBFAE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2C7430-783E-4F08-9000-E4DDDD983E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D18986-5A91-4006-9682-572CC96512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9E54E2-41A3-482E-B5A6-4D80D8F885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2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BAC632D-B345-4868-AC4E-08C5E36A5F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5DB25EB-F399-4D31-96A3-F0529834E0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05314E7-5972-48BD-89E0-2EEB8F2D93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C665FA-A236-4C02-8AB4-3591488016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15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E99A95C-0E47-4BDC-800C-0EF9C0D20D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0081F2D-49EA-4353-893F-ED6045C186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D7FBC1-BB3A-4736-8576-84393819F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61AB3-8118-4646-ABF8-6BBB82410C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16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FE4B31-E5B1-4813-9477-357AD0F66E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E49E0C4-5900-4B3F-AC6D-07902E75F2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2204063-5B7C-463C-B34E-F9C46E230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3B5C9D-DF95-4CFD-9408-531F580163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75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80AE48-6DF4-42EE-81F9-C168D382E3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8F9122-E6B1-4177-980B-0922DC916C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9F387F-AF80-4BA3-979D-DE1DE90C11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8417B-C7FF-45C4-80FE-F14494F173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78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8760B0-7E17-4765-BFF8-EA582610F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2089C1-302A-4880-9CFE-020E1098F2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81D402-A50E-4C8D-97CE-D837605000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FBDB3-1BF8-4EB7-AB71-C312216523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89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488A99-A31D-4703-B0DE-C007E15D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53B2EF8-81E5-406D-8485-B2C9A3DF8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CB6EF84-CDDA-403C-9E50-2ECF158407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831B0BC-0170-4DC6-B363-5957141C8E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D492EEA-3F6C-4C78-AD94-4A32BCBC698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0A4FE21F-6B68-4FAC-8564-523B38C74F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5FC276C-D640-4637-A69D-534194DBE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765DDD-93F9-4D8B-A76E-E9489E4BF1D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446268C5-213E-48A4-A63C-6F5943265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540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14: Sequential Circuits, FSM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2840C19F-7865-4703-B536-E5F7705C2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8044ED1-D7B6-41A9-8653-557298734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49570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Adder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Sequential circuits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Finite state machines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473C305-2AC0-4EE7-B8D9-7E1D30C2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A78E1C-89F1-46D2-A4D0-4B662FA05B09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79078CDF-0B7B-44D2-A326-6C7F3D8BB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51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Flip Flop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7B359A0B-3DFD-4E4E-B37E-924957DD82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90835792-9AC9-4121-9C48-A2787D10B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92567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Terminology: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Latch: outputs can change any time the clock is high (asserted)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Flip flop: outputs can change only on a clock edge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Two D latches in series – ensures that a value is stored only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the falling edge of the clock</a:t>
            </a:r>
          </a:p>
        </p:txBody>
      </p:sp>
      <p:pic>
        <p:nvPicPr>
          <p:cNvPr id="18438" name="Picture 6" descr="38">
            <a:extLst>
              <a:ext uri="{FF2B5EF4-FFF2-40B4-BE49-F238E27FC236}">
                <a16:creationId xmlns:a16="http://schemas.microsoft.com/office/drawing/2014/main" id="{B1B431A5-2E17-405C-97E1-E9DFEBE30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767138"/>
            <a:ext cx="6419850" cy="246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5">
            <a:extLst>
              <a:ext uri="{FF2B5EF4-FFF2-40B4-BE49-F238E27FC236}">
                <a16:creationId xmlns:a16="http://schemas.microsoft.com/office/drawing/2014/main" id="{3211019A-E060-40E5-AE0E-F5C2EAAE8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513BD693-5C97-4CF1-900F-B80FFC33E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7BFF90-86F1-41FA-BFA9-12864C2A21FE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2DCDCC1-6CF5-4CA1-B0C9-3DD30D5F2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070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Machine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2B0E7341-1327-4810-A8BC-95D979781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B062C117-0C97-4073-A303-8401FD6B9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3466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sequential circuit is described by a variation of a truth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table – a finite state diagram  (hence, the circuit is also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called a finite state machine)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state is updated only on a clock edge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31983032-AA34-42A8-95C9-2E3AEB94E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733800"/>
            <a:ext cx="4876800" cy="259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7" name="Oval 8">
            <a:extLst>
              <a:ext uri="{FF2B5EF4-FFF2-40B4-BE49-F238E27FC236}">
                <a16:creationId xmlns:a16="http://schemas.microsoft.com/office/drawing/2014/main" id="{D3EC1DAA-1E7A-418C-9F71-0F89DCC42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962400"/>
            <a:ext cx="17526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Next-state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</a:p>
        </p:txBody>
      </p:sp>
      <p:sp>
        <p:nvSpPr>
          <p:cNvPr id="20488" name="Oval 10">
            <a:extLst>
              <a:ext uri="{FF2B5EF4-FFF2-40B4-BE49-F238E27FC236}">
                <a16:creationId xmlns:a16="http://schemas.microsoft.com/office/drawing/2014/main" id="{936EA0AB-DF3C-4701-BAD8-F3B60C0DE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105400"/>
            <a:ext cx="17526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Output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</a:p>
        </p:txBody>
      </p:sp>
      <p:sp>
        <p:nvSpPr>
          <p:cNvPr id="20489" name="Rectangle 11">
            <a:extLst>
              <a:ext uri="{FF2B5EF4-FFF2-40B4-BE49-F238E27FC236}">
                <a16:creationId xmlns:a16="http://schemas.microsoft.com/office/drawing/2014/main" id="{09D8EFBF-26D8-43B7-9F6C-8AE384E64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12954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Current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20490" name="Text Box 13">
            <a:extLst>
              <a:ext uri="{FF2B5EF4-FFF2-40B4-BE49-F238E27FC236}">
                <a16:creationId xmlns:a16="http://schemas.microsoft.com/office/drawing/2014/main" id="{8C701C32-17E2-4486-B41C-38A481FE1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4303713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20491" name="Text Box 14">
            <a:extLst>
              <a:ext uri="{FF2B5EF4-FFF2-40B4-BE49-F238E27FC236}">
                <a16:creationId xmlns:a16="http://schemas.microsoft.com/office/drawing/2014/main" id="{C7B46B64-97C4-47DB-B1F6-0A210A48E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20492" name="Text Box 15">
            <a:extLst>
              <a:ext uri="{FF2B5EF4-FFF2-40B4-BE49-F238E27FC236}">
                <a16:creationId xmlns:a16="http://schemas.microsoft.com/office/drawing/2014/main" id="{ABD17C5E-768C-4388-A4AB-EBBA27DF8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886200"/>
            <a:ext cx="6443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20493" name="Text Box 16">
            <a:extLst>
              <a:ext uri="{FF2B5EF4-FFF2-40B4-BE49-F238E27FC236}">
                <a16:creationId xmlns:a16="http://schemas.microsoft.com/office/drawing/2014/main" id="{054331B9-2331-4C68-B568-1FA222DD9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81600"/>
            <a:ext cx="9460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20494" name="Line 17">
            <a:extLst>
              <a:ext uri="{FF2B5EF4-FFF2-40B4-BE49-F238E27FC236}">
                <a16:creationId xmlns:a16="http://schemas.microsoft.com/office/drawing/2014/main" id="{E6ED4ACB-C973-4B58-95B7-F624069BAE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495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5" name="Line 18">
            <a:extLst>
              <a:ext uri="{FF2B5EF4-FFF2-40B4-BE49-F238E27FC236}">
                <a16:creationId xmlns:a16="http://schemas.microsoft.com/office/drawing/2014/main" id="{D1EC71A3-9E25-4F80-916E-F57F950B98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5626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6" name="Oval 19">
            <a:extLst>
              <a:ext uri="{FF2B5EF4-FFF2-40B4-BE49-F238E27FC236}">
                <a16:creationId xmlns:a16="http://schemas.microsoft.com/office/drawing/2014/main" id="{32FE4412-D0AB-4A9E-8CF4-A11F80293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486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7" name="Oval 20">
            <a:extLst>
              <a:ext uri="{FF2B5EF4-FFF2-40B4-BE49-F238E27FC236}">
                <a16:creationId xmlns:a16="http://schemas.microsoft.com/office/drawing/2014/main" id="{D1815B73-3E62-4FE5-97A3-F6D5302C1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8" name="Line 21">
            <a:extLst>
              <a:ext uri="{FF2B5EF4-FFF2-40B4-BE49-F238E27FC236}">
                <a16:creationId xmlns:a16="http://schemas.microsoft.com/office/drawing/2014/main" id="{EBF4E484-1479-4EAB-AC3E-742BA1B5D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419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9" name="Line 22">
            <a:extLst>
              <a:ext uri="{FF2B5EF4-FFF2-40B4-BE49-F238E27FC236}">
                <a16:creationId xmlns:a16="http://schemas.microsoft.com/office/drawing/2014/main" id="{9D40F5CF-355C-44AE-AACF-D16C7CE9A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562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0" name="Line 23">
            <a:extLst>
              <a:ext uri="{FF2B5EF4-FFF2-40B4-BE49-F238E27FC236}">
                <a16:creationId xmlns:a16="http://schemas.microsoft.com/office/drawing/2014/main" id="{F1B75060-EA41-4F59-8952-D3480CFC10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46482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1" name="Line 24">
            <a:extLst>
              <a:ext uri="{FF2B5EF4-FFF2-40B4-BE49-F238E27FC236}">
                <a16:creationId xmlns:a16="http://schemas.microsoft.com/office/drawing/2014/main" id="{B04992E8-9591-4A89-8217-43321499A9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648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2" name="Line 25">
            <a:extLst>
              <a:ext uri="{FF2B5EF4-FFF2-40B4-BE49-F238E27FC236}">
                <a16:creationId xmlns:a16="http://schemas.microsoft.com/office/drawing/2014/main" id="{85325DBC-6AB6-4FDC-8594-0ACE05FC2F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4196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3" name="Line 26">
            <a:extLst>
              <a:ext uri="{FF2B5EF4-FFF2-40B4-BE49-F238E27FC236}">
                <a16:creationId xmlns:a16="http://schemas.microsoft.com/office/drawing/2014/main" id="{59421C66-5AA3-4E99-A1CF-FA8BD3826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2578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4" name="Line 27">
            <a:extLst>
              <a:ext uri="{FF2B5EF4-FFF2-40B4-BE49-F238E27FC236}">
                <a16:creationId xmlns:a16="http://schemas.microsoft.com/office/drawing/2014/main" id="{3C691A0D-CB33-4FB3-8DB1-2AB422F7D6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562600"/>
            <a:ext cx="198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5" name="Line 28">
            <a:extLst>
              <a:ext uri="{FF2B5EF4-FFF2-40B4-BE49-F238E27FC236}">
                <a16:creationId xmlns:a16="http://schemas.microsoft.com/office/drawing/2014/main" id="{C79C4C8C-EA2A-41B3-8BAA-C828752DBC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419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6" name="Line 29">
            <a:extLst>
              <a:ext uri="{FF2B5EF4-FFF2-40B4-BE49-F238E27FC236}">
                <a16:creationId xmlns:a16="http://schemas.microsoft.com/office/drawing/2014/main" id="{2D3350B0-263C-4E0E-A7C2-982742DC79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886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7" name="Line 30">
            <a:extLst>
              <a:ext uri="{FF2B5EF4-FFF2-40B4-BE49-F238E27FC236}">
                <a16:creationId xmlns:a16="http://schemas.microsoft.com/office/drawing/2014/main" id="{4D4E8E47-EF06-41F4-9A97-8E105BB5F6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886200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8" name="Line 31">
            <a:extLst>
              <a:ext uri="{FF2B5EF4-FFF2-40B4-BE49-F238E27FC236}">
                <a16:creationId xmlns:a16="http://schemas.microsoft.com/office/drawing/2014/main" id="{7D55BCD1-FD85-4BA3-814D-BBBD6C92E8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38862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9" name="Line 32">
            <a:extLst>
              <a:ext uri="{FF2B5EF4-FFF2-40B4-BE49-F238E27FC236}">
                <a16:creationId xmlns:a16="http://schemas.microsoft.com/office/drawing/2014/main" id="{B72DEE88-72F4-4FA7-A1EA-1BEC7479CA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343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D8969072-85D1-43DB-BD17-5BB60DE5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AFEB11-4557-4A80-8F40-F0E1DDF00399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6278EDD0-C878-44A2-B504-CB1A79DE3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893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Diagrams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18048B53-3129-46C8-904F-10086B1B4A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90DE6C7D-5F27-43F0-B74B-C4F5E6561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5331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state is shown with a circle, labeled with the 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value – the contents of the circle are the outputs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arc represents a transition to a different state,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 indicated on the label</a:t>
            </a:r>
          </a:p>
        </p:txBody>
      </p:sp>
      <p:sp>
        <p:nvSpPr>
          <p:cNvPr id="22534" name="Oval 6">
            <a:extLst>
              <a:ext uri="{FF2B5EF4-FFF2-40B4-BE49-F238E27FC236}">
                <a16:creationId xmlns:a16="http://schemas.microsoft.com/office/drawing/2014/main" id="{C4F3DBC2-0B0F-4D8F-8355-243FD3950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029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22535" name="Oval 7">
            <a:extLst>
              <a:ext uri="{FF2B5EF4-FFF2-40B4-BE49-F238E27FC236}">
                <a16:creationId xmlns:a16="http://schemas.microsoft.com/office/drawing/2014/main" id="{92A6E211-121E-49C5-8713-C90084E85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029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111A7C0E-BE1C-485C-9BD5-0BBBA497C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id="{8C477085-E2FC-41FA-817A-8DB8C4ADA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1054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2538" name="Line 10">
            <a:extLst>
              <a:ext uri="{FF2B5EF4-FFF2-40B4-BE49-F238E27FC236}">
                <a16:creationId xmlns:a16="http://schemas.microsoft.com/office/drawing/2014/main" id="{1EE37AFE-734A-4D1D-BE86-E90B6FFB2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1054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9" name="Line 11">
            <a:extLst>
              <a:ext uri="{FF2B5EF4-FFF2-40B4-BE49-F238E27FC236}">
                <a16:creationId xmlns:a16="http://schemas.microsoft.com/office/drawing/2014/main" id="{6F03749E-DF47-41B2-ABEA-6CEC312EF6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55626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id="{0D3AA65C-DCF6-4B01-86A0-BE1E4A271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8006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1</a:t>
            </a:r>
          </a:p>
        </p:txBody>
      </p:sp>
      <p:sp>
        <p:nvSpPr>
          <p:cNvPr id="22541" name="Text Box 13">
            <a:extLst>
              <a:ext uri="{FF2B5EF4-FFF2-40B4-BE49-F238E27FC236}">
                <a16:creationId xmlns:a16="http://schemas.microsoft.com/office/drawing/2014/main" id="{AF3B31F4-4761-4E3A-82AE-F1127F2CC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4864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0</a:t>
            </a:r>
          </a:p>
        </p:txBody>
      </p:sp>
      <p:sp>
        <p:nvSpPr>
          <p:cNvPr id="22542" name="Freeform 14">
            <a:extLst>
              <a:ext uri="{FF2B5EF4-FFF2-40B4-BE49-F238E27FC236}">
                <a16:creationId xmlns:a16="http://schemas.microsoft.com/office/drawing/2014/main" id="{BD7E39B8-5105-4C1D-9A00-BA7A27F94ACA}"/>
              </a:ext>
            </a:extLst>
          </p:cNvPr>
          <p:cNvSpPr>
            <a:spLocks/>
          </p:cNvSpPr>
          <p:nvPr/>
        </p:nvSpPr>
        <p:spPr bwMode="auto">
          <a:xfrm>
            <a:off x="1676400" y="4495800"/>
            <a:ext cx="647700" cy="546100"/>
          </a:xfrm>
          <a:custGeom>
            <a:avLst/>
            <a:gdLst>
              <a:gd name="T0" fmla="*/ 2147483646 w 408"/>
              <a:gd name="T1" fmla="*/ 2147483646 h 344"/>
              <a:gd name="T2" fmla="*/ 2147483646 w 408"/>
              <a:gd name="T3" fmla="*/ 2147483646 h 344"/>
              <a:gd name="T4" fmla="*/ 2147483646 w 408"/>
              <a:gd name="T5" fmla="*/ 2147483646 h 344"/>
              <a:gd name="T6" fmla="*/ 2147483646 w 408"/>
              <a:gd name="T7" fmla="*/ 2147483646 h 344"/>
              <a:gd name="T8" fmla="*/ 2147483646 w 408"/>
              <a:gd name="T9" fmla="*/ 2147483646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344">
                <a:moveTo>
                  <a:pt x="296" y="344"/>
                </a:moveTo>
                <a:cubicBezTo>
                  <a:pt x="352" y="276"/>
                  <a:pt x="408" y="208"/>
                  <a:pt x="392" y="152"/>
                </a:cubicBezTo>
                <a:cubicBezTo>
                  <a:pt x="376" y="96"/>
                  <a:pt x="264" y="16"/>
                  <a:pt x="200" y="8"/>
                </a:cubicBezTo>
                <a:cubicBezTo>
                  <a:pt x="136" y="0"/>
                  <a:pt x="16" y="48"/>
                  <a:pt x="8" y="104"/>
                </a:cubicBezTo>
                <a:cubicBezTo>
                  <a:pt x="0" y="160"/>
                  <a:pt x="128" y="304"/>
                  <a:pt x="152" y="34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3" name="Freeform 15">
            <a:extLst>
              <a:ext uri="{FF2B5EF4-FFF2-40B4-BE49-F238E27FC236}">
                <a16:creationId xmlns:a16="http://schemas.microsoft.com/office/drawing/2014/main" id="{639E2046-AD55-4FD3-9C4F-60782EE7067A}"/>
              </a:ext>
            </a:extLst>
          </p:cNvPr>
          <p:cNvSpPr>
            <a:spLocks/>
          </p:cNvSpPr>
          <p:nvPr/>
        </p:nvSpPr>
        <p:spPr bwMode="auto">
          <a:xfrm>
            <a:off x="3733800" y="4495800"/>
            <a:ext cx="647700" cy="546100"/>
          </a:xfrm>
          <a:custGeom>
            <a:avLst/>
            <a:gdLst>
              <a:gd name="T0" fmla="*/ 2147483646 w 408"/>
              <a:gd name="T1" fmla="*/ 2147483646 h 344"/>
              <a:gd name="T2" fmla="*/ 2147483646 w 408"/>
              <a:gd name="T3" fmla="*/ 2147483646 h 344"/>
              <a:gd name="T4" fmla="*/ 2147483646 w 408"/>
              <a:gd name="T5" fmla="*/ 2147483646 h 344"/>
              <a:gd name="T6" fmla="*/ 2147483646 w 408"/>
              <a:gd name="T7" fmla="*/ 2147483646 h 344"/>
              <a:gd name="T8" fmla="*/ 2147483646 w 408"/>
              <a:gd name="T9" fmla="*/ 2147483646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344">
                <a:moveTo>
                  <a:pt x="296" y="344"/>
                </a:moveTo>
                <a:cubicBezTo>
                  <a:pt x="352" y="276"/>
                  <a:pt x="408" y="208"/>
                  <a:pt x="392" y="152"/>
                </a:cubicBezTo>
                <a:cubicBezTo>
                  <a:pt x="376" y="96"/>
                  <a:pt x="264" y="16"/>
                  <a:pt x="200" y="8"/>
                </a:cubicBezTo>
                <a:cubicBezTo>
                  <a:pt x="136" y="0"/>
                  <a:pt x="16" y="48"/>
                  <a:pt x="8" y="104"/>
                </a:cubicBezTo>
                <a:cubicBezTo>
                  <a:pt x="0" y="160"/>
                  <a:pt x="128" y="304"/>
                  <a:pt x="152" y="34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4" name="Text Box 16">
            <a:extLst>
              <a:ext uri="{FF2B5EF4-FFF2-40B4-BE49-F238E27FC236}">
                <a16:creationId xmlns:a16="http://schemas.microsoft.com/office/drawing/2014/main" id="{D2E77BA8-6AD3-4218-89C8-A501A7813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1910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0</a:t>
            </a:r>
          </a:p>
        </p:txBody>
      </p:sp>
      <p:sp>
        <p:nvSpPr>
          <p:cNvPr id="22545" name="Text Box 17">
            <a:extLst>
              <a:ext uri="{FF2B5EF4-FFF2-40B4-BE49-F238E27FC236}">
                <a16:creationId xmlns:a16="http://schemas.microsoft.com/office/drawing/2014/main" id="{1359DA30-CFF0-4D01-9F3F-708AA45DF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1910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1</a:t>
            </a:r>
          </a:p>
        </p:txBody>
      </p:sp>
      <p:sp>
        <p:nvSpPr>
          <p:cNvPr id="22546" name="Text Box 18">
            <a:extLst>
              <a:ext uri="{FF2B5EF4-FFF2-40B4-BE49-F238E27FC236}">
                <a16:creationId xmlns:a16="http://schemas.microsoft.com/office/drawing/2014/main" id="{3753C904-6E39-4C88-8875-0BE5AFBE5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572000"/>
            <a:ext cx="34009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This is a state diagram for ___?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CB6F208-3BE9-47A4-8305-56457729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AE5CAD-ED84-4ACF-9A36-CBCF4F34DB68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0018717E-036A-4268-A9B9-9AA203CE2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10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3-Bit Counter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A9187EF6-2509-4F41-B024-574AEC92D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5360238B-AD14-4224-ADD2-86807E6C2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54572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a circuit that stores a number and increments the value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every clock edge – on reaching the largest value, it starts again from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Draw the state diagram: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states?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inputs?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3">
            <a:extLst>
              <a:ext uri="{FF2B5EF4-FFF2-40B4-BE49-F238E27FC236}">
                <a16:creationId xmlns:a16="http://schemas.microsoft.com/office/drawing/2014/main" id="{13784DE5-30CE-49CA-8034-6D8954B3F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8B346D-CAB8-494A-9E4E-9D33CD1E0397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44F0B0-CC14-415F-926A-1FF0F9FE2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10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3-Bit Counter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D951A267-286A-4D43-B46F-DBABE3C45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86B48182-5D6F-4EB1-B35C-D5168B5FA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54572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a circuit that stores a number and increments the value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every clock edge – on reaching the largest value, it starts again from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Draw the state diagram:</a:t>
            </a:r>
          </a:p>
          <a:p>
            <a:pPr lvl="1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states?</a:t>
            </a:r>
          </a:p>
          <a:p>
            <a:pPr lvl="1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inputs?</a:t>
            </a:r>
          </a:p>
        </p:txBody>
      </p:sp>
      <p:sp>
        <p:nvSpPr>
          <p:cNvPr id="26630" name="Oval 5">
            <a:extLst>
              <a:ext uri="{FF2B5EF4-FFF2-40B4-BE49-F238E27FC236}">
                <a16:creationId xmlns:a16="http://schemas.microsoft.com/office/drawing/2014/main" id="{90185122-DBC9-43CC-AA93-479C9D127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000</a:t>
            </a:r>
          </a:p>
        </p:txBody>
      </p:sp>
      <p:sp>
        <p:nvSpPr>
          <p:cNvPr id="26631" name="Text Box 6">
            <a:extLst>
              <a:ext uri="{FF2B5EF4-FFF2-40B4-BE49-F238E27FC236}">
                <a16:creationId xmlns:a16="http://schemas.microsoft.com/office/drawing/2014/main" id="{BB5CBEEB-F042-4320-B475-487E06A7B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000</a:t>
            </a:r>
          </a:p>
        </p:txBody>
      </p:sp>
      <p:sp>
        <p:nvSpPr>
          <p:cNvPr id="26632" name="Line 7">
            <a:extLst>
              <a:ext uri="{FF2B5EF4-FFF2-40B4-BE49-F238E27FC236}">
                <a16:creationId xmlns:a16="http://schemas.microsoft.com/office/drawing/2014/main" id="{EFEB607C-2F5D-41A0-98B3-716EBCA30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3" name="Oval 8">
            <a:extLst>
              <a:ext uri="{FF2B5EF4-FFF2-40B4-BE49-F238E27FC236}">
                <a16:creationId xmlns:a16="http://schemas.microsoft.com/office/drawing/2014/main" id="{B6CB9EFF-FF45-4BA9-B67C-3A329005B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001</a:t>
            </a:r>
          </a:p>
        </p:txBody>
      </p:sp>
      <p:sp>
        <p:nvSpPr>
          <p:cNvPr id="26634" name="Text Box 9">
            <a:extLst>
              <a:ext uri="{FF2B5EF4-FFF2-40B4-BE49-F238E27FC236}">
                <a16:creationId xmlns:a16="http://schemas.microsoft.com/office/drawing/2014/main" id="{CCCFB8BF-6AA4-4583-A6B2-2D964B980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001</a:t>
            </a:r>
          </a:p>
        </p:txBody>
      </p:sp>
      <p:sp>
        <p:nvSpPr>
          <p:cNvPr id="26635" name="Line 10">
            <a:extLst>
              <a:ext uri="{FF2B5EF4-FFF2-40B4-BE49-F238E27FC236}">
                <a16:creationId xmlns:a16="http://schemas.microsoft.com/office/drawing/2014/main" id="{E616D61D-8F2A-4F82-8531-2428508805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6" name="Oval 11">
            <a:extLst>
              <a:ext uri="{FF2B5EF4-FFF2-40B4-BE49-F238E27FC236}">
                <a16:creationId xmlns:a16="http://schemas.microsoft.com/office/drawing/2014/main" id="{A8A674DD-4FD1-44D5-86A1-8F52CF07C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010</a:t>
            </a:r>
          </a:p>
        </p:txBody>
      </p:sp>
      <p:sp>
        <p:nvSpPr>
          <p:cNvPr id="26637" name="Text Box 12">
            <a:extLst>
              <a:ext uri="{FF2B5EF4-FFF2-40B4-BE49-F238E27FC236}">
                <a16:creationId xmlns:a16="http://schemas.microsoft.com/office/drawing/2014/main" id="{85395B6A-DADE-436A-B768-25C7C5B23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010</a:t>
            </a:r>
          </a:p>
        </p:txBody>
      </p:sp>
      <p:sp>
        <p:nvSpPr>
          <p:cNvPr id="26638" name="Line 13">
            <a:extLst>
              <a:ext uri="{FF2B5EF4-FFF2-40B4-BE49-F238E27FC236}">
                <a16:creationId xmlns:a16="http://schemas.microsoft.com/office/drawing/2014/main" id="{6E49D101-A1F5-4A64-9A31-4BD5FD63A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9" name="Oval 14">
            <a:extLst>
              <a:ext uri="{FF2B5EF4-FFF2-40B4-BE49-F238E27FC236}">
                <a16:creationId xmlns:a16="http://schemas.microsoft.com/office/drawing/2014/main" id="{871EA631-7EE3-4EA5-B5A4-B35ECF183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011</a:t>
            </a:r>
          </a:p>
        </p:txBody>
      </p:sp>
      <p:sp>
        <p:nvSpPr>
          <p:cNvPr id="26640" name="Text Box 15">
            <a:extLst>
              <a:ext uri="{FF2B5EF4-FFF2-40B4-BE49-F238E27FC236}">
                <a16:creationId xmlns:a16="http://schemas.microsoft.com/office/drawing/2014/main" id="{D87ACCB8-F755-4B91-9246-D50074D6E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011</a:t>
            </a:r>
          </a:p>
        </p:txBody>
      </p:sp>
      <p:sp>
        <p:nvSpPr>
          <p:cNvPr id="26641" name="Line 16">
            <a:extLst>
              <a:ext uri="{FF2B5EF4-FFF2-40B4-BE49-F238E27FC236}">
                <a16:creationId xmlns:a16="http://schemas.microsoft.com/office/drawing/2014/main" id="{996B855F-43E1-46CE-8EE3-1B33E40BC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2" name="Oval 17">
            <a:extLst>
              <a:ext uri="{FF2B5EF4-FFF2-40B4-BE49-F238E27FC236}">
                <a16:creationId xmlns:a16="http://schemas.microsoft.com/office/drawing/2014/main" id="{8C6278EE-7448-4C54-A99D-4F2B8AA81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26643" name="Text Box 18">
            <a:extLst>
              <a:ext uri="{FF2B5EF4-FFF2-40B4-BE49-F238E27FC236}">
                <a16:creationId xmlns:a16="http://schemas.microsoft.com/office/drawing/2014/main" id="{893F1DB3-89CE-4992-8B0A-459BAC851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26644" name="Line 19">
            <a:extLst>
              <a:ext uri="{FF2B5EF4-FFF2-40B4-BE49-F238E27FC236}">
                <a16:creationId xmlns:a16="http://schemas.microsoft.com/office/drawing/2014/main" id="{61A7389A-D4DF-44B2-B582-7717026906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5" name="Oval 20">
            <a:extLst>
              <a:ext uri="{FF2B5EF4-FFF2-40B4-BE49-F238E27FC236}">
                <a16:creationId xmlns:a16="http://schemas.microsoft.com/office/drawing/2014/main" id="{348571B7-93CD-49C9-AE98-5C3367869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101</a:t>
            </a:r>
          </a:p>
        </p:txBody>
      </p:sp>
      <p:sp>
        <p:nvSpPr>
          <p:cNvPr id="26646" name="Text Box 21">
            <a:extLst>
              <a:ext uri="{FF2B5EF4-FFF2-40B4-BE49-F238E27FC236}">
                <a16:creationId xmlns:a16="http://schemas.microsoft.com/office/drawing/2014/main" id="{D2690EBF-788F-44D5-9E56-69ACB5177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101</a:t>
            </a:r>
          </a:p>
        </p:txBody>
      </p:sp>
      <p:sp>
        <p:nvSpPr>
          <p:cNvPr id="26647" name="Line 22">
            <a:extLst>
              <a:ext uri="{FF2B5EF4-FFF2-40B4-BE49-F238E27FC236}">
                <a16:creationId xmlns:a16="http://schemas.microsoft.com/office/drawing/2014/main" id="{86D5AF14-7789-4D8B-B9C4-44D2AB9B2E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8" name="Oval 23">
            <a:extLst>
              <a:ext uri="{FF2B5EF4-FFF2-40B4-BE49-F238E27FC236}">
                <a16:creationId xmlns:a16="http://schemas.microsoft.com/office/drawing/2014/main" id="{19B40B53-4C77-480A-BC83-A6FC7F141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110</a:t>
            </a:r>
          </a:p>
        </p:txBody>
      </p:sp>
      <p:sp>
        <p:nvSpPr>
          <p:cNvPr id="26649" name="Text Box 24">
            <a:extLst>
              <a:ext uri="{FF2B5EF4-FFF2-40B4-BE49-F238E27FC236}">
                <a16:creationId xmlns:a16="http://schemas.microsoft.com/office/drawing/2014/main" id="{11AA82EC-F921-4837-82D6-D9E94A3D0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110</a:t>
            </a:r>
          </a:p>
        </p:txBody>
      </p:sp>
      <p:sp>
        <p:nvSpPr>
          <p:cNvPr id="26650" name="Line 25">
            <a:extLst>
              <a:ext uri="{FF2B5EF4-FFF2-40B4-BE49-F238E27FC236}">
                <a16:creationId xmlns:a16="http://schemas.microsoft.com/office/drawing/2014/main" id="{798CFB9D-2B4A-4757-9860-2B52A49410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1" name="Oval 26">
            <a:extLst>
              <a:ext uri="{FF2B5EF4-FFF2-40B4-BE49-F238E27FC236}">
                <a16:creationId xmlns:a16="http://schemas.microsoft.com/office/drawing/2014/main" id="{356DC469-1C94-4A6F-840B-5F052FAF1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111</a:t>
            </a:r>
          </a:p>
        </p:txBody>
      </p:sp>
      <p:sp>
        <p:nvSpPr>
          <p:cNvPr id="26652" name="Text Box 27">
            <a:extLst>
              <a:ext uri="{FF2B5EF4-FFF2-40B4-BE49-F238E27FC236}">
                <a16:creationId xmlns:a16="http://schemas.microsoft.com/office/drawing/2014/main" id="{138E5EC6-5DDD-4510-872D-6B79726EF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111</a:t>
            </a:r>
          </a:p>
        </p:txBody>
      </p:sp>
      <p:sp>
        <p:nvSpPr>
          <p:cNvPr id="26653" name="Line 28">
            <a:extLst>
              <a:ext uri="{FF2B5EF4-FFF2-40B4-BE49-F238E27FC236}">
                <a16:creationId xmlns:a16="http://schemas.microsoft.com/office/drawing/2014/main" id="{230F5383-08FF-465D-AA47-1E90728DFC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4" name="Freeform 29">
            <a:extLst>
              <a:ext uri="{FF2B5EF4-FFF2-40B4-BE49-F238E27FC236}">
                <a16:creationId xmlns:a16="http://schemas.microsoft.com/office/drawing/2014/main" id="{F8EA89E0-047A-47D1-AB98-9579753CBD5C}"/>
              </a:ext>
            </a:extLst>
          </p:cNvPr>
          <p:cNvSpPr>
            <a:spLocks/>
          </p:cNvSpPr>
          <p:nvPr/>
        </p:nvSpPr>
        <p:spPr bwMode="auto">
          <a:xfrm>
            <a:off x="317500" y="4013200"/>
            <a:ext cx="8509000" cy="1168400"/>
          </a:xfrm>
          <a:custGeom>
            <a:avLst/>
            <a:gdLst>
              <a:gd name="T0" fmla="*/ 2147483646 w 5360"/>
              <a:gd name="T1" fmla="*/ 2147483646 h 736"/>
              <a:gd name="T2" fmla="*/ 2147483646 w 5360"/>
              <a:gd name="T3" fmla="*/ 2147483646 h 736"/>
              <a:gd name="T4" fmla="*/ 2147483646 w 5360"/>
              <a:gd name="T5" fmla="*/ 2147483646 h 736"/>
              <a:gd name="T6" fmla="*/ 2147483646 w 5360"/>
              <a:gd name="T7" fmla="*/ 2147483646 h 736"/>
              <a:gd name="T8" fmla="*/ 2147483646 w 5360"/>
              <a:gd name="T9" fmla="*/ 2147483646 h 736"/>
              <a:gd name="T10" fmla="*/ 2147483646 w 5360"/>
              <a:gd name="T11" fmla="*/ 2147483646 h 7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360" h="736">
                <a:moveTo>
                  <a:pt x="4888" y="736"/>
                </a:moveTo>
                <a:cubicBezTo>
                  <a:pt x="5004" y="660"/>
                  <a:pt x="5120" y="584"/>
                  <a:pt x="5128" y="496"/>
                </a:cubicBezTo>
                <a:cubicBezTo>
                  <a:pt x="5136" y="408"/>
                  <a:pt x="5360" y="288"/>
                  <a:pt x="4936" y="208"/>
                </a:cubicBezTo>
                <a:cubicBezTo>
                  <a:pt x="4512" y="128"/>
                  <a:pt x="3344" y="32"/>
                  <a:pt x="2584" y="16"/>
                </a:cubicBezTo>
                <a:cubicBezTo>
                  <a:pt x="1824" y="0"/>
                  <a:pt x="752" y="16"/>
                  <a:pt x="376" y="112"/>
                </a:cubicBezTo>
                <a:cubicBezTo>
                  <a:pt x="0" y="208"/>
                  <a:pt x="336" y="512"/>
                  <a:pt x="328" y="59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92EC76-916A-44DB-B3D4-AB643F4E9DC5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FA7BBCF-F536-4071-9E9B-DE3B0A92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857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Tackling FSM Problems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9EF8BDD-DC7D-4FE9-BD86-7EDA9D18C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C491AFDD-5FCB-4078-B160-5A8F53137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16927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Three questions worth asking: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the possible output states?  Draw a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bubble for each.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inputs?  What values can those inputs take?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state, what do I do for each possible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input value?  Draw an arc out of every bubble for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every input value.</a:t>
            </a:r>
          </a:p>
        </p:txBody>
      </p:sp>
    </p:spTree>
    <p:extLst>
      <p:ext uri="{BB962C8B-B14F-4D97-AF65-F5344CB8AC3E}">
        <p14:creationId xmlns:p14="http://schemas.microsoft.com/office/powerpoint/2010/main" val="1240396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33F4CE0-E888-4BA8-921A-8C9DA938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AE2AE9-2DA1-40A5-B308-1893378623DC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7983B64-E71E-49AA-863E-831E73230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747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Traffic Light Controller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24916CB-06D1-4227-83BC-955F00E20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5BDA8525-63D7-466F-9150-F682BC5B0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40618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Problem description: A traffic light with only green and red; either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North-South road has green or the East-West road has green (both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can’t be red); there are detectors on the roads to indicate if a car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on the road; the lights are updated every 30 seconds; a light need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only if a car is waiting on the other road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states?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inputs?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outputs?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7541D6A-7449-4562-8457-29FED0AB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8C7EB3-D684-4165-86E1-7CF14ABEB70B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51B838E6-A22C-4B2E-AF1C-1C4C128FC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59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Transition Table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5616DBD9-6D42-4F6C-9185-D9E44E0B2D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A9254C8A-9E59-459D-B431-6657D4C81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640618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Problem description: A traffic light with only green and red; either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North-South road has green or the East-West road has green (both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can’t be red); there are detectors on the roads to indicate if a car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on the road; the lights are updated every 30 seconds; a light must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only if a car is waiting on the other road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CurrState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InputEW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InputNS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NextState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1                1                             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D3FFE41-FB0C-4FC0-B4DA-D34E86E7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96AB70-CABB-4F69-B2FD-899F72F2C809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D29E4EB-CDBA-47D3-85AA-123117E29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290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Diagram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0FE0163E-C9F3-4FC3-8C69-06E913CF9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B13C34A-5D5D-4042-AE4D-3546084E6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6602641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CurrState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InputEW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InputNS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NextState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1                1                             N</a:t>
            </a:r>
          </a:p>
        </p:txBody>
      </p:sp>
      <p:pic>
        <p:nvPicPr>
          <p:cNvPr id="32774" name="Picture 6" descr="53">
            <a:extLst>
              <a:ext uri="{FF2B5EF4-FFF2-40B4-BE49-F238E27FC236}">
                <a16:creationId xmlns:a16="http://schemas.microsoft.com/office/drawing/2014/main" id="{C8515261-5FB2-4913-B4A4-F1B3233A6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435475"/>
            <a:ext cx="4314825" cy="211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5" name="Text Box 5">
            <a:extLst>
              <a:ext uri="{FF2B5EF4-FFF2-40B4-BE49-F238E27FC236}">
                <a16:creationId xmlns:a16="http://schemas.microsoft.com/office/drawing/2014/main" id="{4CCF7375-CD75-401C-891C-EBBEB5E21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4843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7781E4-FAA0-3D76-78F4-B1A46EC58C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BF63ABA-FB80-FEFF-A023-75AA3E0CB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765DDD-93F9-4D8B-A76E-E9489E4BF1D8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7AED74A6-6C79-AAB2-9881-37CF5656E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845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Summary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EB214560-2E0E-7FE2-66A0-BA9214A2E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460D46DA-CB24-15B5-37DE-9C64B12F8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726428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Using the generate/propagate abstraction to add layers of </a:t>
            </a:r>
            <a:r>
              <a:rPr lang="en-US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ccts</a:t>
            </a:r>
            <a:endParaRPr lang="en-US" alt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Key: all g/p/G/P signals can be calculated based on a/b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(they don’t need carry-in as inputs, so they can all be done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rightaway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parallel)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First calculate g/p with 1 gate delay: </a:t>
            </a:r>
            <a:r>
              <a:rPr lang="en-US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gi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= ai.bi   ;  pi = ai + bi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Then calculate G/P with up to 2 gate delays (for a block of 4 bits):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Gi = g3 + g2.p3 + g1.p2.p3 + g0.p1.p2.p3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Pi = p0.p1.p2.p3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Then calculate all the carries, including for the 16</a:t>
            </a:r>
            <a:r>
              <a:rPr lang="en-US" alt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bit, with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more gate delays: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C4 = G3 + (P3.G2) + (P3.P2.G1) + (P3.P2.P1.G0) + (P3.P2.P1.P0.c0)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Thus, this abstraction enables a design with a modest number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total gates, a modest number of delays, and a modest number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inputs per gate.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056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6F570E5-E714-4791-B887-4C3F2CB67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B70E92-3636-47B0-9F1A-748F1199CBF0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9FBA01-2E8D-4301-B96C-61507D110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155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Trade-Off Curve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028F3399-5A32-4EE9-82E0-9A09D4EA7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4F229297-7315-DC4B-37D4-AD7DCE8940F2}"/>
              </a:ext>
            </a:extLst>
          </p:cNvPr>
          <p:cNvCxnSpPr/>
          <p:nvPr/>
        </p:nvCxnSpPr>
        <p:spPr>
          <a:xfrm>
            <a:off x="1009123" y="5638800"/>
            <a:ext cx="59436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FE8C18F-D8E7-BEF3-BF84-9EB4B4C11B83}"/>
              </a:ext>
            </a:extLst>
          </p:cNvPr>
          <p:cNvCxnSpPr>
            <a:cxnSpLocks/>
          </p:cNvCxnSpPr>
          <p:nvPr/>
        </p:nvCxnSpPr>
        <p:spPr>
          <a:xfrm flipV="1">
            <a:off x="1009123" y="1981200"/>
            <a:ext cx="0" cy="3657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E6495A3-6EAA-657F-CB79-0C3BBC772C28}"/>
              </a:ext>
            </a:extLst>
          </p:cNvPr>
          <p:cNvSpPr txBox="1"/>
          <p:nvPr/>
        </p:nvSpPr>
        <p:spPr>
          <a:xfrm rot="16200000">
            <a:off x="-416282" y="3038445"/>
            <a:ext cx="2299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#inputs to each gate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89884-5B26-E1E1-1479-5DF5FFC04507}"/>
              </a:ext>
            </a:extLst>
          </p:cNvPr>
          <p:cNvSpPr txBox="1"/>
          <p:nvPr/>
        </p:nvSpPr>
        <p:spPr>
          <a:xfrm>
            <a:off x="4887158" y="5695890"/>
            <a:ext cx="20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 sequential gates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A1A387-D8A9-2E44-832A-F7C8CEDDF26E}"/>
              </a:ext>
            </a:extLst>
          </p:cNvPr>
          <p:cNvSpPr/>
          <p:nvPr/>
        </p:nvSpPr>
        <p:spPr>
          <a:xfrm>
            <a:off x="1486605" y="2112747"/>
            <a:ext cx="228598" cy="228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38D1065B-BD47-9BF0-0BCE-345BFAC1C7E5}"/>
              </a:ext>
            </a:extLst>
          </p:cNvPr>
          <p:cNvSpPr/>
          <p:nvPr/>
        </p:nvSpPr>
        <p:spPr>
          <a:xfrm>
            <a:off x="6419323" y="5181600"/>
            <a:ext cx="228599" cy="228598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4EA728F-5968-75C9-435D-E76F67EABFDF}"/>
              </a:ext>
            </a:extLst>
          </p:cNvPr>
          <p:cNvSpPr/>
          <p:nvPr/>
        </p:nvSpPr>
        <p:spPr>
          <a:xfrm>
            <a:off x="4887158" y="4934827"/>
            <a:ext cx="228597" cy="228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466B1E31-E67C-41F6-E667-748079D94254}"/>
              </a:ext>
            </a:extLst>
          </p:cNvPr>
          <p:cNvSpPr/>
          <p:nvPr/>
        </p:nvSpPr>
        <p:spPr>
          <a:xfrm>
            <a:off x="3479874" y="3981395"/>
            <a:ext cx="228599" cy="249463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3A9DE3-D465-CE7B-DB41-52C641336652}"/>
              </a:ext>
            </a:extLst>
          </p:cNvPr>
          <p:cNvSpPr txBox="1"/>
          <p:nvPr/>
        </p:nvSpPr>
        <p:spPr>
          <a:xfrm>
            <a:off x="1715203" y="1905000"/>
            <a:ext cx="33965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sum-of-products adder, (2, 2</a:t>
            </a:r>
            <a:r>
              <a:rPr 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B66298-A5C1-F8CD-2829-05E38B0B3129}"/>
              </a:ext>
            </a:extLst>
          </p:cNvPr>
          <p:cNvSpPr txBox="1"/>
          <p:nvPr/>
        </p:nvSpPr>
        <p:spPr>
          <a:xfrm>
            <a:off x="2039689" y="3643616"/>
            <a:ext cx="1834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adder (3, 33)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93DE85-0679-BF6E-C2B5-990198187E95}"/>
              </a:ext>
            </a:extLst>
          </p:cNvPr>
          <p:cNvSpPr txBox="1"/>
          <p:nvPr/>
        </p:nvSpPr>
        <p:spPr>
          <a:xfrm>
            <a:off x="4402704" y="4545091"/>
            <a:ext cx="3549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Carry Lookahead GP adder (7, 5)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0F391C-5EAD-CB0A-9F69-824D944A0E47}"/>
              </a:ext>
            </a:extLst>
          </p:cNvPr>
          <p:cNvSpPr txBox="1"/>
          <p:nvPr/>
        </p:nvSpPr>
        <p:spPr>
          <a:xfrm>
            <a:off x="6570887" y="4988004"/>
            <a:ext cx="15215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Ripple-Carry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adder (64, 2)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F857AE9-8FEA-B4DF-02C2-D885613E4BCF}"/>
              </a:ext>
            </a:extLst>
          </p:cNvPr>
          <p:cNvCxnSpPr>
            <a:cxnSpLocks/>
          </p:cNvCxnSpPr>
          <p:nvPr/>
        </p:nvCxnSpPr>
        <p:spPr>
          <a:xfrm flipV="1">
            <a:off x="5948038" y="1416514"/>
            <a:ext cx="0" cy="16210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27FC996-4ED4-3FF5-B7E7-E1CD7B982905}"/>
              </a:ext>
            </a:extLst>
          </p:cNvPr>
          <p:cNvCxnSpPr>
            <a:cxnSpLocks/>
          </p:cNvCxnSpPr>
          <p:nvPr/>
        </p:nvCxnSpPr>
        <p:spPr>
          <a:xfrm>
            <a:off x="5949601" y="3037566"/>
            <a:ext cx="273719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4D699BC-4D25-EF17-5920-6551F27D0F06}"/>
              </a:ext>
            </a:extLst>
          </p:cNvPr>
          <p:cNvSpPr txBox="1"/>
          <p:nvPr/>
        </p:nvSpPr>
        <p:spPr>
          <a:xfrm>
            <a:off x="7059674" y="3028890"/>
            <a:ext cx="20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 sequential gates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6A8268-50FC-B37F-D810-2540B47E492E}"/>
              </a:ext>
            </a:extLst>
          </p:cNvPr>
          <p:cNvSpPr txBox="1"/>
          <p:nvPr/>
        </p:nvSpPr>
        <p:spPr>
          <a:xfrm rot="16200000">
            <a:off x="5017977" y="2023487"/>
            <a:ext cx="1528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159EE82-4563-C2A8-6B09-C97EFE3A8731}"/>
              </a:ext>
            </a:extLst>
          </p:cNvPr>
          <p:cNvSpPr/>
          <p:nvPr/>
        </p:nvSpPr>
        <p:spPr>
          <a:xfrm>
            <a:off x="6063154" y="2713264"/>
            <a:ext cx="228598" cy="228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FF74DF5B-7D3C-C665-A452-61998CA8EF04}"/>
              </a:ext>
            </a:extLst>
          </p:cNvPr>
          <p:cNvSpPr/>
          <p:nvPr/>
        </p:nvSpPr>
        <p:spPr>
          <a:xfrm>
            <a:off x="6647922" y="1964029"/>
            <a:ext cx="228599" cy="249463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79A8801-2F13-4710-532A-BBD7C5B8E7CC}"/>
              </a:ext>
            </a:extLst>
          </p:cNvPr>
          <p:cNvSpPr/>
          <p:nvPr/>
        </p:nvSpPr>
        <p:spPr>
          <a:xfrm>
            <a:off x="7391401" y="1459198"/>
            <a:ext cx="228597" cy="228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704E773D-6878-6C99-65BA-933DF03F5F87}"/>
              </a:ext>
            </a:extLst>
          </p:cNvPr>
          <p:cNvSpPr/>
          <p:nvPr/>
        </p:nvSpPr>
        <p:spPr>
          <a:xfrm>
            <a:off x="8092456" y="2133600"/>
            <a:ext cx="228599" cy="228598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39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>
            <a:extLst>
              <a:ext uri="{FF2B5EF4-FFF2-40B4-BE49-F238E27FC236}">
                <a16:creationId xmlns:a16="http://schemas.microsoft.com/office/drawing/2014/main" id="{02F551B4-94B4-425D-A526-41423B328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67C759-3A2D-46BE-B0E8-A7D86040C13D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75241090-F57D-464F-B673-637F10B39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2308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FCE0D16D-6DB3-405C-B1A7-E3C93A45B8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6FF66DCA-345F-4F2D-B793-48133B66E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84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microprocessor is composed of many different circuits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are operating simultaneously – if each circuit X takes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 at time  TI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 takes time TE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execute the logic,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produces outputs at time TO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imagine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complications in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co-ordinating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tasks of every circuit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major school of thought (used in most processors built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today):  all circuits on the chip share a clock signal (a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square wave) that tells every circuit when to accept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inputs, how much time they have to execute the logic,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when they must produce outputs</a:t>
            </a:r>
          </a:p>
        </p:txBody>
      </p:sp>
      <p:sp>
        <p:nvSpPr>
          <p:cNvPr id="30726" name="Line 5">
            <a:extLst>
              <a:ext uri="{FF2B5EF4-FFF2-40B4-BE49-F238E27FC236}">
                <a16:creationId xmlns:a16="http://schemas.microsoft.com/office/drawing/2014/main" id="{BDAB39BC-B8B6-4989-8CDA-9297D6F68F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6">
            <a:extLst>
              <a:ext uri="{FF2B5EF4-FFF2-40B4-BE49-F238E27FC236}">
                <a16:creationId xmlns:a16="http://schemas.microsoft.com/office/drawing/2014/main" id="{0ED9A514-BAC1-4C81-A74A-4C7B9468A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7">
            <a:extLst>
              <a:ext uri="{FF2B5EF4-FFF2-40B4-BE49-F238E27FC236}">
                <a16:creationId xmlns:a16="http://schemas.microsoft.com/office/drawing/2014/main" id="{C26532D1-5A35-4569-ABC1-220F7A79C7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8">
            <a:extLst>
              <a:ext uri="{FF2B5EF4-FFF2-40B4-BE49-F238E27FC236}">
                <a16:creationId xmlns:a16="http://schemas.microsoft.com/office/drawing/2014/main" id="{ED9684CA-6883-4CEF-8F8F-7D48EB0F9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9">
            <a:extLst>
              <a:ext uri="{FF2B5EF4-FFF2-40B4-BE49-F238E27FC236}">
                <a16:creationId xmlns:a16="http://schemas.microsoft.com/office/drawing/2014/main" id="{E9003EAA-9F3A-45E8-917E-4CFEA82A4D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0">
            <a:extLst>
              <a:ext uri="{FF2B5EF4-FFF2-40B4-BE49-F238E27FC236}">
                <a16:creationId xmlns:a16="http://schemas.microsoft.com/office/drawing/2014/main" id="{CCDD9DD7-F345-4AB5-81FA-C25E5216D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1">
            <a:extLst>
              <a:ext uri="{FF2B5EF4-FFF2-40B4-BE49-F238E27FC236}">
                <a16:creationId xmlns:a16="http://schemas.microsoft.com/office/drawing/2014/main" id="{0D7607AB-4671-4546-A2DA-266B5448C8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2">
            <a:extLst>
              <a:ext uri="{FF2B5EF4-FFF2-40B4-BE49-F238E27FC236}">
                <a16:creationId xmlns:a16="http://schemas.microsoft.com/office/drawing/2014/main" id="{2A84E157-0572-45CA-8C1F-D7FD0C53D0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3">
            <a:extLst>
              <a:ext uri="{FF2B5EF4-FFF2-40B4-BE49-F238E27FC236}">
                <a16:creationId xmlns:a16="http://schemas.microsoft.com/office/drawing/2014/main" id="{C29D94E4-16F4-4047-8ED0-A23AD7BBF1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4">
            <a:extLst>
              <a:ext uri="{FF2B5EF4-FFF2-40B4-BE49-F238E27FC236}">
                <a16:creationId xmlns:a16="http://schemas.microsoft.com/office/drawing/2014/main" id="{4D8B3A2B-DD32-469F-BF84-738DDBDDED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5">
            <a:extLst>
              <a:ext uri="{FF2B5EF4-FFF2-40B4-BE49-F238E27FC236}">
                <a16:creationId xmlns:a16="http://schemas.microsoft.com/office/drawing/2014/main" id="{1D55969E-B2BD-438C-BA1B-A5CB990D47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6">
            <a:extLst>
              <a:ext uri="{FF2B5EF4-FFF2-40B4-BE49-F238E27FC236}">
                <a16:creationId xmlns:a16="http://schemas.microsoft.com/office/drawing/2014/main" id="{0A5FB1F1-B92E-4FF9-912B-98B7100B61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7">
            <a:extLst>
              <a:ext uri="{FF2B5EF4-FFF2-40B4-BE49-F238E27FC236}">
                <a16:creationId xmlns:a16="http://schemas.microsoft.com/office/drawing/2014/main" id="{33ADE0A3-ABD7-42B5-B578-D068083144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8">
            <a:extLst>
              <a:ext uri="{FF2B5EF4-FFF2-40B4-BE49-F238E27FC236}">
                <a16:creationId xmlns:a16="http://schemas.microsoft.com/office/drawing/2014/main" id="{32E0304E-4409-40D6-966C-35C6329541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19">
            <a:extLst>
              <a:ext uri="{FF2B5EF4-FFF2-40B4-BE49-F238E27FC236}">
                <a16:creationId xmlns:a16="http://schemas.microsoft.com/office/drawing/2014/main" id="{83431217-9CBD-4084-999B-B29B90C78F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0">
            <a:extLst>
              <a:ext uri="{FF2B5EF4-FFF2-40B4-BE49-F238E27FC236}">
                <a16:creationId xmlns:a16="http://schemas.microsoft.com/office/drawing/2014/main" id="{0C35AD78-3D42-45E1-A69B-C730BEA4C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1">
            <a:extLst>
              <a:ext uri="{FF2B5EF4-FFF2-40B4-BE49-F238E27FC236}">
                <a16:creationId xmlns:a16="http://schemas.microsoft.com/office/drawing/2014/main" id="{7CF8F59E-316B-4BAA-BF33-C6969769BE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053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2">
            <a:extLst>
              <a:ext uri="{FF2B5EF4-FFF2-40B4-BE49-F238E27FC236}">
                <a16:creationId xmlns:a16="http://schemas.microsoft.com/office/drawing/2014/main" id="{CC469B5F-2B68-46D3-8346-FDA324DB3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53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3">
            <a:extLst>
              <a:ext uri="{FF2B5EF4-FFF2-40B4-BE49-F238E27FC236}">
                <a16:creationId xmlns:a16="http://schemas.microsoft.com/office/drawing/2014/main" id="{485F5650-2EBB-4DA1-89D7-809543C157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387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Line 24">
            <a:extLst>
              <a:ext uri="{FF2B5EF4-FFF2-40B4-BE49-F238E27FC236}">
                <a16:creationId xmlns:a16="http://schemas.microsoft.com/office/drawing/2014/main" id="{3B6D2759-8FAC-44FD-A341-A844FEEE5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87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6" name="Line 25">
            <a:extLst>
              <a:ext uri="{FF2B5EF4-FFF2-40B4-BE49-F238E27FC236}">
                <a16:creationId xmlns:a16="http://schemas.microsoft.com/office/drawing/2014/main" id="{84BFFD8C-F6E5-459D-A993-6E8871DFD1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721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Line 26">
            <a:extLst>
              <a:ext uri="{FF2B5EF4-FFF2-40B4-BE49-F238E27FC236}">
                <a16:creationId xmlns:a16="http://schemas.microsoft.com/office/drawing/2014/main" id="{2FADE76F-4E67-4A28-851B-2F80EFE3D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21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8" name="Line 27">
            <a:extLst>
              <a:ext uri="{FF2B5EF4-FFF2-40B4-BE49-F238E27FC236}">
                <a16:creationId xmlns:a16="http://schemas.microsoft.com/office/drawing/2014/main" id="{6EBD866B-AB2A-46ED-A6EA-0B40364995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055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Line 28">
            <a:extLst>
              <a:ext uri="{FF2B5EF4-FFF2-40B4-BE49-F238E27FC236}">
                <a16:creationId xmlns:a16="http://schemas.microsoft.com/office/drawing/2014/main" id="{CAF1D299-EF90-41D7-8693-E735905C2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55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0" name="Line 29">
            <a:extLst>
              <a:ext uri="{FF2B5EF4-FFF2-40B4-BE49-F238E27FC236}">
                <a16:creationId xmlns:a16="http://schemas.microsoft.com/office/drawing/2014/main" id="{F8F69EC3-CA8A-493D-B31F-ED10756803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389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1" name="Line 30">
            <a:extLst>
              <a:ext uri="{FF2B5EF4-FFF2-40B4-BE49-F238E27FC236}">
                <a16:creationId xmlns:a16="http://schemas.microsoft.com/office/drawing/2014/main" id="{E45D66FB-FD69-4E53-8A80-992AD984A9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89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2" name="Line 31">
            <a:extLst>
              <a:ext uri="{FF2B5EF4-FFF2-40B4-BE49-F238E27FC236}">
                <a16:creationId xmlns:a16="http://schemas.microsoft.com/office/drawing/2014/main" id="{C066F348-EB47-4BCE-98DB-95EC7B6492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723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3" name="Line 32">
            <a:extLst>
              <a:ext uri="{FF2B5EF4-FFF2-40B4-BE49-F238E27FC236}">
                <a16:creationId xmlns:a16="http://schemas.microsoft.com/office/drawing/2014/main" id="{D56A30ED-DB63-4759-8D38-EA2DF219C3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23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3">
            <a:extLst>
              <a:ext uri="{FF2B5EF4-FFF2-40B4-BE49-F238E27FC236}">
                <a16:creationId xmlns:a16="http://schemas.microsoft.com/office/drawing/2014/main" id="{B3993199-3D44-43C3-B58E-E6ACD8BE6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356674-BCBC-4A9B-9873-6B55FE96AD13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3A2A97E4-099A-4491-A566-83679E490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243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 Terminology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1FE2AF67-D35A-4710-962F-531235C5C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3DDFBA48-92DA-4F8F-BCA1-093D7B7FC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14600"/>
            <a:ext cx="12666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Cycle time</a:t>
            </a: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8E87ECD-77C9-40DF-9CD4-74450DFD6A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20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812778D6-32F4-4567-9F78-E9BB4A35F8B4}"/>
              </a:ext>
            </a:extLst>
          </p:cNvPr>
          <p:cNvSpPr>
            <a:spLocks noChangeShapeType="1"/>
          </p:cNvSpPr>
          <p:nvPr/>
        </p:nvSpPr>
        <p:spPr bwMode="auto">
          <a:xfrm>
            <a:off x="9620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6" name="Line 7">
            <a:extLst>
              <a:ext uri="{FF2B5EF4-FFF2-40B4-BE49-F238E27FC236}">
                <a16:creationId xmlns:a16="http://schemas.microsoft.com/office/drawing/2014/main" id="{E4727911-D803-4330-ACB4-C8D75BC476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954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7" name="Line 8">
            <a:extLst>
              <a:ext uri="{FF2B5EF4-FFF2-40B4-BE49-F238E27FC236}">
                <a16:creationId xmlns:a16="http://schemas.microsoft.com/office/drawing/2014/main" id="{4A8B0387-7775-4F18-9985-6FA716A2B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54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8" name="Line 9">
            <a:extLst>
              <a:ext uri="{FF2B5EF4-FFF2-40B4-BE49-F238E27FC236}">
                <a16:creationId xmlns:a16="http://schemas.microsoft.com/office/drawing/2014/main" id="{07F72D8E-DB77-4D96-B359-0FDB620B05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288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9" name="Line 10">
            <a:extLst>
              <a:ext uri="{FF2B5EF4-FFF2-40B4-BE49-F238E27FC236}">
                <a16:creationId xmlns:a16="http://schemas.microsoft.com/office/drawing/2014/main" id="{952442A9-7003-4EC3-B447-E30D7F2B47F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88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0" name="Line 11">
            <a:extLst>
              <a:ext uri="{FF2B5EF4-FFF2-40B4-BE49-F238E27FC236}">
                <a16:creationId xmlns:a16="http://schemas.microsoft.com/office/drawing/2014/main" id="{BFFDB49A-41A6-4385-8420-9B99CEB2DE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622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1" name="Line 12">
            <a:extLst>
              <a:ext uri="{FF2B5EF4-FFF2-40B4-BE49-F238E27FC236}">
                <a16:creationId xmlns:a16="http://schemas.microsoft.com/office/drawing/2014/main" id="{051C4BBA-2661-47A8-9CD7-AE24625B4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22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2" name="Line 13">
            <a:extLst>
              <a:ext uri="{FF2B5EF4-FFF2-40B4-BE49-F238E27FC236}">
                <a16:creationId xmlns:a16="http://schemas.microsoft.com/office/drawing/2014/main" id="{E2049925-6202-4BB1-AF23-21C6D812B1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56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3" name="Line 14">
            <a:extLst>
              <a:ext uri="{FF2B5EF4-FFF2-40B4-BE49-F238E27FC236}">
                <a16:creationId xmlns:a16="http://schemas.microsoft.com/office/drawing/2014/main" id="{28C185C5-8410-42DE-9106-8D3B373B2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6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4" name="Line 15">
            <a:extLst>
              <a:ext uri="{FF2B5EF4-FFF2-40B4-BE49-F238E27FC236}">
                <a16:creationId xmlns:a16="http://schemas.microsoft.com/office/drawing/2014/main" id="{4E2A3D80-DDE1-4CEC-A55D-7F3D13070B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290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5" name="Line 16">
            <a:extLst>
              <a:ext uri="{FF2B5EF4-FFF2-40B4-BE49-F238E27FC236}">
                <a16:creationId xmlns:a16="http://schemas.microsoft.com/office/drawing/2014/main" id="{F0020B84-1DD9-4E1A-A761-B7AE60635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90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6" name="Line 17">
            <a:extLst>
              <a:ext uri="{FF2B5EF4-FFF2-40B4-BE49-F238E27FC236}">
                <a16:creationId xmlns:a16="http://schemas.microsoft.com/office/drawing/2014/main" id="{4CB67A90-9581-4CF0-B714-AC8E2DDFCE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24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7" name="Line 18">
            <a:extLst>
              <a:ext uri="{FF2B5EF4-FFF2-40B4-BE49-F238E27FC236}">
                <a16:creationId xmlns:a16="http://schemas.microsoft.com/office/drawing/2014/main" id="{40D1B6DB-2FAA-4B7D-B89A-2EF20CE033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24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8" name="Line 19">
            <a:extLst>
              <a:ext uri="{FF2B5EF4-FFF2-40B4-BE49-F238E27FC236}">
                <a16:creationId xmlns:a16="http://schemas.microsoft.com/office/drawing/2014/main" id="{81B94FD4-B554-4ADA-81B6-19B6FA89BE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58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9" name="Line 20">
            <a:extLst>
              <a:ext uri="{FF2B5EF4-FFF2-40B4-BE49-F238E27FC236}">
                <a16:creationId xmlns:a16="http://schemas.microsoft.com/office/drawing/2014/main" id="{F4E29258-5F39-4D8A-92BB-C5AA3F347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58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0" name="Line 21">
            <a:extLst>
              <a:ext uri="{FF2B5EF4-FFF2-40B4-BE49-F238E27FC236}">
                <a16:creationId xmlns:a16="http://schemas.microsoft.com/office/drawing/2014/main" id="{EC5E8253-E257-4D11-9C95-FE04903A80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1" name="Line 22">
            <a:extLst>
              <a:ext uri="{FF2B5EF4-FFF2-40B4-BE49-F238E27FC236}">
                <a16:creationId xmlns:a16="http://schemas.microsoft.com/office/drawing/2014/main" id="{ACEBE95B-0FE1-49D8-8088-8FC03BF53C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2" name="Line 23">
            <a:extLst>
              <a:ext uri="{FF2B5EF4-FFF2-40B4-BE49-F238E27FC236}">
                <a16:creationId xmlns:a16="http://schemas.microsoft.com/office/drawing/2014/main" id="{9B2C453E-9A7C-4D03-9101-15DFD15AB1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3" name="Line 24">
            <a:extLst>
              <a:ext uri="{FF2B5EF4-FFF2-40B4-BE49-F238E27FC236}">
                <a16:creationId xmlns:a16="http://schemas.microsoft.com/office/drawing/2014/main" id="{2EF3FA34-9B56-4307-9D52-E776964F1D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4" name="Line 25">
            <a:extLst>
              <a:ext uri="{FF2B5EF4-FFF2-40B4-BE49-F238E27FC236}">
                <a16:creationId xmlns:a16="http://schemas.microsoft.com/office/drawing/2014/main" id="{1BBF7042-4688-4E15-8CE8-7ACFC8B1D8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5" name="Line 26">
            <a:extLst>
              <a:ext uri="{FF2B5EF4-FFF2-40B4-BE49-F238E27FC236}">
                <a16:creationId xmlns:a16="http://schemas.microsoft.com/office/drawing/2014/main" id="{F1DAD13B-02C1-4EE8-BC45-49FA196CF0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6" name="Line 27">
            <a:extLst>
              <a:ext uri="{FF2B5EF4-FFF2-40B4-BE49-F238E27FC236}">
                <a16:creationId xmlns:a16="http://schemas.microsoft.com/office/drawing/2014/main" id="{2F987DB2-7BF1-485E-8698-DD71FCC0C9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7" name="Line 28">
            <a:extLst>
              <a:ext uri="{FF2B5EF4-FFF2-40B4-BE49-F238E27FC236}">
                <a16:creationId xmlns:a16="http://schemas.microsoft.com/office/drawing/2014/main" id="{9A469505-1309-4634-973C-949891C8E7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8" name="Line 29">
            <a:extLst>
              <a:ext uri="{FF2B5EF4-FFF2-40B4-BE49-F238E27FC236}">
                <a16:creationId xmlns:a16="http://schemas.microsoft.com/office/drawing/2014/main" id="{9D32BFE1-E7BB-4099-8D52-08746D25B2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9" name="Line 30">
            <a:extLst>
              <a:ext uri="{FF2B5EF4-FFF2-40B4-BE49-F238E27FC236}">
                <a16:creationId xmlns:a16="http://schemas.microsoft.com/office/drawing/2014/main" id="{D1E335EC-608E-4A11-BCEF-91BB73320B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0" name="Line 31">
            <a:extLst>
              <a:ext uri="{FF2B5EF4-FFF2-40B4-BE49-F238E27FC236}">
                <a16:creationId xmlns:a16="http://schemas.microsoft.com/office/drawing/2014/main" id="{67239CFD-6142-421B-AC99-61AF142930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248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1" name="Line 32">
            <a:extLst>
              <a:ext uri="{FF2B5EF4-FFF2-40B4-BE49-F238E27FC236}">
                <a16:creationId xmlns:a16="http://schemas.microsoft.com/office/drawing/2014/main" id="{1FE32DEB-94FE-4743-9576-2AFC2CA4B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2" name="Line 33">
            <a:extLst>
              <a:ext uri="{FF2B5EF4-FFF2-40B4-BE49-F238E27FC236}">
                <a16:creationId xmlns:a16="http://schemas.microsoft.com/office/drawing/2014/main" id="{0F48A6B1-3049-4A5A-A1E5-837E504E0A00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8956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3" name="Line 34">
            <a:extLst>
              <a:ext uri="{FF2B5EF4-FFF2-40B4-BE49-F238E27FC236}">
                <a16:creationId xmlns:a16="http://schemas.microsoft.com/office/drawing/2014/main" id="{C5FB15CB-199A-45BF-B3C2-D4E01432C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8956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4" name="Line 35">
            <a:extLst>
              <a:ext uri="{FF2B5EF4-FFF2-40B4-BE49-F238E27FC236}">
                <a16:creationId xmlns:a16="http://schemas.microsoft.com/office/drawing/2014/main" id="{5CB39D89-6DAE-4484-B5D6-5AD31A6BA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971800"/>
            <a:ext cx="1066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5" name="Line 36">
            <a:extLst>
              <a:ext uri="{FF2B5EF4-FFF2-40B4-BE49-F238E27FC236}">
                <a16:creationId xmlns:a16="http://schemas.microsoft.com/office/drawing/2014/main" id="{580D922F-A7E3-4141-AC0D-0C19BA8AE4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286000"/>
            <a:ext cx="0" cy="762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6" name="Text Box 37">
            <a:extLst>
              <a:ext uri="{FF2B5EF4-FFF2-40B4-BE49-F238E27FC236}">
                <a16:creationId xmlns:a16="http://schemas.microsoft.com/office/drawing/2014/main" id="{CBD90A5D-0E87-421E-B97A-E08F08C95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981200"/>
            <a:ext cx="195226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Rising clock edge</a:t>
            </a:r>
          </a:p>
        </p:txBody>
      </p:sp>
      <p:sp>
        <p:nvSpPr>
          <p:cNvPr id="32807" name="Text Box 38">
            <a:extLst>
              <a:ext uri="{FF2B5EF4-FFF2-40B4-BE49-F238E27FC236}">
                <a16:creationId xmlns:a16="http://schemas.microsoft.com/office/drawing/2014/main" id="{85B98838-5C0A-4068-AAD0-327036130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191000"/>
            <a:ext cx="20063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Falling clock edge</a:t>
            </a:r>
          </a:p>
        </p:txBody>
      </p:sp>
      <p:sp>
        <p:nvSpPr>
          <p:cNvPr id="32808" name="Line 39">
            <a:extLst>
              <a:ext uri="{FF2B5EF4-FFF2-40B4-BE49-F238E27FC236}">
                <a16:creationId xmlns:a16="http://schemas.microsoft.com/office/drawing/2014/main" id="{4E15AC57-6B05-40ED-A139-9480A26D0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3581400"/>
            <a:ext cx="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9" name="Text Box 40">
            <a:extLst>
              <a:ext uri="{FF2B5EF4-FFF2-40B4-BE49-F238E27FC236}">
                <a16:creationId xmlns:a16="http://schemas.microsoft.com/office/drawing/2014/main" id="{9D45DAA7-B0F0-4203-9602-C0BA77021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105400"/>
            <a:ext cx="51988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GHz = clock speed = </a:t>
            </a:r>
            <a:r>
              <a:rPr lang="en-US" altLang="en-US" sz="2000" u="sng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1            =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u="sng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1        .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cycle time            250 ps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6ACF73DA-2971-40BB-8899-80BE6F4B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CCC001-22D2-4CDC-8344-8ADA5BAF75B6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56C49C05-47BA-4989-A075-8F0BE583B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76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Circuits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210073D-D812-480C-933F-936751C17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4C35E2F-BABB-4CCC-A84C-3A02CF7F4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16914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Until now, circuits were combinational – when inputs change,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outputs change after a while (time = logic delay thru circuit)</a:t>
            </a:r>
          </a:p>
        </p:txBody>
      </p:sp>
      <p:sp>
        <p:nvSpPr>
          <p:cNvPr id="34822" name="Rectangle 5">
            <a:extLst>
              <a:ext uri="{FF2B5EF4-FFF2-40B4-BE49-F238E27FC236}">
                <a16:creationId xmlns:a16="http://schemas.microsoft.com/office/drawing/2014/main" id="{4E2D4CC1-6282-42FD-A47D-630420315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23" name="Line 7">
            <a:extLst>
              <a:ext uri="{FF2B5EF4-FFF2-40B4-BE49-F238E27FC236}">
                <a16:creationId xmlns:a16="http://schemas.microsoft.com/office/drawing/2014/main" id="{DA4BAE44-91AE-4440-B967-8EE64B129F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18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4" name="Line 8">
            <a:extLst>
              <a:ext uri="{FF2B5EF4-FFF2-40B4-BE49-F238E27FC236}">
                <a16:creationId xmlns:a16="http://schemas.microsoft.com/office/drawing/2014/main" id="{57D06E99-414E-41B1-8E66-4D48836D7C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16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5" name="Text Box 9">
            <a:extLst>
              <a:ext uri="{FF2B5EF4-FFF2-40B4-BE49-F238E27FC236}">
                <a16:creationId xmlns:a16="http://schemas.microsoft.com/office/drawing/2014/main" id="{65777790-D733-497A-B4C3-301A5524D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4826" name="Text Box 10">
            <a:extLst>
              <a:ext uri="{FF2B5EF4-FFF2-40B4-BE49-F238E27FC236}">
                <a16:creationId xmlns:a16="http://schemas.microsoft.com/office/drawing/2014/main" id="{6507E5A2-0F5F-4F72-9B0E-0A14B9CE9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475" y="2503488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4827" name="Text Box 11">
            <a:extLst>
              <a:ext uri="{FF2B5EF4-FFF2-40B4-BE49-F238E27FC236}">
                <a16:creationId xmlns:a16="http://schemas.microsoft.com/office/drawing/2014/main" id="{7E25AC8D-1147-4C0C-8D11-5F6D05866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3570288"/>
            <a:ext cx="70577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 want the clock to act like a start and stop signal – a “latch”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a storage device that separates these circuits – it ensures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the inputs to the circuit do not change during a clock cycle</a:t>
            </a:r>
          </a:p>
        </p:txBody>
      </p:sp>
      <p:sp>
        <p:nvSpPr>
          <p:cNvPr id="34828" name="Rectangle 12">
            <a:extLst>
              <a:ext uri="{FF2B5EF4-FFF2-40B4-BE49-F238E27FC236}">
                <a16:creationId xmlns:a16="http://schemas.microsoft.com/office/drawing/2014/main" id="{0221DAB1-02A8-4717-8531-7B756FCF1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29" name="Line 13">
            <a:extLst>
              <a:ext uri="{FF2B5EF4-FFF2-40B4-BE49-F238E27FC236}">
                <a16:creationId xmlns:a16="http://schemas.microsoft.com/office/drawing/2014/main" id="{401E161B-4928-4A72-A5B0-9D97047B6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6075" y="56276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0" name="Line 14">
            <a:extLst>
              <a:ext uri="{FF2B5EF4-FFF2-40B4-BE49-F238E27FC236}">
                <a16:creationId xmlns:a16="http://schemas.microsoft.com/office/drawing/2014/main" id="{3CD774E8-01F7-4896-9A8D-1B2C61DC7C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6388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1" name="Text Box 16">
            <a:extLst>
              <a:ext uri="{FF2B5EF4-FFF2-40B4-BE49-F238E27FC236}">
                <a16:creationId xmlns:a16="http://schemas.microsoft.com/office/drawing/2014/main" id="{69ABA283-B870-46A7-8549-29589E0D3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257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4832" name="Rectangle 17">
            <a:extLst>
              <a:ext uri="{FF2B5EF4-FFF2-40B4-BE49-F238E27FC236}">
                <a16:creationId xmlns:a16="http://schemas.microsoft.com/office/drawing/2014/main" id="{94034E37-B3C5-4940-9E16-68BC78D5E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33" name="Line 18">
            <a:extLst>
              <a:ext uri="{FF2B5EF4-FFF2-40B4-BE49-F238E27FC236}">
                <a16:creationId xmlns:a16="http://schemas.microsoft.com/office/drawing/2014/main" id="{2A3BDEF1-A529-4170-9E11-B635DCEC888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3275" y="273208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4" name="Rectangle 19">
            <a:extLst>
              <a:ext uri="{FF2B5EF4-FFF2-40B4-BE49-F238E27FC236}">
                <a16:creationId xmlns:a16="http://schemas.microsoft.com/office/drawing/2014/main" id="{F3F58E9A-028B-4B6D-A1CB-FBD8455A3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5" name="Line 21">
            <a:extLst>
              <a:ext uri="{FF2B5EF4-FFF2-40B4-BE49-F238E27FC236}">
                <a16:creationId xmlns:a16="http://schemas.microsoft.com/office/drawing/2014/main" id="{1F745090-3FB5-481A-A1F5-87A642CA77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6" name="Rectangle 22">
            <a:extLst>
              <a:ext uri="{FF2B5EF4-FFF2-40B4-BE49-F238E27FC236}">
                <a16:creationId xmlns:a16="http://schemas.microsoft.com/office/drawing/2014/main" id="{1E2F198D-A265-4D0D-A7E1-6EFF266BA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7" name="Rectangle 23">
            <a:extLst>
              <a:ext uri="{FF2B5EF4-FFF2-40B4-BE49-F238E27FC236}">
                <a16:creationId xmlns:a16="http://schemas.microsoft.com/office/drawing/2014/main" id="{792A8E51-81BA-47DF-BA70-212978B10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38" name="Line 24">
            <a:extLst>
              <a:ext uri="{FF2B5EF4-FFF2-40B4-BE49-F238E27FC236}">
                <a16:creationId xmlns:a16="http://schemas.microsoft.com/office/drawing/2014/main" id="{9390964D-2C20-4612-AFC4-664D79549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9" name="Text Box 25">
            <a:extLst>
              <a:ext uri="{FF2B5EF4-FFF2-40B4-BE49-F238E27FC236}">
                <a16:creationId xmlns:a16="http://schemas.microsoft.com/office/drawing/2014/main" id="{E26834D6-3F0C-4077-A66E-E366AAD8F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19800"/>
            <a:ext cx="7402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Latch</a:t>
            </a:r>
          </a:p>
        </p:txBody>
      </p:sp>
      <p:sp>
        <p:nvSpPr>
          <p:cNvPr id="34840" name="Text Box 26">
            <a:extLst>
              <a:ext uri="{FF2B5EF4-FFF2-40B4-BE49-F238E27FC236}">
                <a16:creationId xmlns:a16="http://schemas.microsoft.com/office/drawing/2014/main" id="{F8ACD76A-569F-41DB-8D44-1608892FE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019800"/>
            <a:ext cx="7402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Latch</a:t>
            </a:r>
          </a:p>
        </p:txBody>
      </p:sp>
      <p:sp>
        <p:nvSpPr>
          <p:cNvPr id="34841" name="Text Box 27">
            <a:extLst>
              <a:ext uri="{FF2B5EF4-FFF2-40B4-BE49-F238E27FC236}">
                <a16:creationId xmlns:a16="http://schemas.microsoft.com/office/drawing/2014/main" id="{30BB860D-19A9-48D8-B01B-397CEDA90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102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4842" name="Text Box 28">
            <a:extLst>
              <a:ext uri="{FF2B5EF4-FFF2-40B4-BE49-F238E27FC236}">
                <a16:creationId xmlns:a16="http://schemas.microsoft.com/office/drawing/2014/main" id="{5DCFC94B-E2B6-40E9-B27A-4FD830254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7244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4843" name="Text Box 29">
            <a:extLst>
              <a:ext uri="{FF2B5EF4-FFF2-40B4-BE49-F238E27FC236}">
                <a16:creationId xmlns:a16="http://schemas.microsoft.com/office/drawing/2014/main" id="{F6635F27-F42B-4F6D-AEAC-636FBAF4A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244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4844" name="Line 30">
            <a:extLst>
              <a:ext uri="{FF2B5EF4-FFF2-40B4-BE49-F238E27FC236}">
                <a16:creationId xmlns:a16="http://schemas.microsoft.com/office/drawing/2014/main" id="{E88C5131-7929-4091-AD93-E0A18406D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45" name="Line 31">
            <a:extLst>
              <a:ext uri="{FF2B5EF4-FFF2-40B4-BE49-F238E27FC236}">
                <a16:creationId xmlns:a16="http://schemas.microsoft.com/office/drawing/2014/main" id="{6FA94E89-CBC0-4353-B644-ED417504F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17829B5A-C12F-49A6-9735-4AC07F1B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4FD7C5-4839-41C6-A757-CAD2E1183E8E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B3C53594-5472-421B-8EF4-0869A5194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76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Circuits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D9B2AAC3-78FD-4798-8105-1F52FE1A68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A0B995E3-FE86-457A-A521-BE9C654D8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762805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Sequential circuit: consists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combinational circuit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 storage element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At the start of the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cycle, the rising edge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causes the “state” storage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to store some input values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This state will not change for an entire cycle (until next rising edge)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combinational circuit has some time to accept the value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“state” and “inputs” and produce “outputs”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Some of the outputs (for example, the value of next “state”) may feed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back (but through the latch so they’re only seen in the next cycle)</a:t>
            </a:r>
          </a:p>
        </p:txBody>
      </p:sp>
      <p:sp>
        <p:nvSpPr>
          <p:cNvPr id="36870" name="Rectangle 43">
            <a:extLst>
              <a:ext uri="{FF2B5EF4-FFF2-40B4-BE49-F238E27FC236}">
                <a16:creationId xmlns:a16="http://schemas.microsoft.com/office/drawing/2014/main" id="{3D8189F0-802D-4F7B-8168-8321946FD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981200"/>
            <a:ext cx="2819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1" name="Rectangle 44">
            <a:extLst>
              <a:ext uri="{FF2B5EF4-FFF2-40B4-BE49-F238E27FC236}">
                <a16:creationId xmlns:a16="http://schemas.microsoft.com/office/drawing/2014/main" id="{96F9ED0A-09DC-45B8-B089-92097ECE7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1336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36872" name="Rectangle 45">
            <a:extLst>
              <a:ext uri="{FF2B5EF4-FFF2-40B4-BE49-F238E27FC236}">
                <a16:creationId xmlns:a16="http://schemas.microsoft.com/office/drawing/2014/main" id="{45582E32-5DED-4E19-8425-D701CE704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8194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 Cct</a:t>
            </a:r>
          </a:p>
        </p:txBody>
      </p:sp>
      <p:sp>
        <p:nvSpPr>
          <p:cNvPr id="36873" name="Line 46">
            <a:extLst>
              <a:ext uri="{FF2B5EF4-FFF2-40B4-BE49-F238E27FC236}">
                <a16:creationId xmlns:a16="http://schemas.microsoft.com/office/drawing/2014/main" id="{B6794933-8E91-470A-9C3F-7BEF167947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590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4" name="Line 47">
            <a:extLst>
              <a:ext uri="{FF2B5EF4-FFF2-40B4-BE49-F238E27FC236}">
                <a16:creationId xmlns:a16="http://schemas.microsoft.com/office/drawing/2014/main" id="{759542C1-10B6-4A56-9FBE-826F3FA21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514600"/>
            <a:ext cx="76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5" name="Line 48">
            <a:extLst>
              <a:ext uri="{FF2B5EF4-FFF2-40B4-BE49-F238E27FC236}">
                <a16:creationId xmlns:a16="http://schemas.microsoft.com/office/drawing/2014/main" id="{B02D3AEC-01C7-4B60-A77B-BE3A5F086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895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6" name="Line 49">
            <a:extLst>
              <a:ext uri="{FF2B5EF4-FFF2-40B4-BE49-F238E27FC236}">
                <a16:creationId xmlns:a16="http://schemas.microsoft.com/office/drawing/2014/main" id="{13786D18-D045-479C-AB92-84662C90E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66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7" name="Line 50">
            <a:extLst>
              <a:ext uri="{FF2B5EF4-FFF2-40B4-BE49-F238E27FC236}">
                <a16:creationId xmlns:a16="http://schemas.microsoft.com/office/drawing/2014/main" id="{75474692-D6E1-4A06-89C6-7E9B8D276E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590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8" name="Line 51">
            <a:extLst>
              <a:ext uri="{FF2B5EF4-FFF2-40B4-BE49-F238E27FC236}">
                <a16:creationId xmlns:a16="http://schemas.microsoft.com/office/drawing/2014/main" id="{06BD1979-9945-4E10-A934-2DAC4398DD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2667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9" name="Line 52">
            <a:extLst>
              <a:ext uri="{FF2B5EF4-FFF2-40B4-BE49-F238E27FC236}">
                <a16:creationId xmlns:a16="http://schemas.microsoft.com/office/drawing/2014/main" id="{C6A3F1AE-8A98-45E5-9987-710CDF2905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53400" y="1828800"/>
            <a:ext cx="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0" name="Line 53">
            <a:extLst>
              <a:ext uri="{FF2B5EF4-FFF2-40B4-BE49-F238E27FC236}">
                <a16:creationId xmlns:a16="http://schemas.microsoft.com/office/drawing/2014/main" id="{638B1F76-A099-49A0-B2E0-8982C2E6E1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1828800"/>
            <a:ext cx="3200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1" name="Line 54">
            <a:extLst>
              <a:ext uri="{FF2B5EF4-FFF2-40B4-BE49-F238E27FC236}">
                <a16:creationId xmlns:a16="http://schemas.microsoft.com/office/drawing/2014/main" id="{6DA5B8B2-BCA8-4E43-AE6F-F2630BE22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8288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2" name="Text Box 55">
            <a:extLst>
              <a:ext uri="{FF2B5EF4-FFF2-40B4-BE49-F238E27FC236}">
                <a16:creationId xmlns:a16="http://schemas.microsoft.com/office/drawing/2014/main" id="{F74B3021-428F-476D-8320-1FC20DC63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860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6883" name="Text Box 56">
            <a:extLst>
              <a:ext uri="{FF2B5EF4-FFF2-40B4-BE49-F238E27FC236}">
                <a16:creationId xmlns:a16="http://schemas.microsoft.com/office/drawing/2014/main" id="{31684FFA-1805-4BBC-ADA9-275B97648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6670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6884" name="Text Box 57">
            <a:extLst>
              <a:ext uri="{FF2B5EF4-FFF2-40B4-BE49-F238E27FC236}">
                <a16:creationId xmlns:a16="http://schemas.microsoft.com/office/drawing/2014/main" id="{80453E5E-86F2-4D0D-849E-78056109D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590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6885" name="Line 60">
            <a:extLst>
              <a:ext uri="{FF2B5EF4-FFF2-40B4-BE49-F238E27FC236}">
                <a16:creationId xmlns:a16="http://schemas.microsoft.com/office/drawing/2014/main" id="{8782EED3-0DC1-47E2-851A-B6818F451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2098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6" name="Text Box 61">
            <a:extLst>
              <a:ext uri="{FF2B5EF4-FFF2-40B4-BE49-F238E27FC236}">
                <a16:creationId xmlns:a16="http://schemas.microsoft.com/office/drawing/2014/main" id="{014BB410-A58B-4CCD-A319-C5C673264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9812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9DA0535-D0C8-4E96-B806-D92F7958F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A8C675-F5AE-46A4-9ECC-828739D61FBE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9F41C20-625E-4CD7-9C47-32EAA9D74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837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Designing a Latch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97FF0E72-0F5B-4140-8676-BC9E8A9F0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EC997099-DE2D-460B-9B07-EEEEBC606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695318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 S-R latch: set-reset latch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Set is high, a 1 is stored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Reset is high, a 0 is stored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both are low, the previous state is preserved (hence,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known as a storage or memory element)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Both are high – this set of inputs is not allowed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Verify the above behavior!</a:t>
            </a:r>
          </a:p>
        </p:txBody>
      </p:sp>
      <p:pic>
        <p:nvPicPr>
          <p:cNvPr id="14342" name="Picture 6" descr="35">
            <a:extLst>
              <a:ext uri="{FF2B5EF4-FFF2-40B4-BE49-F238E27FC236}">
                <a16:creationId xmlns:a16="http://schemas.microsoft.com/office/drawing/2014/main" id="{156E6DAB-780A-4353-A43F-D463AEDFE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3810000"/>
            <a:ext cx="3087688" cy="260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3" name="Text Box 5">
            <a:extLst>
              <a:ext uri="{FF2B5EF4-FFF2-40B4-BE49-F238E27FC236}">
                <a16:creationId xmlns:a16="http://schemas.microsoft.com/office/drawing/2014/main" id="{FF8B1D47-6701-4315-946D-893C4D866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466DF4B-9DD9-4875-A6DB-CFCEAD3F6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62B148-BE66-45B2-B66F-6A47651BE5F8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19C9A444-90DC-4C56-881C-6CC8C3014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198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Latch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122629BC-E71F-40E2-A592-990A97FD61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A3D48C7-2CE1-4AA8-BA67-94C305DC0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8231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Incorporates a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value of the input D signal (data) is stored only when the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is high – the previous state is preserved when the clock is low</a:t>
            </a:r>
          </a:p>
        </p:txBody>
      </p:sp>
      <p:pic>
        <p:nvPicPr>
          <p:cNvPr id="16390" name="Picture 6" descr="36">
            <a:extLst>
              <a:ext uri="{FF2B5EF4-FFF2-40B4-BE49-F238E27FC236}">
                <a16:creationId xmlns:a16="http://schemas.microsoft.com/office/drawing/2014/main" id="{02874DDD-2C10-4856-85B8-F3529B052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975" y="3168650"/>
            <a:ext cx="4895850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1" name="Text Box 5">
            <a:extLst>
              <a:ext uri="{FF2B5EF4-FFF2-40B4-BE49-F238E27FC236}">
                <a16:creationId xmlns:a16="http://schemas.microsoft.com/office/drawing/2014/main" id="{1D69E740-6627-4237-A178-165790BE3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64293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57580</TotalTime>
  <Words>1440</Words>
  <Application>Microsoft Office PowerPoint</Application>
  <PresentationFormat>On-screen Show (4:3)</PresentationFormat>
  <Paragraphs>265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293</cp:revision>
  <dcterms:created xsi:type="dcterms:W3CDTF">2002-09-20T18:19:18Z</dcterms:created>
  <dcterms:modified xsi:type="dcterms:W3CDTF">2025-02-25T13:38:15Z</dcterms:modified>
</cp:coreProperties>
</file>