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711" r:id="rId3"/>
    <p:sldId id="694" r:id="rId4"/>
    <p:sldId id="695" r:id="rId5"/>
    <p:sldId id="696" r:id="rId6"/>
    <p:sldId id="725" r:id="rId7"/>
    <p:sldId id="726" r:id="rId8"/>
    <p:sldId id="727" r:id="rId9"/>
    <p:sldId id="724" r:id="rId10"/>
    <p:sldId id="721" r:id="rId11"/>
    <p:sldId id="723" r:id="rId12"/>
    <p:sldId id="701" r:id="rId13"/>
    <p:sldId id="702" r:id="rId14"/>
    <p:sldId id="703" r:id="rId15"/>
    <p:sldId id="704" r:id="rId16"/>
    <p:sldId id="705" r:id="rId17"/>
    <p:sldId id="706" r:id="rId18"/>
    <p:sldId id="708" r:id="rId19"/>
    <p:sldId id="728" r:id="rId20"/>
    <p:sldId id="707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5732F72-ACDA-4307-87F8-E670E467D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B62FED6-1173-4BC5-9B55-9A75365600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3B2F9BD-79B1-4343-A50F-38B56050E5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5EC4CED-F256-418E-8E45-93884AFA16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152CED-FECF-4B0D-84E0-CDD840BE7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C277478-E44A-45C5-91B3-F470D7F631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23B8711-58DB-4987-A0EE-7D2AD2E15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D49918F-FFF2-4A29-AE16-4E538CCB48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8E2927A-990C-472D-B6B0-C508604FA4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FCC19416-9B75-4C32-8590-5CB98FE5F3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18258B0-260C-4487-959A-CCF57A0DC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DE5948-4347-4EB9-A9C6-01B234CAD7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ABE4BA-56E0-45D8-BD2A-B71915DA4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5CB134-C319-4010-8487-BB528D2D985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A0AEFD2-8029-4719-AF13-D1D0CB3997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22BB9EA-86D3-4191-915F-3BE1FAA6D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C88676-4DE9-41B6-9D6B-263276801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A876C4-8EF5-4D26-BA72-616E088D9A58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35C33A4-8410-42F2-ABD4-15977D3E1B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D2EEF49-D704-4785-B1FB-A2146EFAF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35773A-08F5-4B73-9EC2-8AB081D76A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41A54-084F-4325-8CB0-5782CF455416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06D648F-FB8C-46EE-9C41-013A92DDA2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3BD9442-CC33-4BF7-8F0E-EBB8F5B1F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E24DB45-3122-492A-A3FE-26F3EA5DE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4269D5-A83D-4D0B-9325-0D3B48227D30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14B1547-35F7-4DA9-BFA0-978C13A86F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8B5A506-B406-4F8D-AA85-B1847EF6B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7FAFE1C-2E3F-492D-B315-AEC0A8D78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85E3A-B7B7-478E-A4EC-6FAFD7733AF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6E5E2DF-1A97-4C35-9C64-DB114BBD1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F4A5BD2-1ED5-4FCD-8162-26FB8932C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8EB4987-7B96-48D4-926A-9875B7631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A6118B-D1D7-4228-933F-0B4492EB231C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53E4BB7-2693-45F3-99CA-3CAC6843B4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D14B8F0-CB43-4D2A-96AC-918F16ACD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7A3F3C8-4E86-4BE5-873A-1781EB278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C74863-EBD1-4479-A4C7-04C9DD7308B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C1116E-C235-4EDD-AC61-A6D93B055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0642A9-5BD9-4D34-95AF-B1EB1290D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80D8E7F-CFBC-4AA4-9E13-5F8B95331B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A342D6-804C-41DA-8783-47CF8353E54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AF590E2-D6FB-431F-B41D-42427EAF18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4CF6ED-1D81-4050-A16E-A0B88D543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FA3A4DB-BC93-4096-828F-F256B5911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836E7-6D3A-4D7F-AC32-7D84E23AC1BB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4DF1994-DAFA-4241-88F2-310CD52643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DA41C93-B40E-4B78-A870-73C7A74CC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417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A1F2527-A4C0-49E4-B110-54F259DDE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18315B-6CD2-4286-81F3-AAA7107A368F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E0AFDD1-6012-475A-9071-A432EB40E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2BA2D89-A82D-4944-8ADD-DB1207BE1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8AE5349-AA97-4332-8CDF-05BFAB313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EBE750-8464-40BB-ADF3-7E90C25DE74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77121A5-8B18-4DB0-A3CB-85CA2046B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85FC511-51D9-4CA1-AD41-C8A8147C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0307EC-B6FE-4E07-B57B-3861F87B73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1FEA5-2024-4665-940B-233DF7150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BF7C7-EB88-46B7-9EC7-4BD15010B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F5BFF-C336-4D12-BA6D-C78F1B86B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4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8DB8C-CF8B-4548-9191-29C6E3458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B15E18-5267-4FBB-835C-09A99B8D2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60C30-E201-4448-AF6A-89EB133A7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7D07D-45ED-4EC6-90CC-1C350B6812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63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40C0A-3247-4446-BFC7-C6AC54CD8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A5068-1026-446E-87ED-D27F7C822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3B415-A84D-4D2F-A5AF-87D66B9E1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F46C7-6578-4B39-A18B-A9DA24141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4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55D20D-1004-4329-9CDC-DB8D38195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9290C8-7ADE-4402-A959-28B60A55E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D13A30-5580-4671-9C47-97EC6A729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D8EB5-92C2-47D1-A4F2-955B4999E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3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42746F-3F77-4735-9E48-5ECD2F19F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A1C62-B80F-4207-8087-06BB485CE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AAF68-7397-4E86-84CD-D77557FE9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CAF6-C700-4D52-A01B-19388F476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84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78A21-F28F-4C46-8638-06A191323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74A7E-4F66-4E5F-BACF-A07B79556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A1D94E-0F19-4695-850E-EBCD75EA82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F7360-A8C1-45DE-AF4C-4955D3562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0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10DE5D-5742-48F5-9A2D-4D56F7D19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CFA433-66B7-4A94-BE11-A7F8A85AD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31769E-9883-4736-A7EB-266CA8AAA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4BE78-7277-48FD-8BBE-004C2CF97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09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2200283-1805-40F8-B807-091D4DD42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0FFC8D-98CA-4D53-AE87-253FF0F5A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438FE4-68B8-400A-8B44-7547492A9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D9F36-6A24-46BF-81FE-0797C82480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53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9145FC-DF96-4DF0-B7F7-481A48692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4BD402-D984-4636-B921-255BF4EC97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818D99-2226-4C36-85C7-96146C4A2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BB023-7ABD-4978-9D18-A1123D3885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6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8249E-9828-4C32-8182-8838AD6CAD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EEFB4-59EC-439B-BD6A-9E25A1F6C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64750-7E67-4220-B209-932535C51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C9AE3-6D51-47A7-A4EA-D9827B864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7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E26552-B122-40A6-A6F1-DF28269C4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35D378-F151-451E-884B-FADCF142D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BA1E7-B189-496F-9475-118D0913D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1FEB3F-1276-4946-A84A-C0E8E345E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20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0B7287-1FE9-43AF-B1D9-0AD6F945B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D475C74-8471-4DE9-87E3-23EF18B17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2015A7-FD79-47BF-8736-A99D938E3D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582739-781F-49FE-BA62-2C5109C42D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EE663F-2165-4439-B396-796EA54E7B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48B373A0-8A73-40ED-B2A7-93A3D57667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83B23F-3AF8-4991-A093-2AB607DD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74B0FE-CE03-4663-B30A-1AD8C23E4B9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E89967E-1F36-4A16-B708-F03294782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32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13: ALUs, Adders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B31FB99-DD49-418C-92F5-380A897C2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FFB0D3E7-A4FE-4D75-AB3F-40A954FE7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834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HW 5 due 2/25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Carry-lookahead adder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13AB69E-1F77-42CA-B905-CA573E9D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9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 beq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76473073-5532-4A0D-9CE6-069E512E7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C09D0B2C-0FA2-4A7F-8B0B-0980231D0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222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confirm that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result is all zero’s</a:t>
            </a:r>
          </a:p>
        </p:txBody>
      </p:sp>
      <p:pic>
        <p:nvPicPr>
          <p:cNvPr id="8197" name="Picture 6" descr="24">
            <a:extLst>
              <a:ext uri="{FF2B5EF4-FFF2-40B4-BE49-F238E27FC236}">
                <a16:creationId xmlns:a16="http://schemas.microsoft.com/office/drawing/2014/main" id="{DAEDA373-CD09-4730-8A85-F1662B67F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46200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AE04F43-B254-4CFF-8ACD-AAA74150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64ED-73D0-43B1-B662-D66B53CD6A36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9" name="Text Box 5">
            <a:extLst>
              <a:ext uri="{FF2B5EF4-FFF2-40B4-BE49-F238E27FC236}">
                <a16:creationId xmlns:a16="http://schemas.microsoft.com/office/drawing/2014/main" id="{AC2EA773-0C99-4808-8144-3A30BB634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427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A3CB9A3-A90D-434C-86E1-AC9534CE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A18CCB-50D7-476C-B44A-0B72F3AEA7E5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2AA63E2B-BB8D-4D80-91AF-BD4F19753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30B24AEC-48B8-4D5F-8DC0-2287B3C9AC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BB3A12A1-52EF-43EA-9CAA-384E5297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4" y="1676400"/>
            <a:ext cx="261321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 1     1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SLT      0     1     11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BEQ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9C19B6E4-0E08-47F2-9461-7A227D77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 Box 5">
            <a:extLst>
              <a:ext uri="{FF2B5EF4-FFF2-40B4-BE49-F238E27FC236}">
                <a16:creationId xmlns:a16="http://schemas.microsoft.com/office/drawing/2014/main" id="{6290D1EC-5F56-4865-9763-35A016FC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38D9EDB-D8C2-4E4A-923E-C9987011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7BC32-F114-47E0-8CCC-638989669E0E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2FC41093-1FB1-4974-BDC0-D2F06AED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2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 of Ripple Carry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3ACCDCC-0EB7-42BC-A165-D3EB95337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D466D611-EDBC-447A-9A12-48F3829B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75361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carry propagates thru every 1-bit box: each 1-bit box sequentially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implements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 – total delay is the time to go through 64 gates!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We’ve already seen that any logic equation can be expressed as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sum of products – so it should be possible to compute the result by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going through only 2 gates!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Caveat: need many parallel gates and each gate may have a very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 number of inputs – it is difficult to efficiently build such large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gates, so we’ll find a compromise: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gates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inputs to each gate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sequential gates traversed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611C36B-E770-44A6-9C70-D1BB0B1E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7041FB-5868-47C4-B8C4-A231B8AB4C1C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E36E1E5-943A-4F9B-9BA2-9535493BA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4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Computing CarryOut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EE6CDE1-01F6-4C83-AB19-60486179A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53A6140D-0068-4FE2-B104-AE4726A2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363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CarryIn1 = b0.CarryIn0 + a0.CarryIn0 + a0.b0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CarryIn2 = b1.CarryIn1 + a1.CarryIn1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= b1.b0.c0 + b1.a0.c0 + b1.a0.b0 +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a1.b0.c0 + a1.a0.c0 + a1.a0.b0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CarryIn32 = a really large sum of really large products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Potentially fast implementation as the result is computed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going thru just 2 levels of logic – unfortunately,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gate is enormous and slow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40AEB118-5AED-980C-2275-DA170C8AF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85" y="311616"/>
            <a:ext cx="321621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A . B + A . Cin + B . Cin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BBFD09-7FA8-4D0B-A2E6-6EB2B89C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6E2EC1-C984-4FD7-ADF7-0E0ED9355420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E1DC150-275A-4A79-8EAA-0E09A9E4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ECF2162-E530-4EA2-9F69-CDE484CDB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38638A1-58CB-4B2A-A123-B741DA1A6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294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Equation re-phrased: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Ci+1 = ai.bi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ai.Ci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bi.Ci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= (ai.bi) + (ai + bi).Ci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Stated verbally,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they are both 1 and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propagate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 if either is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Generate signal = ai.bi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Propagate signal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Therefore, Ci+1 = Gi + Pi . Ci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149EDB3-D48C-4971-A05E-639D9AE2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FF77FE-8381-455F-833A-D2BEA1116346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4F3807B-E8FE-4078-9751-5A747299E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F289E77-E7C2-4443-9F57-B64D28D2C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03544B0-350B-421B-8C01-BCA46E76A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931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c2 = g1 + p1.c1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c3 = g2 + p2.g1 + p2.p1.g0 + p2.p1.p0.c0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c4 = g3 + p3.g2 + p3.p2.g1 + p3.p2.p1.g0 + p3.p2.p1.p0.c0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B0D6D785-EFF5-4E9E-80E0-044F7D5CE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4125913"/>
            <a:ext cx="78533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Either,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just generated,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in the last step and was propagated,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two steps back and was propagated by both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the next two stages,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N steps back and was propagated by every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single one of the N next stages</a:t>
            </a:r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C93762AB-34AF-4A3A-92DF-85F34CA59B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34290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0F9DEB4-0B31-4BA2-AB42-C541408FB0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429000"/>
            <a:ext cx="1981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4B9645C3-E511-4A96-8457-2C2CF82A25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505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9">
            <a:extLst>
              <a:ext uri="{FF2B5EF4-FFF2-40B4-BE49-F238E27FC236}">
                <a16:creationId xmlns:a16="http://schemas.microsoft.com/office/drawing/2014/main" id="{19C3F040-ADA5-4BD9-BD7E-7284927375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2057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B4E4913B-DAA4-4488-9A4F-B4F48349C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4419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33445C0F-C273-4C17-85BE-5DBAA603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823C1F-0021-4A5B-AE90-7A20B7FE017F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A5449CC-90DB-490B-B696-0FE3989C6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0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and Conquer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0F68988-C159-4A4F-884B-E73E96B083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AFAEF70C-CD70-40E5-80F4-0A99A5833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33" y="1500302"/>
            <a:ext cx="860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equations on the previous slide are still difficult to implement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logic functions – for the 32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bit, we must AND every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propagate bit to determine what becomes of c0 (among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things)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the bits are broken into groups (of 4) and each group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computes its group-generate and group-propagate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example, to add 32 numbers, you can partition the task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tree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F82AAF1B-274F-4828-954A-F56F47B74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73305"/>
            <a:ext cx="4883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     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.         .         .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. . . .   . . . .   . . . .   . . . .</a:t>
            </a:r>
          </a:p>
        </p:txBody>
      </p:sp>
      <p:sp>
        <p:nvSpPr>
          <p:cNvPr id="22535" name="Line 6">
            <a:extLst>
              <a:ext uri="{FF2B5EF4-FFF2-40B4-BE49-F238E27FC236}">
                <a16:creationId xmlns:a16="http://schemas.microsoft.com/office/drawing/2014/main" id="{9522889C-B11D-4865-890B-7431F5FAD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7">
            <a:extLst>
              <a:ext uri="{FF2B5EF4-FFF2-40B4-BE49-F238E27FC236}">
                <a16:creationId xmlns:a16="http://schemas.microsoft.com/office/drawing/2014/main" id="{59F3EEA3-C009-4C15-BF07-9E3E65877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15EAFAF5-7DB6-4BBA-A4A8-1247DE6C65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A48BD954-BA35-49B1-AAF1-8BC311621A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0">
            <a:extLst>
              <a:ext uri="{FF2B5EF4-FFF2-40B4-BE49-F238E27FC236}">
                <a16:creationId xmlns:a16="http://schemas.microsoft.com/office/drawing/2014/main" id="{4D6523C8-2582-4816-B170-381D92383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306705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1">
            <a:extLst>
              <a:ext uri="{FF2B5EF4-FFF2-40B4-BE49-F238E27FC236}">
                <a16:creationId xmlns:a16="http://schemas.microsoft.com/office/drawing/2014/main" id="{AD995B37-E97D-4CC9-96B0-DC4675344D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3067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2">
            <a:extLst>
              <a:ext uri="{FF2B5EF4-FFF2-40B4-BE49-F238E27FC236}">
                <a16:creationId xmlns:a16="http://schemas.microsoft.com/office/drawing/2014/main" id="{0344DC08-1E12-4671-A5C6-7B0EE7ED67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3">
            <a:extLst>
              <a:ext uri="{FF2B5EF4-FFF2-40B4-BE49-F238E27FC236}">
                <a16:creationId xmlns:a16="http://schemas.microsoft.com/office/drawing/2014/main" id="{A81B0927-571F-495D-9819-D5FAB0D422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4">
            <a:extLst>
              <a:ext uri="{FF2B5EF4-FFF2-40B4-BE49-F238E27FC236}">
                <a16:creationId xmlns:a16="http://schemas.microsoft.com/office/drawing/2014/main" id="{C40AC5EC-3441-40A4-BF57-40FA789053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5">
            <a:extLst>
              <a:ext uri="{FF2B5EF4-FFF2-40B4-BE49-F238E27FC236}">
                <a16:creationId xmlns:a16="http://schemas.microsoft.com/office/drawing/2014/main" id="{083F8439-66CF-4253-B8D9-57BE1A828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6">
            <a:extLst>
              <a:ext uri="{FF2B5EF4-FFF2-40B4-BE49-F238E27FC236}">
                <a16:creationId xmlns:a16="http://schemas.microsoft.com/office/drawing/2014/main" id="{ED8329F3-DFC7-4A93-BAE2-09E8C1C4D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7">
            <a:extLst>
              <a:ext uri="{FF2B5EF4-FFF2-40B4-BE49-F238E27FC236}">
                <a16:creationId xmlns:a16="http://schemas.microsoft.com/office/drawing/2014/main" id="{0A5DD7A9-327F-4DB4-9C62-9A27D2D48D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8">
            <a:extLst>
              <a:ext uri="{FF2B5EF4-FFF2-40B4-BE49-F238E27FC236}">
                <a16:creationId xmlns:a16="http://schemas.microsoft.com/office/drawing/2014/main" id="{06BA7142-7036-4C8C-B627-CAD1DFEA05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9">
            <a:extLst>
              <a:ext uri="{FF2B5EF4-FFF2-40B4-BE49-F238E27FC236}">
                <a16:creationId xmlns:a16="http://schemas.microsoft.com/office/drawing/2014/main" id="{283E30B6-FA75-4AB9-ADEC-D6FA2F714D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0">
            <a:extLst>
              <a:ext uri="{FF2B5EF4-FFF2-40B4-BE49-F238E27FC236}">
                <a16:creationId xmlns:a16="http://schemas.microsoft.com/office/drawing/2014/main" id="{8EED7F0A-14C4-4855-A9EE-02A0986684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1">
            <a:extLst>
              <a:ext uri="{FF2B5EF4-FFF2-40B4-BE49-F238E27FC236}">
                <a16:creationId xmlns:a16="http://schemas.microsoft.com/office/drawing/2014/main" id="{78F6EC89-FF5E-45E1-B813-28169FCDFB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>
            <a:extLst>
              <a:ext uri="{FF2B5EF4-FFF2-40B4-BE49-F238E27FC236}">
                <a16:creationId xmlns:a16="http://schemas.microsoft.com/office/drawing/2014/main" id="{5AF8CC35-122E-48F4-9E21-C717AFD2F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>
            <a:extLst>
              <a:ext uri="{FF2B5EF4-FFF2-40B4-BE49-F238E27FC236}">
                <a16:creationId xmlns:a16="http://schemas.microsoft.com/office/drawing/2014/main" id="{69DE226F-F0CA-4F22-B10E-2E6AEB9642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>
            <a:extLst>
              <a:ext uri="{FF2B5EF4-FFF2-40B4-BE49-F238E27FC236}">
                <a16:creationId xmlns:a16="http://schemas.microsoft.com/office/drawing/2014/main" id="{C01A45B1-91B3-4BEE-A1D8-9E7B65CE0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D96BC5D7-E5B0-4D5E-8C7A-180443FA5C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C0A23F-5EF5-484E-BD65-10D3B9F0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DE8E19-D624-40F9-ABA6-E69F01E18165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A29E27E-958D-4231-89C3-4876930D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57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and G for 4-bit Blocks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E3C674D-79E5-41B7-A49D-F68D1B8BB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EFD84ED5-53F6-49A5-87E6-AC75FE25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5615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Compute P0 and G0 (super-propagate and super-generate)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first group of 4 bits (and similarly for other groups of 4 bits)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P0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G0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Carry out of the first group of 4 bits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C2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C3 = G2 + (P2.G1) + (P2.P1.G0) + (P2.P1.P0.c0)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By having a tree of sub-computations, each AND, OR gate has few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inputs and logic signals have to travel through a modest set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 (equal to the height of the tree)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9D54123-F8D1-4DF6-AF3D-275079895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516572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  A    0001  1010   0011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B    1110   0101  1110 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0000   0000  0010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1111    1111   1111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   1         1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   0         0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C4 = 1</a:t>
            </a:r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01476081-184E-4113-B8AD-DC579072B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362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15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Trade-Off Curve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F229297-7315-DC4B-37D4-AD7DCE8940F2}"/>
              </a:ext>
            </a:extLst>
          </p:cNvPr>
          <p:cNvCxnSpPr/>
          <p:nvPr/>
        </p:nvCxnSpPr>
        <p:spPr>
          <a:xfrm>
            <a:off x="1009123" y="5638800"/>
            <a:ext cx="5943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E8C18F-D8E7-BEF3-BF84-9EB4B4C11B83}"/>
              </a:ext>
            </a:extLst>
          </p:cNvPr>
          <p:cNvCxnSpPr>
            <a:cxnSpLocks/>
          </p:cNvCxnSpPr>
          <p:nvPr/>
        </p:nvCxnSpPr>
        <p:spPr>
          <a:xfrm flipV="1">
            <a:off x="1009123" y="1981200"/>
            <a:ext cx="0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6495A3-6EAA-657F-CB79-0C3BBC772C28}"/>
              </a:ext>
            </a:extLst>
          </p:cNvPr>
          <p:cNvSpPr txBox="1"/>
          <p:nvPr/>
        </p:nvSpPr>
        <p:spPr>
          <a:xfrm rot="16200000">
            <a:off x="-416282" y="3038445"/>
            <a:ext cx="229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#inputs to each 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9884-5B26-E1E1-1479-5DF5FFC04507}"/>
              </a:ext>
            </a:extLst>
          </p:cNvPr>
          <p:cNvSpPr txBox="1"/>
          <p:nvPr/>
        </p:nvSpPr>
        <p:spPr>
          <a:xfrm>
            <a:off x="4887158" y="5695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1A387-D8A9-2E44-832A-F7C8CEDDF26E}"/>
              </a:ext>
            </a:extLst>
          </p:cNvPr>
          <p:cNvSpPr/>
          <p:nvPr/>
        </p:nvSpPr>
        <p:spPr>
          <a:xfrm>
            <a:off x="1486605" y="2112747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D1065B-BD47-9BF0-0BCE-345BFAC1C7E5}"/>
              </a:ext>
            </a:extLst>
          </p:cNvPr>
          <p:cNvSpPr/>
          <p:nvPr/>
        </p:nvSpPr>
        <p:spPr>
          <a:xfrm>
            <a:off x="6419323" y="5181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EA728F-5968-75C9-435D-E76F67EABFDF}"/>
              </a:ext>
            </a:extLst>
          </p:cNvPr>
          <p:cNvSpPr/>
          <p:nvPr/>
        </p:nvSpPr>
        <p:spPr>
          <a:xfrm>
            <a:off x="4887158" y="4934827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6B1E31-E67C-41F6-E667-748079D94254}"/>
              </a:ext>
            </a:extLst>
          </p:cNvPr>
          <p:cNvSpPr/>
          <p:nvPr/>
        </p:nvSpPr>
        <p:spPr>
          <a:xfrm>
            <a:off x="3479874" y="3981395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A9DE3-D465-CE7B-DB41-52C641336652}"/>
              </a:ext>
            </a:extLst>
          </p:cNvPr>
          <p:cNvSpPr txBox="1"/>
          <p:nvPr/>
        </p:nvSpPr>
        <p:spPr>
          <a:xfrm>
            <a:off x="1715203" y="1905000"/>
            <a:ext cx="3396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sum-of-products adder, (2, 2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66298-A5C1-F8CD-2829-05E38B0B3129}"/>
              </a:ext>
            </a:extLst>
          </p:cNvPr>
          <p:cNvSpPr txBox="1"/>
          <p:nvPr/>
        </p:nvSpPr>
        <p:spPr>
          <a:xfrm>
            <a:off x="2039689" y="3643616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adder (3, 33)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3DE85-0679-BF6E-C2B5-990198187E95}"/>
              </a:ext>
            </a:extLst>
          </p:cNvPr>
          <p:cNvSpPr txBox="1"/>
          <p:nvPr/>
        </p:nvSpPr>
        <p:spPr>
          <a:xfrm>
            <a:off x="4402704" y="4545091"/>
            <a:ext cx="35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Carry Lookahead GP 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adder (7,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0F391C-5EAD-CB0A-9F69-824D944A0E47}"/>
              </a:ext>
            </a:extLst>
          </p:cNvPr>
          <p:cNvSpPr txBox="1"/>
          <p:nvPr/>
        </p:nvSpPr>
        <p:spPr>
          <a:xfrm>
            <a:off x="6570887" y="4988004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Ripple-Carry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adder (64, 2)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857AE9-8FEA-B4DF-02C2-D885613E4BCF}"/>
              </a:ext>
            </a:extLst>
          </p:cNvPr>
          <p:cNvCxnSpPr>
            <a:cxnSpLocks/>
          </p:cNvCxnSpPr>
          <p:nvPr/>
        </p:nvCxnSpPr>
        <p:spPr>
          <a:xfrm flipV="1">
            <a:off x="5948038" y="1416514"/>
            <a:ext cx="0" cy="1621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7FC996-4ED4-3FF5-B7E7-E1CD7B982905}"/>
              </a:ext>
            </a:extLst>
          </p:cNvPr>
          <p:cNvCxnSpPr>
            <a:cxnSpLocks/>
          </p:cNvCxnSpPr>
          <p:nvPr/>
        </p:nvCxnSpPr>
        <p:spPr>
          <a:xfrm>
            <a:off x="5949601" y="3037566"/>
            <a:ext cx="27371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4D699BC-4D25-EF17-5920-6551F27D0F06}"/>
              </a:ext>
            </a:extLst>
          </p:cNvPr>
          <p:cNvSpPr txBox="1"/>
          <p:nvPr/>
        </p:nvSpPr>
        <p:spPr>
          <a:xfrm>
            <a:off x="7059674" y="3028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6A8268-50FC-B37F-D810-2540B47E492E}"/>
              </a:ext>
            </a:extLst>
          </p:cNvPr>
          <p:cNvSpPr txBox="1"/>
          <p:nvPr/>
        </p:nvSpPr>
        <p:spPr>
          <a:xfrm rot="16200000">
            <a:off x="5017977" y="2023487"/>
            <a:ext cx="1528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59EE82-4563-C2A8-6B09-C97EFE3A8731}"/>
              </a:ext>
            </a:extLst>
          </p:cNvPr>
          <p:cNvSpPr/>
          <p:nvPr/>
        </p:nvSpPr>
        <p:spPr>
          <a:xfrm>
            <a:off x="6063154" y="2713264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F74DF5B-7D3C-C665-A452-61998CA8EF04}"/>
              </a:ext>
            </a:extLst>
          </p:cNvPr>
          <p:cNvSpPr/>
          <p:nvPr/>
        </p:nvSpPr>
        <p:spPr>
          <a:xfrm>
            <a:off x="6647922" y="1964029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9A8801-2F13-4710-532A-BBD7C5B8E7CC}"/>
              </a:ext>
            </a:extLst>
          </p:cNvPr>
          <p:cNvSpPr/>
          <p:nvPr/>
        </p:nvSpPr>
        <p:spPr>
          <a:xfrm>
            <a:off x="7391401" y="1459198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04E773D-6878-6C99-65BA-933DF03F5F87}"/>
              </a:ext>
            </a:extLst>
          </p:cNvPr>
          <p:cNvSpPr/>
          <p:nvPr/>
        </p:nvSpPr>
        <p:spPr>
          <a:xfrm>
            <a:off x="8092456" y="2133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3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38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7023BD-EDD7-4609-8EA1-BE7CD18A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A2768B-2FFC-481F-B755-B3FDC5074348}" type="slidenum">
              <a:rPr lang="en-US" altLang="en-US" sz="1400">
                <a:latin typeface="Times New Roman" panose="02020603050405020304" pitchFamily="18" charset="0"/>
              </a:rPr>
              <a:pPr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F55FFFD-F9A1-4555-B0DF-E5B1386B8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46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Look-Ahead Adder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49A5910-190C-480A-9629-B9E0B40AC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ED115833-8CC4-4539-9252-0E4F286AB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230781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16-bit Ripple-carry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takes 32 steps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design takes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how many steps?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5 sequential steps</a:t>
            </a:r>
          </a:p>
        </p:txBody>
      </p:sp>
      <p:pic>
        <p:nvPicPr>
          <p:cNvPr id="28678" name="Picture 6" descr="31">
            <a:extLst>
              <a:ext uri="{FF2B5EF4-FFF2-40B4-BE49-F238E27FC236}">
                <a16:creationId xmlns:a16="http://schemas.microsoft.com/office/drawing/2014/main" id="{D30257A3-632E-4D4F-B2D9-B71F55F0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09688"/>
            <a:ext cx="3198813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C187ED22-FA8D-43E3-98F3-094676E6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F210D48-0E59-44B7-ACF2-C7B3D9E2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3BFD0A-789D-4595-AAAA-622E807152EE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06C55F98-98BC-48FA-8854-5CBAB56F8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230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slt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B6CEEF3A-B320-4B9C-9FB7-C6566209A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4">
            <a:extLst>
              <a:ext uri="{FF2B5EF4-FFF2-40B4-BE49-F238E27FC236}">
                <a16:creationId xmlns:a16="http://schemas.microsoft.com/office/drawing/2014/main" id="{22E2EB22-7846-479D-B268-911E50AD8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5589588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Text Box 5">
            <a:extLst>
              <a:ext uri="{FF2B5EF4-FFF2-40B4-BE49-F238E27FC236}">
                <a16:creationId xmlns:a16="http://schemas.microsoft.com/office/drawing/2014/main" id="{2EB87782-652C-4FEE-9498-E92DC6A55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28848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 check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the sign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New signal (Less)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is zero for ALU boxes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1-31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31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 has a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detect overflow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 – the sign bit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serves as the Less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signal for the 0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</a:t>
            </a: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CAFB0163-C738-434C-ADCA-DA89DB54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63595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62190</TotalTime>
  <Words>1544</Words>
  <Application>Microsoft Office PowerPoint</Application>
  <PresentationFormat>On-screen Show (4:3)</PresentationFormat>
  <Paragraphs>270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289</cp:revision>
  <dcterms:created xsi:type="dcterms:W3CDTF">2002-09-20T18:19:18Z</dcterms:created>
  <dcterms:modified xsi:type="dcterms:W3CDTF">2025-02-20T13:41:00Z</dcterms:modified>
</cp:coreProperties>
</file>