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3" r:id="rId2"/>
    <p:sldId id="711" r:id="rId3"/>
    <p:sldId id="694" r:id="rId4"/>
    <p:sldId id="695" r:id="rId5"/>
    <p:sldId id="696" r:id="rId6"/>
    <p:sldId id="725" r:id="rId7"/>
    <p:sldId id="726" r:id="rId8"/>
    <p:sldId id="727" r:id="rId9"/>
    <p:sldId id="724" r:id="rId10"/>
    <p:sldId id="721" r:id="rId11"/>
    <p:sldId id="723" r:id="rId12"/>
    <p:sldId id="701" r:id="rId13"/>
    <p:sldId id="702" r:id="rId14"/>
    <p:sldId id="703" r:id="rId15"/>
    <p:sldId id="704" r:id="rId16"/>
    <p:sldId id="705" r:id="rId17"/>
    <p:sldId id="706" r:id="rId18"/>
    <p:sldId id="708" r:id="rId19"/>
    <p:sldId id="728" r:id="rId20"/>
    <p:sldId id="707" r:id="rId21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 autoAdjust="0"/>
  </p:normalViewPr>
  <p:slideViewPr>
    <p:cSldViewPr>
      <p:cViewPr varScale="1">
        <p:scale>
          <a:sx n="74" d="100"/>
          <a:sy n="74" d="100"/>
        </p:scale>
        <p:origin x="108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65732F72-ACDA-4307-87F8-E670E467D3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B62FED6-1173-4BC5-9B55-9A753656005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23B2F9BD-79B1-4343-A50F-38B56050E54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75EC4CED-F256-418E-8E45-93884AFA16D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0152CED-FECF-4B0D-84E0-CDD840BE72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6C277478-E44A-45C5-91B3-F470D7F631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623B8711-58DB-4987-A0EE-7D2AD2E15F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D49918F-FFF2-4A29-AE16-4E538CCB480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88E2927A-990C-472D-B6B0-C508604FA40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FCC19416-9B75-4C32-8590-5CB98FE5F3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E18258B0-260C-4487-959A-CCF57A0DCC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4DE5948-4347-4EB9-A9C6-01B234CAD7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EABE4BA-56E0-45D8-BD2A-B71915DA4B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5CB134-C319-4010-8487-BB528D2D985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A0AEFD2-8029-4719-AF13-D1D0CB3997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22BB9EA-86D3-4191-915F-3BE1FAA6D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82C88676-4DE9-41B6-9D6B-2632768019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A876C4-8EF5-4D26-BA72-616E088D9A58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35C33A4-8410-42F2-ABD4-15977D3E1B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D2EEF49-D704-4785-B1FB-A2146EFAF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835773A-08F5-4B73-9EC2-8AB081D76A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341A54-084F-4325-8CB0-5782CF455416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06D648F-FB8C-46EE-9C41-013A92DDA2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3BD9442-CC33-4BF7-8F0E-EBB8F5B1F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2E24DB45-3122-492A-A3FE-26F3EA5DEF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4269D5-A83D-4D0B-9325-0D3B48227D30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14B1547-35F7-4DA9-BFA0-978C13A86F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98B5A506-B406-4F8D-AA85-B1847EF6B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17FAFE1C-2E3F-492D-B315-AEC0A8D787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585E3A-B7B7-478E-A4EC-6FAFD7733AF9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6E5E2DF-1A97-4C35-9C64-DB114BBD16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F4A5BD2-1ED5-4FCD-8162-26FB8932CE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68EB4987-7B96-48D4-926A-9875B7631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A6118B-D1D7-4228-933F-0B4492EB231C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53E4BB7-2693-45F3-99CA-3CAC6843B4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D14B8F0-CB43-4D2A-96AC-918F16ACD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7A3F3C8-4E86-4BE5-873A-1781EB278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C74863-EBD1-4479-A4C7-04C9DD7308BE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7C1116E-C235-4EDD-AC61-A6D93B0557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A0642A9-5BD9-4D34-95AF-B1EB1290D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80D8E7F-CFBC-4AA4-9E13-5F8B95331B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A342D6-804C-41DA-8783-47CF8353E54A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AF590E2-D6FB-431F-B41D-42427EAF18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14CF6ED-1D81-4050-A16E-A0B88D5439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FA3A4DB-BC93-4096-828F-F256B5911E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D836E7-6D3A-4D7F-AC32-7D84E23AC1BB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4DF1994-DAFA-4241-88F2-310CD52643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DA41C93-B40E-4B78-A870-73C7A74CC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4BD5863-D5FC-4CEB-A531-3F1FCBD66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CC2F55-1CFF-4D89-848F-72596C3B7AE3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088DD68-C8A5-4230-BE3F-60A3B54D4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D0CBC79-B69F-4B08-9D05-B403CB3B1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4BD5863-D5FC-4CEB-A531-3F1FCBD66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CC2F55-1CFF-4D89-848F-72596C3B7AE3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088DD68-C8A5-4230-BE3F-60A3B54D4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D0CBC79-B69F-4B08-9D05-B403CB3B1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417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68395763-F493-470D-8D8C-AD739C19F3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DD9A91-F543-40F1-BDCA-AC4907D661D5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656B992-A0DC-4C36-8209-D552B7F6F7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1362B196-4795-4860-9974-18632F9C09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A1F2527-A4C0-49E4-B110-54F259DDED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18315B-6CD2-4286-81F3-AAA7107A368F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E0AFDD1-6012-475A-9071-A432EB40E3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2BA2D89-A82D-4944-8ADD-DB1207BE1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A5E758BB-5D6B-4A6D-B2FA-769E96B121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28C287-DD49-453C-8C9B-28437E5FBD0E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920CE86-DB91-4D11-8C12-E915383181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76A356D-E6B8-4AFB-BF8C-B3B9137B4E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3DDB216-C30C-40F9-8C0B-E4FE7E8D82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1B8D42-3488-4F08-BB81-A163C53AB778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460C30B-AFAE-4108-BA94-6D2B133491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ED68E3A-2ECD-4300-9417-7E17E1784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27EF29C-4C5E-454C-BCCE-BCF2206513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79FD4D-D469-41BD-9596-DF84F9723B73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5D4E289-80F7-4D74-A160-4529832C1E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624C75D-A088-4613-BED7-405FBB2EB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0C6AEF6-2D70-4023-B3A1-5639D8258B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C5754C-45D9-443F-875A-E8234FE2C79D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ADA7163-29F3-48DF-B0C4-01D42C430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F52FF76-163C-4E4C-AFC6-657D4334B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D0C6C22-A441-4FE7-93A7-28AF1437B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48B258-4133-4622-AF32-B7F5769A22FC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8733FC4-3B1C-4506-8726-86A400F33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533BF35F-3321-4E4C-B029-76F3A6773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243BE6B-80F7-4D73-807F-C099BF4DCC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AAF42F-FD2A-4B85-BEA1-93FD06064658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DC5A82F-FEF5-4D4A-AF21-5B5E160C21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1C33038-36CB-469A-A277-1515996DD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469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8AE5349-AA97-4332-8CDF-05BFAB3135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EBE750-8464-40BB-ADF3-7E90C25DE74E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77121A5-8B18-4DB0-A3CB-85CA2046B1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85FC511-51D9-4CA1-AD41-C8A8147C3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0307EC-B6FE-4E07-B57B-3861F87B73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21FEA5-2024-4665-940B-233DF7150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8BF7C7-EB88-46B7-9EC7-4BD15010B3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F5BFF-C336-4D12-BA6D-C78F1B86BA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45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68DB8C-CF8B-4548-9191-29C6E3458E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B15E18-5267-4FBB-835C-09A99B8D26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F60C30-E201-4448-AF6A-89EB133A78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7D07D-45ED-4EC6-90CC-1C350B6812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63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740C0A-3247-4446-BFC7-C6AC54CD8D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AA5068-1026-446E-87ED-D27F7C822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83B415-A84D-4D2F-A5AF-87D66B9E1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F46C7-6578-4B39-A18B-A9DA24141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45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55D20D-1004-4329-9CDC-DB8D38195A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9290C8-7ADE-4402-A959-28B60A55EB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D13A30-5580-4671-9C47-97EC6A729B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D8EB5-92C2-47D1-A4F2-955B4999EC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3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42746F-3F77-4735-9E48-5ECD2F19F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8A1C62-B80F-4207-8087-06BB485CE2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1AAF68-7397-4E86-84CD-D77557FE90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6CAF6-C700-4D52-A01B-19388F476E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84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A78A21-F28F-4C46-8638-06A191323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E74A7E-4F66-4E5F-BACF-A07B795560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A1D94E-0F19-4695-850E-EBCD75EA82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9F7360-A8C1-45DE-AF4C-4955D3562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06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F10DE5D-5742-48F5-9A2D-4D56F7D192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CFA433-66B7-4A94-BE11-A7F8A85AD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31769E-9883-4736-A7EB-266CA8AAA2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64BE78-7277-48FD-8BBE-004C2CF977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09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2200283-1805-40F8-B807-091D4DD421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D0FFC8D-98CA-4D53-AE87-253FF0F5A5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438FE4-68B8-400A-8B44-7547492A95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D9F36-6A24-46BF-81FE-0797C82480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53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09145FC-DF96-4DF0-B7F7-481A48692D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4BD402-D984-4636-B921-255BF4EC97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818D99-2226-4C36-85C7-96146C4A24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BB023-7ABD-4978-9D18-A1123D388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68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08249E-9828-4C32-8182-8838AD6CAD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CEEFB4-59EC-439B-BD6A-9E25A1F6C9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164750-7E67-4220-B209-932535C51F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C9AE3-6D51-47A7-A4EA-D9827B8648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73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E26552-B122-40A6-A6F1-DF28269C46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35D378-F151-451E-884B-FADCF142DF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BA1E7-B189-496F-9475-118D0913D3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FEB3F-1276-4946-A84A-C0E8E345E3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20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0B7287-1FE9-43AF-B1D9-0AD6F945B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D475C74-8471-4DE9-87E3-23EF18B177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2015A7-FD79-47BF-8736-A99D938E3D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D582739-781F-49FE-BA62-2C5109C42D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EE663F-2165-4439-B396-796EA54E7B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48B373A0-8A73-40ED-B2A7-93A3D57667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083B23F-3AF8-4991-A093-2AB607DDB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74B0FE-CE03-4663-B30A-1AD8C23E4B94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E89967E-1F36-4A16-B708-F03294782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328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13: ALUs, Adders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4B31FB99-DD49-418C-92F5-380A897C2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FFB0D3E7-A4FE-4D75-AB3F-40A954FE7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78340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HW 5 due 2/25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ALU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Carry-lookahead adder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E13AB69E-1F77-42CA-B905-CA573E9D4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96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 beq</a:t>
            </a: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76473073-5532-4A0D-9CE6-069E512E7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C09D0B2C-0FA2-4A7F-8B0B-0980231D0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52600"/>
            <a:ext cx="2229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Perform a – b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confirm that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result is all zero’s</a:t>
            </a:r>
          </a:p>
        </p:txBody>
      </p:sp>
      <p:pic>
        <p:nvPicPr>
          <p:cNvPr id="8197" name="Picture 6" descr="24">
            <a:extLst>
              <a:ext uri="{FF2B5EF4-FFF2-40B4-BE49-F238E27FC236}">
                <a16:creationId xmlns:a16="http://schemas.microsoft.com/office/drawing/2014/main" id="{DAEDA373-CD09-4730-8A85-F1662B67F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346200"/>
            <a:ext cx="539591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2AE04F43-B254-4CFF-8ACD-AAA741500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64ED-73D0-43B1-B662-D66B53CD6A36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9" name="Text Box 5">
            <a:extLst>
              <a:ext uri="{FF2B5EF4-FFF2-40B4-BE49-F238E27FC236}">
                <a16:creationId xmlns:a16="http://schemas.microsoft.com/office/drawing/2014/main" id="{AC2EA773-0C99-4808-8144-3A30BB634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4277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A3CB9A3-A90D-434C-86E1-AC9534CE0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A18CCB-50D7-476C-B44A-0B72F3AEA7E5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2AA63E2B-BB8D-4D80-91AF-BD4F19753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59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Lines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30B24AEC-48B8-4D5F-8DC0-2287B3C9AC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BB3A12A1-52EF-43EA-9CAA-384E52974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54" y="1676400"/>
            <a:ext cx="261321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they correspond to?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Ai   Bn   Op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   0     0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      0     0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     0     0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 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     1     1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  1     1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SLT      0     1     11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BEQ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294" name="Picture 6">
            <a:extLst>
              <a:ext uri="{FF2B5EF4-FFF2-40B4-BE49-F238E27FC236}">
                <a16:creationId xmlns:a16="http://schemas.microsoft.com/office/drawing/2014/main" id="{9C19B6E4-0E08-47F2-9461-7A227D772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2811463" cy="40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5" name="Text Box 5">
            <a:extLst>
              <a:ext uri="{FF2B5EF4-FFF2-40B4-BE49-F238E27FC236}">
                <a16:creationId xmlns:a16="http://schemas.microsoft.com/office/drawing/2014/main" id="{6290D1EC-5F56-4865-9763-35A016FCB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28015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38D9EDB-D8C2-4E4A-923E-C9987011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C7BC32-F114-47E0-8CCC-638989669E0E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2FC41093-1FB1-4974-BDC0-D2F06AEDF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25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Speed of Ripple Carry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53ACCDCC-0EB7-42BC-A165-D3EB95337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D466D611-EDBC-447A-9A12-48F3829BC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875361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carry propagates thru every 1-bit box: each 1-bit box sequentially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implements AND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OR – total delay is the time to go through 64 gates!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We’ve already seen that any logic equation can be expressed as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sum of products – so it should be possible to compute the result by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going through only 2 gates!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Caveat: need many parallel gates and each gate may have a very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large number of inputs – it is difficult to efficiently build such large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gates, so we’ll find a compromise: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moderate number of gates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moderate number of inputs to each gate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moderate number of sequential gates traversed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611C36B-E770-44A6-9C70-D1BB0B1E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7041FB-5868-47C4-B8C4-A231B8AB4C1C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E36E1E5-943A-4F9B-9BA2-9535493BA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347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Computing CarryOut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EE6CDE1-01F6-4C83-AB19-60486179AD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53A6140D-0068-4FE2-B104-AE4726A20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5363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CarryIn1 = b0.CarryIn0 + a0.CarryIn0 + a0.b0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CarryIn2 = b1.CarryIn1 + a1.CarryIn1 + a1.b1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= b1.b0.c0 + b1.a0.c0 + b1.a0.b0 +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a1.b0.c0 + a1.a0.c0 + a1.a0.b0 + a1.b1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CarryIn32 = a really large sum of really large products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Potentially fast implementation as the result is computed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 going thru just 2 levels of logic – unfortunately,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gate is enormous and slow</a:t>
            </a: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40AEB118-5AED-980C-2275-DA170C8AF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985" y="311616"/>
            <a:ext cx="321621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= A . B + A . Cin + B . Cin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BBFD09-7FA8-4D0B-A2E6-6EB2B89C9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6E2EC1-C984-4FD7-ADF7-0E0ED9355420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BE1DC150-275A-4A79-8EAA-0E09A9E49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2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 and Propagate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6ECF2162-E530-4EA2-9F69-CDE484CDB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38638A1-58CB-4B2A-A123-B741DA1A6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9294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Equation re-phrased: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Ci+1 = ai.bi +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ai.Ci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bi.Ci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= (ai.bi) + (ai + bi).Ci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Stated verbally, the current pair of bits will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carry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they are both 1 and the current pair of bits will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propagate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carry if either is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Generate signal = ai.bi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Propagate signal = ai + bi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Therefore, Ci+1 = Gi + Pi . Ci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3149EDB3-D48C-4971-A05E-639D9AE2E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FF77FE-8381-455F-833A-D2BEA1116346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84F3807B-E8FE-4078-9751-5A747299E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2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 and Propagate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1F289E77-E7C2-4443-9F57-B64D28D2C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D03544B0-350B-421B-8C01-BCA46E76A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4931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c1 = g0 + 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c2 = g1 + p1.c1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= g1 + p1.g0 + p1.p0.c0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c3 = g2 + p2.g1 + p2.p1.g0 + p2.p1.p0.c0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c4 = g3 + p3.g2 + p3.p2.g1 + p3.p2.p1.g0 + p3.p2.p1.p0.c0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B0D6D785-EFF5-4E9E-80E0-044F7D5CE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4125913"/>
            <a:ext cx="7853363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Either,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just generated,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generated in the last step and was propagated,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generated two steps back and was propagated by both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the next two stages,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generated N steps back and was propagated by every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single one of the N next stages</a:t>
            </a:r>
          </a:p>
        </p:txBody>
      </p:sp>
      <p:sp>
        <p:nvSpPr>
          <p:cNvPr id="20487" name="Line 6">
            <a:extLst>
              <a:ext uri="{FF2B5EF4-FFF2-40B4-BE49-F238E27FC236}">
                <a16:creationId xmlns:a16="http://schemas.microsoft.com/office/drawing/2014/main" id="{C93762AB-34AF-4A3A-92DF-85F34CA59B8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5000" y="34290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>
            <a:extLst>
              <a:ext uri="{FF2B5EF4-FFF2-40B4-BE49-F238E27FC236}">
                <a16:creationId xmlns:a16="http://schemas.microsoft.com/office/drawing/2014/main" id="{70F9DEB4-0B31-4BA2-AB42-C541408FB0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429000"/>
            <a:ext cx="1981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8">
            <a:extLst>
              <a:ext uri="{FF2B5EF4-FFF2-40B4-BE49-F238E27FC236}">
                <a16:creationId xmlns:a16="http://schemas.microsoft.com/office/drawing/2014/main" id="{4B9645C3-E511-4A96-8457-2C2CF82A25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3505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9">
            <a:extLst>
              <a:ext uri="{FF2B5EF4-FFF2-40B4-BE49-F238E27FC236}">
                <a16:creationId xmlns:a16="http://schemas.microsoft.com/office/drawing/2014/main" id="{19C3F040-ADA5-4BD9-BD7E-7284927375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429000"/>
            <a:ext cx="2057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0">
            <a:extLst>
              <a:ext uri="{FF2B5EF4-FFF2-40B4-BE49-F238E27FC236}">
                <a16:creationId xmlns:a16="http://schemas.microsoft.com/office/drawing/2014/main" id="{B4E4913B-DAA4-4488-9A4F-B4F48349CC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429000"/>
            <a:ext cx="4419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33445C0F-C273-4C17-85BE-5DBAA6031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823C1F-0021-4A5B-AE90-7A20B7FE017F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9A5449CC-90DB-490B-B696-0FE3989C6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804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and Conquer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C0F68988-C159-4A4F-884B-E73E96B083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AFAEF70C-CD70-40E5-80F4-0A99A5833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33" y="1500302"/>
            <a:ext cx="860767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equations on the previous slide are still difficult to implement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 logic functions – for the 32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bit, we must AND every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propagate bit to determine what becomes of c0 (among other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things)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Hence, the bits are broken into groups (of 4) and each group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computes its group-generate and group-propagate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example, to add 32 numbers, you can partition the task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tree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F82AAF1B-274F-4828-954A-F56F47B74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773305"/>
            <a:ext cx="48831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                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    .         .         .       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. . . .   . . . .   . . . .   . . . .</a:t>
            </a:r>
          </a:p>
        </p:txBody>
      </p:sp>
      <p:sp>
        <p:nvSpPr>
          <p:cNvPr id="22535" name="Line 6">
            <a:extLst>
              <a:ext uri="{FF2B5EF4-FFF2-40B4-BE49-F238E27FC236}">
                <a16:creationId xmlns:a16="http://schemas.microsoft.com/office/drawing/2014/main" id="{9522889C-B11D-4865-890B-7431F5FAD7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7">
            <a:extLst>
              <a:ext uri="{FF2B5EF4-FFF2-40B4-BE49-F238E27FC236}">
                <a16:creationId xmlns:a16="http://schemas.microsoft.com/office/drawing/2014/main" id="{59F3EEA3-C009-4C15-BF07-9E3E65877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8">
            <a:extLst>
              <a:ext uri="{FF2B5EF4-FFF2-40B4-BE49-F238E27FC236}">
                <a16:creationId xmlns:a16="http://schemas.microsoft.com/office/drawing/2014/main" id="{15EAFAF5-7DB6-4BBA-A4A8-1247DE6C65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9">
            <a:extLst>
              <a:ext uri="{FF2B5EF4-FFF2-40B4-BE49-F238E27FC236}">
                <a16:creationId xmlns:a16="http://schemas.microsoft.com/office/drawing/2014/main" id="{A48BD954-BA35-49B1-AAF1-8BC311621A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0">
            <a:extLst>
              <a:ext uri="{FF2B5EF4-FFF2-40B4-BE49-F238E27FC236}">
                <a16:creationId xmlns:a16="http://schemas.microsoft.com/office/drawing/2014/main" id="{4D6523C8-2582-4816-B170-381D923835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5306705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1">
            <a:extLst>
              <a:ext uri="{FF2B5EF4-FFF2-40B4-BE49-F238E27FC236}">
                <a16:creationId xmlns:a16="http://schemas.microsoft.com/office/drawing/2014/main" id="{AD995B37-E97D-4CC9-96B0-DC4675344D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3067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2">
            <a:extLst>
              <a:ext uri="{FF2B5EF4-FFF2-40B4-BE49-F238E27FC236}">
                <a16:creationId xmlns:a16="http://schemas.microsoft.com/office/drawing/2014/main" id="{0344DC08-1E12-4671-A5C6-7B0EE7ED67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306705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3">
            <a:extLst>
              <a:ext uri="{FF2B5EF4-FFF2-40B4-BE49-F238E27FC236}">
                <a16:creationId xmlns:a16="http://schemas.microsoft.com/office/drawing/2014/main" id="{A81B0927-571F-495D-9819-D5FAB0D4222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306705"/>
            <a:ext cx="1981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4">
            <a:extLst>
              <a:ext uri="{FF2B5EF4-FFF2-40B4-BE49-F238E27FC236}">
                <a16:creationId xmlns:a16="http://schemas.microsoft.com/office/drawing/2014/main" id="{C40AC5EC-3441-40A4-BF57-40FA789053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5">
            <a:extLst>
              <a:ext uri="{FF2B5EF4-FFF2-40B4-BE49-F238E27FC236}">
                <a16:creationId xmlns:a16="http://schemas.microsoft.com/office/drawing/2014/main" id="{083F8439-66CF-4253-B8D9-57BE1A828A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6">
            <a:extLst>
              <a:ext uri="{FF2B5EF4-FFF2-40B4-BE49-F238E27FC236}">
                <a16:creationId xmlns:a16="http://schemas.microsoft.com/office/drawing/2014/main" id="{ED8329F3-DFC7-4A93-BAE2-09E8C1C4D2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7">
            <a:extLst>
              <a:ext uri="{FF2B5EF4-FFF2-40B4-BE49-F238E27FC236}">
                <a16:creationId xmlns:a16="http://schemas.microsoft.com/office/drawing/2014/main" id="{0A5DD7A9-327F-4DB4-9C62-9A27D2D48D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8">
            <a:extLst>
              <a:ext uri="{FF2B5EF4-FFF2-40B4-BE49-F238E27FC236}">
                <a16:creationId xmlns:a16="http://schemas.microsoft.com/office/drawing/2014/main" id="{06BA7142-7036-4C8C-B627-CAD1DFEA05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19">
            <a:extLst>
              <a:ext uri="{FF2B5EF4-FFF2-40B4-BE49-F238E27FC236}">
                <a16:creationId xmlns:a16="http://schemas.microsoft.com/office/drawing/2014/main" id="{283E30B6-FA75-4AB9-ADEC-D6FA2F714D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0">
            <a:extLst>
              <a:ext uri="{FF2B5EF4-FFF2-40B4-BE49-F238E27FC236}">
                <a16:creationId xmlns:a16="http://schemas.microsoft.com/office/drawing/2014/main" id="{8EED7F0A-14C4-4855-A9EE-02A0986684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1">
            <a:extLst>
              <a:ext uri="{FF2B5EF4-FFF2-40B4-BE49-F238E27FC236}">
                <a16:creationId xmlns:a16="http://schemas.microsoft.com/office/drawing/2014/main" id="{78F6EC89-FF5E-45E1-B813-28169FCDFB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2">
            <a:extLst>
              <a:ext uri="{FF2B5EF4-FFF2-40B4-BE49-F238E27FC236}">
                <a16:creationId xmlns:a16="http://schemas.microsoft.com/office/drawing/2014/main" id="{5AF8CC35-122E-48F4-9E21-C717AFD2F4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3">
            <a:extLst>
              <a:ext uri="{FF2B5EF4-FFF2-40B4-BE49-F238E27FC236}">
                <a16:creationId xmlns:a16="http://schemas.microsoft.com/office/drawing/2014/main" id="{69DE226F-F0CA-4F22-B10E-2E6AEB9642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4">
            <a:extLst>
              <a:ext uri="{FF2B5EF4-FFF2-40B4-BE49-F238E27FC236}">
                <a16:creationId xmlns:a16="http://schemas.microsoft.com/office/drawing/2014/main" id="{C01A45B1-91B3-4BEE-A1D8-9E7B65CE0C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5">
            <a:extLst>
              <a:ext uri="{FF2B5EF4-FFF2-40B4-BE49-F238E27FC236}">
                <a16:creationId xmlns:a16="http://schemas.microsoft.com/office/drawing/2014/main" id="{D96BC5D7-E5B0-4D5E-8C7A-180443FA5C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246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2C0A23F-5EF5-484E-BD65-10D3B9F07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DE8E19-D624-40F9-ABA6-E69F01E18165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3A29E27E-958D-4231-89C3-4876930DC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579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and G for 4-bit Blocks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E3C674D-79E5-41B7-A49D-F68D1B8BB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EFD84ED5-53F6-49A5-87E6-AC75FE25B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5615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Compute P0 and G0 (super-propagate and super-generate) for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first group of 4 bits (and similarly for other groups of 4 bits)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P0 = p0.p1.p2.p3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G0 = g3 + g2.p3 + g1.p2.p3 + g0.p1.p2.p3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Carry out of the first group of 4 bits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C1 = G0 + 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C2 = G1 + P1.G0 + P1.P0.c0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C3 = G2 + (P2.G1) + (P2.P1.G0) + (P2.P1.P0.c0)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C4 = G3 + (P3.G2) + (P3.P2.G1) + (P3.P2.P1.G0) + (P3.P2.P1.P0.c0)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By having a tree of sub-computations, each AND, OR gate has few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inputs and logic signals have to travel through a modest set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gates (equal to the height of the tree)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6F570E5-E714-4791-B887-4C3F2CB6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B70E92-3636-47B0-9F1A-748F1199CBF0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9FBA01-2E8D-4301-B96C-61507D110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028F3399-5A32-4EE9-82E0-9A09D4EA7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99D54123-F8D1-4DF6-AF3D-275079895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5165725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Add    A    0001  1010   0011   0011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B    1110   0101  1110    1011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g     0000   0000  0010   0011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p     1111    1111   1111   1011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P        1         1         1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G        0         0         1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C4 = 1</a:t>
            </a:r>
          </a:p>
        </p:txBody>
      </p:sp>
      <p:sp>
        <p:nvSpPr>
          <p:cNvPr id="26630" name="Line 5">
            <a:extLst>
              <a:ext uri="{FF2B5EF4-FFF2-40B4-BE49-F238E27FC236}">
                <a16:creationId xmlns:a16="http://schemas.microsoft.com/office/drawing/2014/main" id="{01476081-184E-4113-B8AD-DC579072B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362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6F570E5-E714-4791-B887-4C3F2CB6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B70E92-3636-47B0-9F1A-748F1199CBF0}" type="slidenum">
              <a:rPr lang="en-US" altLang="en-US" sz="1400">
                <a:latin typeface="Times New Roman" panose="02020603050405020304" pitchFamily="18" charset="0"/>
              </a:rPr>
              <a:pPr/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9FBA01-2E8D-4301-B96C-61507D110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155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Trade-Off Curve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028F3399-5A32-4EE9-82E0-9A09D4EA7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F229297-7315-DC4B-37D4-AD7DCE8940F2}"/>
              </a:ext>
            </a:extLst>
          </p:cNvPr>
          <p:cNvCxnSpPr/>
          <p:nvPr/>
        </p:nvCxnSpPr>
        <p:spPr>
          <a:xfrm>
            <a:off x="1009123" y="5638800"/>
            <a:ext cx="59436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FE8C18F-D8E7-BEF3-BF84-9EB4B4C11B83}"/>
              </a:ext>
            </a:extLst>
          </p:cNvPr>
          <p:cNvCxnSpPr>
            <a:cxnSpLocks/>
          </p:cNvCxnSpPr>
          <p:nvPr/>
        </p:nvCxnSpPr>
        <p:spPr>
          <a:xfrm flipV="1">
            <a:off x="1009123" y="1981200"/>
            <a:ext cx="0" cy="3657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E6495A3-6EAA-657F-CB79-0C3BBC772C28}"/>
              </a:ext>
            </a:extLst>
          </p:cNvPr>
          <p:cNvSpPr txBox="1"/>
          <p:nvPr/>
        </p:nvSpPr>
        <p:spPr>
          <a:xfrm rot="16200000">
            <a:off x="-416282" y="3038445"/>
            <a:ext cx="2299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#inputs to each gate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89884-5B26-E1E1-1479-5DF5FFC04507}"/>
              </a:ext>
            </a:extLst>
          </p:cNvPr>
          <p:cNvSpPr txBox="1"/>
          <p:nvPr/>
        </p:nvSpPr>
        <p:spPr>
          <a:xfrm>
            <a:off x="4887158" y="5695890"/>
            <a:ext cx="20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 sequential gates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A1A387-D8A9-2E44-832A-F7C8CEDDF26E}"/>
              </a:ext>
            </a:extLst>
          </p:cNvPr>
          <p:cNvSpPr/>
          <p:nvPr/>
        </p:nvSpPr>
        <p:spPr>
          <a:xfrm>
            <a:off x="1486605" y="2112747"/>
            <a:ext cx="228598" cy="228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38D1065B-BD47-9BF0-0BCE-345BFAC1C7E5}"/>
              </a:ext>
            </a:extLst>
          </p:cNvPr>
          <p:cNvSpPr/>
          <p:nvPr/>
        </p:nvSpPr>
        <p:spPr>
          <a:xfrm>
            <a:off x="6419323" y="5181600"/>
            <a:ext cx="228599" cy="22859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4EA728F-5968-75C9-435D-E76F67EABFDF}"/>
              </a:ext>
            </a:extLst>
          </p:cNvPr>
          <p:cNvSpPr/>
          <p:nvPr/>
        </p:nvSpPr>
        <p:spPr>
          <a:xfrm>
            <a:off x="4887158" y="4934827"/>
            <a:ext cx="228597" cy="2286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466B1E31-E67C-41F6-E667-748079D94254}"/>
              </a:ext>
            </a:extLst>
          </p:cNvPr>
          <p:cNvSpPr/>
          <p:nvPr/>
        </p:nvSpPr>
        <p:spPr>
          <a:xfrm>
            <a:off x="3479874" y="3981395"/>
            <a:ext cx="228599" cy="249463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3A9DE3-D465-CE7B-DB41-52C641336652}"/>
              </a:ext>
            </a:extLst>
          </p:cNvPr>
          <p:cNvSpPr txBox="1"/>
          <p:nvPr/>
        </p:nvSpPr>
        <p:spPr>
          <a:xfrm>
            <a:off x="1715203" y="1905000"/>
            <a:ext cx="3396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sum-of-products adder, (2, 2</a:t>
            </a:r>
            <a:r>
              <a:rPr 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B66298-A5C1-F8CD-2829-05E38B0B3129}"/>
              </a:ext>
            </a:extLst>
          </p:cNvPr>
          <p:cNvSpPr txBox="1"/>
          <p:nvPr/>
        </p:nvSpPr>
        <p:spPr>
          <a:xfrm>
            <a:off x="2039689" y="3643616"/>
            <a:ext cx="1834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adder (3, 33)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93DE85-0679-BF6E-C2B5-990198187E95}"/>
              </a:ext>
            </a:extLst>
          </p:cNvPr>
          <p:cNvSpPr txBox="1"/>
          <p:nvPr/>
        </p:nvSpPr>
        <p:spPr>
          <a:xfrm>
            <a:off x="4402704" y="4545091"/>
            <a:ext cx="354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Carry Lookahead GP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adder (7,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5)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0F391C-5EAD-CB0A-9F69-824D944A0E47}"/>
              </a:ext>
            </a:extLst>
          </p:cNvPr>
          <p:cNvSpPr txBox="1"/>
          <p:nvPr/>
        </p:nvSpPr>
        <p:spPr>
          <a:xfrm>
            <a:off x="6570887" y="4988004"/>
            <a:ext cx="1521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Ripple-Carry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adder (64, 2)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F857AE9-8FEA-B4DF-02C2-D885613E4BCF}"/>
              </a:ext>
            </a:extLst>
          </p:cNvPr>
          <p:cNvCxnSpPr>
            <a:cxnSpLocks/>
          </p:cNvCxnSpPr>
          <p:nvPr/>
        </p:nvCxnSpPr>
        <p:spPr>
          <a:xfrm flipV="1">
            <a:off x="5948038" y="1416514"/>
            <a:ext cx="0" cy="16210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27FC996-4ED4-3FF5-B7E7-E1CD7B982905}"/>
              </a:ext>
            </a:extLst>
          </p:cNvPr>
          <p:cNvCxnSpPr>
            <a:cxnSpLocks/>
          </p:cNvCxnSpPr>
          <p:nvPr/>
        </p:nvCxnSpPr>
        <p:spPr>
          <a:xfrm>
            <a:off x="5949601" y="3037566"/>
            <a:ext cx="27371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4D699BC-4D25-EF17-5920-6551F27D0F06}"/>
              </a:ext>
            </a:extLst>
          </p:cNvPr>
          <p:cNvSpPr txBox="1"/>
          <p:nvPr/>
        </p:nvSpPr>
        <p:spPr>
          <a:xfrm>
            <a:off x="7059674" y="3028890"/>
            <a:ext cx="20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 sequential gates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6A8268-50FC-B37F-D810-2540B47E492E}"/>
              </a:ext>
            </a:extLst>
          </p:cNvPr>
          <p:cNvSpPr txBox="1"/>
          <p:nvPr/>
        </p:nvSpPr>
        <p:spPr>
          <a:xfrm rot="16200000">
            <a:off x="5017977" y="2023487"/>
            <a:ext cx="15286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159EE82-4563-C2A8-6B09-C97EFE3A8731}"/>
              </a:ext>
            </a:extLst>
          </p:cNvPr>
          <p:cNvSpPr/>
          <p:nvPr/>
        </p:nvSpPr>
        <p:spPr>
          <a:xfrm>
            <a:off x="6063154" y="2713264"/>
            <a:ext cx="228598" cy="228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FF74DF5B-7D3C-C665-A452-61998CA8EF04}"/>
              </a:ext>
            </a:extLst>
          </p:cNvPr>
          <p:cNvSpPr/>
          <p:nvPr/>
        </p:nvSpPr>
        <p:spPr>
          <a:xfrm>
            <a:off x="6647922" y="1964029"/>
            <a:ext cx="228599" cy="249463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79A8801-2F13-4710-532A-BBD7C5B8E7CC}"/>
              </a:ext>
            </a:extLst>
          </p:cNvPr>
          <p:cNvSpPr/>
          <p:nvPr/>
        </p:nvSpPr>
        <p:spPr>
          <a:xfrm>
            <a:off x="7391401" y="1459198"/>
            <a:ext cx="228597" cy="2286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704E773D-6878-6C99-65BA-933DF03F5F87}"/>
              </a:ext>
            </a:extLst>
          </p:cNvPr>
          <p:cNvSpPr/>
          <p:nvPr/>
        </p:nvSpPr>
        <p:spPr>
          <a:xfrm>
            <a:off x="8092456" y="2133600"/>
            <a:ext cx="228599" cy="22859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3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671407D6-6540-4EF2-B1D8-602D4FC62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99F86-2573-4465-8C90-3498FA0EE121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3B186FB6-DA74-4116-9610-5924915C9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34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Adder Algorithm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6C370CAC-D125-48AE-BE1E-264D59E7BC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C25529F0-86C4-4432-A800-1AF66249B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53848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1          0          0          1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0          1          0          1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Sum        1          1          1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Carry       0          0         0           1</a:t>
            </a:r>
          </a:p>
        </p:txBody>
      </p:sp>
      <p:sp>
        <p:nvSpPr>
          <p:cNvPr id="20486" name="Line 5">
            <a:extLst>
              <a:ext uri="{FF2B5EF4-FFF2-40B4-BE49-F238E27FC236}">
                <a16:creationId xmlns:a16="http://schemas.microsoft.com/office/drawing/2014/main" id="{447131CE-9D51-4D7D-9F90-2A56FD438A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6">
            <a:extLst>
              <a:ext uri="{FF2B5EF4-FFF2-40B4-BE49-F238E27FC236}">
                <a16:creationId xmlns:a16="http://schemas.microsoft.com/office/drawing/2014/main" id="{76F666D6-7B1E-487D-8B05-486AFE1A53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>
            <a:extLst>
              <a:ext uri="{FF2B5EF4-FFF2-40B4-BE49-F238E27FC236}">
                <a16:creationId xmlns:a16="http://schemas.microsoft.com/office/drawing/2014/main" id="{7EAC7EA9-D51C-481B-A3B9-BE08251527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8">
            <a:extLst>
              <a:ext uri="{FF2B5EF4-FFF2-40B4-BE49-F238E27FC236}">
                <a16:creationId xmlns:a16="http://schemas.microsoft.com/office/drawing/2014/main" id="{23B99386-E2DF-4301-99A9-30D50D0A9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362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Text Box 9">
            <a:extLst>
              <a:ext uri="{FF2B5EF4-FFF2-40B4-BE49-F238E27FC236}">
                <a16:creationId xmlns:a16="http://schemas.microsoft.com/office/drawing/2014/main" id="{38A93DE1-954E-4797-8531-4673CDA93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488948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B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Sum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0            0            0                          0           0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1            1            1                          1           1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1" name="Line 10">
            <a:extLst>
              <a:ext uri="{FF2B5EF4-FFF2-40B4-BE49-F238E27FC236}">
                <a16:creationId xmlns:a16="http://schemas.microsoft.com/office/drawing/2014/main" id="{A1F88893-C905-49E2-ACC6-455652B49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3434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1">
            <a:extLst>
              <a:ext uri="{FF2B5EF4-FFF2-40B4-BE49-F238E27FC236}">
                <a16:creationId xmlns:a16="http://schemas.microsoft.com/office/drawing/2014/main" id="{46FDAE3B-451D-484F-8EF9-F0AB28E6D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Text Box 12">
            <a:extLst>
              <a:ext uri="{FF2B5EF4-FFF2-40B4-BE49-F238E27FC236}">
                <a16:creationId xmlns:a16="http://schemas.microsoft.com/office/drawing/2014/main" id="{F4927CD0-7FFA-4D50-BCFD-682ACC6A4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5200"/>
            <a:ext cx="40465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 for the above operations:</a:t>
            </a:r>
          </a:p>
        </p:txBody>
      </p:sp>
      <p:sp>
        <p:nvSpPr>
          <p:cNvPr id="20494" name="Text Box 13">
            <a:extLst>
              <a:ext uri="{FF2B5EF4-FFF2-40B4-BE49-F238E27FC236}">
                <a16:creationId xmlns:a16="http://schemas.microsoft.com/office/drawing/2014/main" id="{CF38F350-1890-48E8-BED4-9E1B3CEEF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2373313"/>
            <a:ext cx="208422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Sum = Cin . A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Cout =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= A . B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</a:t>
            </a:r>
          </a:p>
        </p:txBody>
      </p:sp>
      <p:sp>
        <p:nvSpPr>
          <p:cNvPr id="20495" name="Line 14">
            <a:extLst>
              <a:ext uri="{FF2B5EF4-FFF2-40B4-BE49-F238E27FC236}">
                <a16:creationId xmlns:a16="http://schemas.microsoft.com/office/drawing/2014/main" id="{23CA4709-C7E9-4C6C-B49E-9847C25E5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5">
            <a:extLst>
              <a:ext uri="{FF2B5EF4-FFF2-40B4-BE49-F238E27FC236}">
                <a16:creationId xmlns:a16="http://schemas.microsoft.com/office/drawing/2014/main" id="{A346FAD9-1B32-4BDF-9858-DB08C5A24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6">
            <a:extLst>
              <a:ext uri="{FF2B5EF4-FFF2-40B4-BE49-F238E27FC236}">
                <a16:creationId xmlns:a16="http://schemas.microsoft.com/office/drawing/2014/main" id="{120BF748-8948-499B-B7DD-1FFBB3DB7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7">
            <a:extLst>
              <a:ext uri="{FF2B5EF4-FFF2-40B4-BE49-F238E27FC236}">
                <a16:creationId xmlns:a16="http://schemas.microsoft.com/office/drawing/2014/main" id="{2AEF3DFD-B707-4EA2-A637-11F0BFF1F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8">
            <a:extLst>
              <a:ext uri="{FF2B5EF4-FFF2-40B4-BE49-F238E27FC236}">
                <a16:creationId xmlns:a16="http://schemas.microsoft.com/office/drawing/2014/main" id="{1F24ACBE-9755-42B4-BD0B-420E85C5A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19">
            <a:extLst>
              <a:ext uri="{FF2B5EF4-FFF2-40B4-BE49-F238E27FC236}">
                <a16:creationId xmlns:a16="http://schemas.microsoft.com/office/drawing/2014/main" id="{BBAE9E27-8A6F-4BA1-BBC7-9E51557D0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0">
            <a:extLst>
              <a:ext uri="{FF2B5EF4-FFF2-40B4-BE49-F238E27FC236}">
                <a16:creationId xmlns:a16="http://schemas.microsoft.com/office/drawing/2014/main" id="{D6E9591B-D872-4E98-ADA5-BAE3FAD95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572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1">
            <a:extLst>
              <a:ext uri="{FF2B5EF4-FFF2-40B4-BE49-F238E27FC236}">
                <a16:creationId xmlns:a16="http://schemas.microsoft.com/office/drawing/2014/main" id="{B71CDE18-6A07-4B9F-A85A-C5DB81AC2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4876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2">
            <a:extLst>
              <a:ext uri="{FF2B5EF4-FFF2-40B4-BE49-F238E27FC236}">
                <a16:creationId xmlns:a16="http://schemas.microsoft.com/office/drawing/2014/main" id="{4492ADE6-8955-467F-A483-2E7545AD7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181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67023BD-EDD7-4609-8EA1-BE7CD18AE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A2768B-2FFC-481F-B755-B3FDC5074348}" type="slidenum">
              <a:rPr lang="en-US" altLang="en-US" sz="1400">
                <a:latin typeface="Times New Roman" panose="02020603050405020304" pitchFamily="18" charset="0"/>
              </a:rPr>
              <a:pPr/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F55FFFD-F9A1-4555-B0DF-E5B1386B8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64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Carry Look-Ahead Adder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49A5910-190C-480A-9629-B9E0B40AC1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6">
            <a:extLst>
              <a:ext uri="{FF2B5EF4-FFF2-40B4-BE49-F238E27FC236}">
                <a16:creationId xmlns:a16="http://schemas.microsoft.com/office/drawing/2014/main" id="{ED115833-8CC4-4539-9252-0E4F286AB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828800"/>
            <a:ext cx="230781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16-bit Ripple-carry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takes 32 steps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This design takes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how many steps?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5 sequential steps</a:t>
            </a:r>
          </a:p>
        </p:txBody>
      </p:sp>
      <p:pic>
        <p:nvPicPr>
          <p:cNvPr id="28678" name="Picture 6" descr="31">
            <a:extLst>
              <a:ext uri="{FF2B5EF4-FFF2-40B4-BE49-F238E27FC236}">
                <a16:creationId xmlns:a16="http://schemas.microsoft.com/office/drawing/2014/main" id="{D30257A3-632E-4D4F-B2D9-B71F55F07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309688"/>
            <a:ext cx="3198813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Text Box 5">
            <a:extLst>
              <a:ext uri="{FF2B5EF4-FFF2-40B4-BE49-F238E27FC236}">
                <a16:creationId xmlns:a16="http://schemas.microsoft.com/office/drawing/2014/main" id="{C187ED22-FA8D-43E3-98F3-094676E68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DE86A994-B215-4D94-8FA3-01255F1A9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009F-7454-4C8B-A69B-6C3A08FA2000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ACB184CE-DDB7-4737-8256-BA465BA3E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86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Carry Out Logic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1B248F62-1413-4067-B426-3B3C2B9F8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6">
            <a:extLst>
              <a:ext uri="{FF2B5EF4-FFF2-40B4-BE49-F238E27FC236}">
                <a16:creationId xmlns:a16="http://schemas.microsoft.com/office/drawing/2014/main" id="{5903269F-148C-4DE6-9153-557A140A1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600200"/>
            <a:ext cx="208422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Sum = Cin . A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Cout =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= A . B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</a:t>
            </a:r>
          </a:p>
        </p:txBody>
      </p:sp>
      <p:sp>
        <p:nvSpPr>
          <p:cNvPr id="22534" name="Line 7">
            <a:extLst>
              <a:ext uri="{FF2B5EF4-FFF2-40B4-BE49-F238E27FC236}">
                <a16:creationId xmlns:a16="http://schemas.microsoft.com/office/drawing/2014/main" id="{35943B79-BC91-44CF-A273-E3882A1DB6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9700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8">
            <a:extLst>
              <a:ext uri="{FF2B5EF4-FFF2-40B4-BE49-F238E27FC236}">
                <a16:creationId xmlns:a16="http://schemas.microsoft.com/office/drawing/2014/main" id="{1210737F-F44D-4850-B60C-CEFD23C8FD5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9700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9">
            <a:extLst>
              <a:ext uri="{FF2B5EF4-FFF2-40B4-BE49-F238E27FC236}">
                <a16:creationId xmlns:a16="http://schemas.microsoft.com/office/drawing/2014/main" id="{1F72CA99-13FD-4589-A43A-1721963D3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274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0">
            <a:extLst>
              <a:ext uri="{FF2B5EF4-FFF2-40B4-BE49-F238E27FC236}">
                <a16:creationId xmlns:a16="http://schemas.microsoft.com/office/drawing/2014/main" id="{90302820-3F4F-44F4-950C-C73A12860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274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1">
            <a:extLst>
              <a:ext uri="{FF2B5EF4-FFF2-40B4-BE49-F238E27FC236}">
                <a16:creationId xmlns:a16="http://schemas.microsoft.com/office/drawing/2014/main" id="{C8A724AE-6723-49A4-952F-35BAB24F8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579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6F24ECA0-2FD8-4D14-A1BE-3E49E2B7C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79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3">
            <a:extLst>
              <a:ext uri="{FF2B5EF4-FFF2-40B4-BE49-F238E27FC236}">
                <a16:creationId xmlns:a16="http://schemas.microsoft.com/office/drawing/2014/main" id="{792C1EE6-FD3D-4F70-B558-720329DC1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798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4">
            <a:extLst>
              <a:ext uri="{FF2B5EF4-FFF2-40B4-BE49-F238E27FC236}">
                <a16:creationId xmlns:a16="http://schemas.microsoft.com/office/drawing/2014/main" id="{8B69B64D-0C67-415A-91BA-B67C5D701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103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5">
            <a:extLst>
              <a:ext uri="{FF2B5EF4-FFF2-40B4-BE49-F238E27FC236}">
                <a16:creationId xmlns:a16="http://schemas.microsoft.com/office/drawing/2014/main" id="{1149D594-1251-4036-ADA5-B76B120AD4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4084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543" name="Picture 6" descr="17">
            <a:extLst>
              <a:ext uri="{FF2B5EF4-FFF2-40B4-BE49-F238E27FC236}">
                <a16:creationId xmlns:a16="http://schemas.microsoft.com/office/drawing/2014/main" id="{77FB36E9-B229-401A-841D-08D5B2A41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1481138"/>
            <a:ext cx="4919663" cy="463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44" name="Text Box 5">
            <a:extLst>
              <a:ext uri="{FF2B5EF4-FFF2-40B4-BE49-F238E27FC236}">
                <a16:creationId xmlns:a16="http://schemas.microsoft.com/office/drawing/2014/main" id="{1FAF09AC-1654-429C-BA1B-8CD0786B2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842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602F32C-10C2-4CD6-A831-F37F01CE5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07153-5DFC-4D4A-8CA0-4B71D404E3EC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0E28452-C8A0-4B7E-AA00-E541421C9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00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1-Bit ALU with Add, Or, And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332943C-96FA-46F4-8559-463A30CBF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6">
            <a:extLst>
              <a:ext uri="{FF2B5EF4-FFF2-40B4-BE49-F238E27FC236}">
                <a16:creationId xmlns:a16="http://schemas.microsoft.com/office/drawing/2014/main" id="{946F8513-35EB-454A-AD01-20287832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58777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Multiplexor selects between Add, Or, And operations</a:t>
            </a:r>
          </a:p>
        </p:txBody>
      </p:sp>
      <p:pic>
        <p:nvPicPr>
          <p:cNvPr id="24582" name="Picture 6" descr="18">
            <a:extLst>
              <a:ext uri="{FF2B5EF4-FFF2-40B4-BE49-F238E27FC236}">
                <a16:creationId xmlns:a16="http://schemas.microsoft.com/office/drawing/2014/main" id="{5D5B277F-CF6D-4A3D-B904-BF68E99A3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55825"/>
            <a:ext cx="4289425" cy="439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Text Box 5">
            <a:extLst>
              <a:ext uri="{FF2B5EF4-FFF2-40B4-BE49-F238E27FC236}">
                <a16:creationId xmlns:a16="http://schemas.microsoft.com/office/drawing/2014/main" id="{879D8F1A-6DFE-463F-A359-15AF85423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63388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8B5EB4D-53D4-4650-9870-7B757F4C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F9C48-D4E6-46C2-8A41-6C177A57E988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18EA889A-4D85-479C-BC2B-7CBC1B056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089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32-bit Ripple Carry Adder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F642E55D-8B45-4D80-B54C-395863CA5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id="{C2CAA911-2A3E-436E-A8C1-923294872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90800"/>
            <a:ext cx="296972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1-bit ALUs are connected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“in series”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carry-out of 1 box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going into the carry-in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of the next box</a:t>
            </a:r>
          </a:p>
        </p:txBody>
      </p:sp>
      <p:pic>
        <p:nvPicPr>
          <p:cNvPr id="26630" name="Picture 6" descr="19">
            <a:extLst>
              <a:ext uri="{FF2B5EF4-FFF2-40B4-BE49-F238E27FC236}">
                <a16:creationId xmlns:a16="http://schemas.microsoft.com/office/drawing/2014/main" id="{39D18DE3-E7F6-443E-870A-C7482B0F7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17625"/>
            <a:ext cx="3417888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0A5B3317-AB28-4B77-913B-7AFC02DE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5405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C2A18AE-3931-4390-853F-1203C574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9F25E-C151-4CAF-BE3D-1578CC743BF0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711423DB-A98C-4E32-A198-E5EB947BE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581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Subtraction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A076C708-0F80-45CC-BFFA-4F2E6DF6AD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38649C2D-C50A-4532-9DD2-31D701260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90800"/>
            <a:ext cx="3565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invert bits of B and add a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Include an inverter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CarryIn for the first bit is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CarryIn signal (for the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first bit) can be the same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as the Binvert signal</a:t>
            </a:r>
          </a:p>
        </p:txBody>
      </p:sp>
      <p:pic>
        <p:nvPicPr>
          <p:cNvPr id="28678" name="Picture 6" descr="20">
            <a:extLst>
              <a:ext uri="{FF2B5EF4-FFF2-40B4-BE49-F238E27FC236}">
                <a16:creationId xmlns:a16="http://schemas.microsoft.com/office/drawing/2014/main" id="{3E18B999-4954-42FB-90FD-3F636DDAA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28800"/>
            <a:ext cx="4816475" cy="394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Text Box 5">
            <a:extLst>
              <a:ext uri="{FF2B5EF4-FFF2-40B4-BE49-F238E27FC236}">
                <a16:creationId xmlns:a16="http://schemas.microsoft.com/office/drawing/2014/main" id="{0B87E272-03CE-4470-843B-2994601CA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413" y="58007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51978A4-62E1-4CFD-9E2C-0B200EE6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6FA8F-F3EA-40D7-B66E-CF2F8C53AEDE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B8CE946A-DDF7-4643-95F4-03E364364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255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NOR and NAND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1B723546-7455-482E-B399-4139BBAC1A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5" name="Picture 6" descr="21">
            <a:extLst>
              <a:ext uri="{FF2B5EF4-FFF2-40B4-BE49-F238E27FC236}">
                <a16:creationId xmlns:a16="http://schemas.microsoft.com/office/drawing/2014/main" id="{E025FA4E-085E-49F4-909A-4D564123C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3" y="1581150"/>
            <a:ext cx="5773737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Text Box 5">
            <a:extLst>
              <a:ext uri="{FF2B5EF4-FFF2-40B4-BE49-F238E27FC236}">
                <a16:creationId xmlns:a16="http://schemas.microsoft.com/office/drawing/2014/main" id="{46929102-10E6-4603-A9B2-502C48889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1838" y="64611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077A31D-4387-4F35-835F-C0B98109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D6CD9-ED46-4831-BBFD-914E10646870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0F0EF60C-8B64-4CA0-AB2E-0FBF8E360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59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Lines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0574FC65-920D-460E-A247-DBD347726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737152EF-3D6C-4814-A67B-7549E9BF1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55" y="1676400"/>
            <a:ext cx="261321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they correspond to?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Ai   Bn   Op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   0     0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      0     0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     0     0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 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1     01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     1     1     00</a:t>
            </a:r>
          </a:p>
        </p:txBody>
      </p:sp>
      <p:pic>
        <p:nvPicPr>
          <p:cNvPr id="38918" name="Picture 6">
            <a:extLst>
              <a:ext uri="{FF2B5EF4-FFF2-40B4-BE49-F238E27FC236}">
                <a16:creationId xmlns:a16="http://schemas.microsoft.com/office/drawing/2014/main" id="{48C18489-E8AE-48CA-A935-A2B21D13A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2811463" cy="40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9" name="Text Box 5">
            <a:extLst>
              <a:ext uri="{FF2B5EF4-FFF2-40B4-BE49-F238E27FC236}">
                <a16:creationId xmlns:a16="http://schemas.microsoft.com/office/drawing/2014/main" id="{3FEBD81A-4EE1-4F34-9FF7-17F083ED8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28015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  <p:extLst>
      <p:ext uri="{BB962C8B-B14F-4D97-AF65-F5344CB8AC3E}">
        <p14:creationId xmlns:p14="http://schemas.microsoft.com/office/powerpoint/2010/main" val="1078493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F210D48-0E59-44B7-ACF2-C7B3D9E2E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3BFD0A-789D-4595-AAAA-622E807152EE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06C55F98-98BC-48FA-8854-5CBAB56F8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230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slt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B6CEEF3A-B320-4B9C-9FB7-C6566209A6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49" name="Picture 4">
            <a:extLst>
              <a:ext uri="{FF2B5EF4-FFF2-40B4-BE49-F238E27FC236}">
                <a16:creationId xmlns:a16="http://schemas.microsoft.com/office/drawing/2014/main" id="{22E2EB22-7846-479D-B268-911E50AD8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95400"/>
            <a:ext cx="5589588" cy="494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0" name="Text Box 5">
            <a:extLst>
              <a:ext uri="{FF2B5EF4-FFF2-40B4-BE49-F238E27FC236}">
                <a16:creationId xmlns:a16="http://schemas.microsoft.com/office/drawing/2014/main" id="{2EB87782-652C-4FEE-9498-E92DC6A55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288482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Perform a – b and check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the sign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New signal (Less)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is zero for ALU boxes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1-31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31</a:t>
            </a:r>
            <a:r>
              <a:rPr lang="en-US" altLang="en-US" sz="2000" baseline="30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box has a unit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to detect overflow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sign – the sign bit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serves as the Less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signal for the 0</a:t>
            </a:r>
            <a:r>
              <a:rPr lang="en-US" altLang="en-US" sz="2000" baseline="30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box</a:t>
            </a:r>
          </a:p>
        </p:txBody>
      </p:sp>
      <p:sp>
        <p:nvSpPr>
          <p:cNvPr id="6151" name="Text Box 5">
            <a:extLst>
              <a:ext uri="{FF2B5EF4-FFF2-40B4-BE49-F238E27FC236}">
                <a16:creationId xmlns:a16="http://schemas.microsoft.com/office/drawing/2014/main" id="{CAFB0163-C738-434C-ADCA-DA89DB540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600" y="635952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62190</TotalTime>
  <Words>1544</Words>
  <Application>Microsoft Office PowerPoint</Application>
  <PresentationFormat>On-screen Show (4:3)</PresentationFormat>
  <Paragraphs>270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289</cp:revision>
  <dcterms:created xsi:type="dcterms:W3CDTF">2002-09-20T18:19:18Z</dcterms:created>
  <dcterms:modified xsi:type="dcterms:W3CDTF">2025-02-20T13:41:00Z</dcterms:modified>
</cp:coreProperties>
</file>