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23" r:id="rId3"/>
    <p:sldId id="560" r:id="rId4"/>
    <p:sldId id="561" r:id="rId5"/>
    <p:sldId id="562" r:id="rId6"/>
    <p:sldId id="507" r:id="rId7"/>
    <p:sldId id="508" r:id="rId8"/>
    <p:sldId id="519" r:id="rId9"/>
    <p:sldId id="510" r:id="rId10"/>
    <p:sldId id="520" r:id="rId11"/>
    <p:sldId id="521" r:id="rId12"/>
    <p:sldId id="540" r:id="rId13"/>
    <p:sldId id="541" r:id="rId14"/>
    <p:sldId id="542" r:id="rId15"/>
    <p:sldId id="551" r:id="rId16"/>
    <p:sldId id="543" r:id="rId17"/>
    <p:sldId id="54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1894f8d5-da90-49db-a2d5-cc99062af5ba" providerId="ADAL" clId="{F9EE2378-B7F2-49F8-8D70-68D7837FF56A}"/>
    <pc:docChg chg="modSld">
      <pc:chgData name="Rajeev Balasubramonian" userId="1894f8d5-da90-49db-a2d5-cc99062af5ba" providerId="ADAL" clId="{F9EE2378-B7F2-49F8-8D70-68D7837FF56A}" dt="2025-01-09T13:33:12.219" v="19" actId="20577"/>
      <pc:docMkLst>
        <pc:docMk/>
      </pc:docMkLst>
      <pc:sldChg chg="modSp mod">
        <pc:chgData name="Rajeev Balasubramonian" userId="1894f8d5-da90-49db-a2d5-cc99062af5ba" providerId="ADAL" clId="{F9EE2378-B7F2-49F8-8D70-68D7837FF56A}" dt="2025-01-09T13:24:13.195" v="17" actId="20577"/>
        <pc:sldMkLst>
          <pc:docMk/>
          <pc:sldMk cId="0" sldId="363"/>
        </pc:sldMkLst>
        <pc:spChg chg="mod">
          <ac:chgData name="Rajeev Balasubramonian" userId="1894f8d5-da90-49db-a2d5-cc99062af5ba" providerId="ADAL" clId="{F9EE2378-B7F2-49F8-8D70-68D7837FF56A}" dt="2025-01-09T13:24:13.195" v="17" actId="20577"/>
          <ac:spMkLst>
            <pc:docMk/>
            <pc:sldMk cId="0" sldId="363"/>
            <ac:spMk id="4101" creationId="{8DA3BB6D-0B8E-4EB6-A49A-761925906459}"/>
          </ac:spMkLst>
        </pc:spChg>
      </pc:sldChg>
      <pc:sldChg chg="modSp mod">
        <pc:chgData name="Rajeev Balasubramonian" userId="1894f8d5-da90-49db-a2d5-cc99062af5ba" providerId="ADAL" clId="{F9EE2378-B7F2-49F8-8D70-68D7837FF56A}" dt="2025-01-09T13:33:12.219" v="19" actId="20577"/>
        <pc:sldMkLst>
          <pc:docMk/>
          <pc:sldMk cId="0" sldId="520"/>
        </pc:sldMkLst>
        <pc:spChg chg="mod">
          <ac:chgData name="Rajeev Balasubramonian" userId="1894f8d5-da90-49db-a2d5-cc99062af5ba" providerId="ADAL" clId="{F9EE2378-B7F2-49F8-8D70-68D7837FF56A}" dt="2025-01-09T13:33:12.219" v="19" actId="20577"/>
          <ac:spMkLst>
            <pc:docMk/>
            <pc:sldMk cId="0" sldId="520"/>
            <ac:spMk id="43013" creationId="{2C7CC046-3149-43F7-80A5-4154550D794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E6CEFF8-A89B-4736-ABCA-F9C3F6899B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30A4744C-179B-4802-A984-C9EE947C6F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C87E2EC7-8333-4CA8-B91B-927952387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A2BA5B5-202E-4ECC-BA57-6EDCB8B392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7AEFF-8265-46F2-B357-CEE79AFBA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7131F55-798F-4782-82D9-6551DFAFD3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E3893CF-B07D-451D-BBAC-B633C424C3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521DAE-3BAC-460B-AAC9-D5E9BC21B3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9A1AEB7-57A8-4187-A25B-DC4E0EB8E8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719D187-FFB6-4F04-8BB8-FB89C06093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44C483B-73CE-453C-9285-862A89D44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841785-3224-41DC-9908-0F1A3B45B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E56001-BB15-41FC-8343-2C7913874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75BE-0674-4D45-AD39-22BDFB383BE3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89C0566-1946-4E9D-8676-11F42635B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CF40CC-C22C-4EBF-B776-903631B29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FE8979E-0BCB-432C-903D-BEEBE95C1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86FC62-D5FE-43D2-9B60-402622583402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202B858-4F41-4104-A76C-EE1DB9F0D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C6A14DC-FAA2-4F2A-980D-52A493370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A5FE651-C72F-458B-8875-A71B8C074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83AB79-B84A-4232-B91A-996498810EA3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0FA1169-6561-475E-9677-FFBF4FFFD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4B2239E1-2AC5-49C8-8D61-6DD61C767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FAD7B0C-B6FF-4FE1-B2F4-B79FD8D2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0C391-11E6-4B29-AD54-71241C42C68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7BB0215-C33F-4BA1-870C-7F4030294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667FDD-D006-460F-B0AD-73F788037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DCABC4B-3EBB-41C4-B189-4E7F67211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7D312F-719C-4881-B915-CD32CDAFDC5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E77F2B-94EA-4952-A529-3969AB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5FFAFB9-00E6-4F14-BC07-5229AC552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36040CD-1B62-4803-B032-378C8E2A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8D57B-743A-405B-AE7E-B3DF1249A3FB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831C60-2050-45F2-B4CD-E27B4529B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64CD8-D1C1-4992-988D-7ACE7C62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7AAFC2A-9996-49AC-AAE7-6FCEF8059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0F616-4B0E-4650-BEE2-EF18C3FAED1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7203991-BE0C-44C4-BC9B-441022F1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63E70CB-5D0D-46A6-9468-5567BA230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AB45B34-2EC6-4317-891D-4C9C4B18B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DFEB4-C045-4E41-98D2-EFA454002EE6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CDE9364-B2D2-4526-B00C-30AFF9688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6D266A6-FD6A-43EE-87BF-669D1041E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9D6D4A2-CE50-4596-9B9B-2B3775829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075EF-62A5-41B5-9BF8-196D88ADA736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4A3059D-B15A-494D-8C1F-E08A73A36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3C4C2F8-5B23-43EE-804C-0031505C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5D14F77-C11F-4E83-9693-E492AB740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A90EF04-3A8E-44F5-982B-01B2183FA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4DA69C-3405-4765-9D2E-E8839F063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A9DC3E3-1216-4584-AEE2-E9698A71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5F1C-AD79-409C-88B9-2479DB7F7CB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39CC5D-7AE9-4DAE-8D5E-85E9B704D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C8BC46F-E892-4BE0-9BB4-5166AF456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F18F96C-3124-42BA-AAC7-3ED206120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9B8D0-70D8-4CBB-8B9F-B315A5FAFB3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7EE35B5-FD4C-48D1-9438-A78927EFC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79F7C-22C1-4C5D-9472-05D0CD7D4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69C43A4-8C67-4041-B882-29EEEB70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AC239-D083-42D0-A5BD-B8869460A24F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9BCBE7E-5C9B-4D60-B4A5-4956EBC25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8B12B5-51AE-4C8D-8C91-2FD2E7746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D91AC-1254-485E-980D-A59FA3F4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EAB93-52C9-494D-A601-75A4F3C35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A5669-A27B-41E5-9FD0-22D638639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1CC1-2C5F-4AC8-824E-7BA0FED7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55FCA4-DFD5-4A18-8CE8-61EC9085C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0824F-C14E-4757-95A8-27DAC4A1B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92158-A3DC-48F6-8349-AB631D5FA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18D7-75B0-4389-86D7-ED82E6D6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0B781-A9B7-422C-BBDA-99425225B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5A84D-22DD-42B6-B0A9-732DC56E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65913F-DDAC-45FA-9836-47E3DFBC1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B8E7-B488-4C72-83A5-25B91EB8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5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9EE18-46CD-432B-80C8-C781C4ABE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50780-9C73-420E-B760-DAE452247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7063D-766C-4171-9622-2CB161430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EAA1-E3F3-42FE-88BB-ECF49832F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4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64B94-C12A-4CAF-B1CF-FE18945AE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473DC-C872-4EFE-B625-CE3E23B81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19594D-1253-4378-B9D5-EC544B2F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0345-52C2-4E1A-81E1-7C30971DD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BBBAE-4A6C-4C30-A9C9-BF6942623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AEE75-F7DB-48ED-9E20-DFC878E3B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896EA-59B4-4EAB-A676-49C55077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C4D0-4F76-4E31-874A-98E7F45AA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0317D-5139-4994-9775-C7E141F8B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3FAE1F-F1BB-47A1-9007-05977E44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F669B-469D-492E-8390-399AD1DF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4CF6B-9FC2-4B99-9CF9-B62866013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41B541-E2B9-4E07-A9D9-AE1D3377E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58F49F-5CFC-45BF-8572-7EB4208F5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F7D13F-0371-4BA0-AE28-8C3EFBA35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4A38-849C-47F5-879D-2725720337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E288-3693-4FF4-8569-5CE7CB171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F0EA6E-36D0-4C5A-97BA-27B0C2785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EDA511-F658-4D5B-9123-B1418A30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BDFA-872D-40BF-B094-5B0ED93BD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5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F75A9-0D69-4B6A-889D-D37F671F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FCFC7-F2D2-4612-A5F6-38687FCA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C0897-D2D5-442C-94D0-9BE83B49C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FE9EF-6FE0-416E-A47B-645DF504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54A94-4818-486A-907F-77080B2EB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682B-D592-4A80-BC65-79CEC621E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B851A-D7C0-4B5D-8B60-D93E24DA9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DA7E-3170-4F46-95C8-3555FA789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3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17B88-2A85-4819-A17D-A0E813AC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7FF1C-E181-48F7-BD7D-910D9DDE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8BD832-B552-47C8-B7FD-57AE10E80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F8C7B-1B0C-4BF9-84C3-3689E3D7FB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F8A6D-0126-46BC-BDC2-91B70C492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C2AB0A2-D659-4207-9E74-EC69FE1FA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DAB88-4095-432A-B99E-11DE24EC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02DC3-4FDD-4E65-9BCE-EC715E494D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A6BE1D-C69A-4827-9965-8DA3A0464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78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2: Performance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BE54A26A-E3A1-407A-A30E-FF25A0662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8DA3BB6D-0B8E-4EB6-A49A-7619259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87587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Technology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Performance trends and equations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Reminders: YouTube videos, Canvas, Piazza, class webpage: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https://www.cs.utah.edu/~rajeev/cs3810/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4B7EB4-B6FF-4948-A9F8-1841F125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CACF6-2412-4DD8-A655-7D0EF53339D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EB93C03-FD36-4E0B-96A9-946C9B3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 Technology Trends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A0DC37FE-89F4-4DD8-8822-70A68E8C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C7CC046-3149-43F7-80A5-4154550D7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145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Shrinking of transistor sizes: 250nm (1997)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130nm (2002)  70nm (2008)  35nm (2014) 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2019 transition to 10nm, now transitioning to 5nm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density increases by 35% per year and die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by 10-20% per year… functionality improvements!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speed improves linearly with size (complex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equation involving voltages, resistances, capacitances)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Wire delays do not scale down at the same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 delays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7BEA882-75A9-4118-AC6B-AE788D34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BC6A-9FE5-4A4D-8FBF-8DDB3E769D3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3ED0A7-C09D-49FF-8886-D402152D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41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and I/O Technology Trends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5E542E4B-890C-4AB0-8D2E-1B4E19799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B9C64D87-B824-44F7-A840-AFD23E2B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4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Networks: primary focus on bandwidth; 10Mb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100Mb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10 years; 100Mb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1Gb in 5 years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28F456-6A71-49BE-8570-D4F34F23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63597-B55D-48C9-A056-2073F73F2EF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8B8F9AF-8CF1-4589-873C-8C4D00EA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82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Metrics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8BE77606-1F2F-42BE-AA03-320F67DC9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5FEA614-D84D-436A-925D-531E5C36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1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Possible measures: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response time – time elapsed between start and end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program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throughput – amount of work done in a fixed time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two measures are usually linked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faster processor will improve both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processors will likely only improve throughput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policies will improve throughput and worsen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response time (or vice versa)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influences performance?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9EC16F-B5A2-453D-BEC1-25D4DDD1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1E62-C644-4945-9B31-50D84F08CC1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ACD7905-B464-46AD-A1DC-3929EE1B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06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Execution Time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D649DB-4B39-435C-9437-53FF84F3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4C5A0C9C-E240-46B7-8B89-8D63D012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859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system X executing a fixed workload 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= 1 / Execution time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Execution time = response time =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- Note that this includes time to execute the workload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as well as time spent by the operating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co-ordinating various events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UNIX “time” command breaks up the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user and system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47F15F6-D5A4-463E-B34B-9D2A7AF6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78304-B5C2-43DC-861E-E57A77F0139D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D9EC2E-6E94-4BA2-91B3-721863BB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305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Speedup and Improvement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8A1234-A7F7-496F-9B53-66A6EA6A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9DD5C29-5ECA-4378-A5EA-29A4EA43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70" y="1439623"/>
            <a:ext cx="7603363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executes a program in 10 seconds,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executes the same program in 15 seconds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is 1.5 times faster than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speedup of system X over system Y is 1.5  (the ratio)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perf X / perf Y  =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 /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performance improvement of X over Y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1.5 -1 = 0.5 = 50% = (perf X – perf Y) / perf Y = speedup - 1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execution time reduction for system X,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Y is (15-10) / 15  = 33%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execution time increase for Y, compared to X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(15-10) / 10 = 50%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 seconds?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33330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Three roadblocks: power, ideas, technology scaling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power budget because of cooling constraints; implies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frequency can’t be increased; discourages complex ideas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End of voltage (Dennard) scaling in early 2010s; the end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Moore’s Law also imminent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Has led to dark silicon and dim silicon (occasional turbo)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rise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of accelerators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6A2C0D-E8D4-46B0-A0C1-480C930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55086-66C8-4195-8D08-FB2A83DFCCA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1E5E89-C348-41F2-9635-53326B38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53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B62D0DD-3F1A-47A4-AAA0-C2A9FCF99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388" name="Text Box 4">
            <a:extLst>
              <a:ext uri="{FF2B5EF4-FFF2-40B4-BE49-F238E27FC236}">
                <a16:creationId xmlns:a16="http://schemas.microsoft.com/office/drawing/2014/main" id="{06020CAA-7264-41F8-98C3-F33D4746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3051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Historical contributions to performance: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processes (faster devices) ~20%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circuits/pipelines ~15%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organization/architecture ~15%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 future, bullet-2 will help little and bullet-1 will eventually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disappear!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              </a:t>
            </a:r>
            <a:r>
              <a:rPr lang="en-US" altLang="en-US" sz="2000" dirty="0"/>
              <a:t>Pentium   P-Pro    P-II     P-III      P-4       Itanium  Montecito</a:t>
            </a: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Year                 1993        95        97       99      2000        2002     2005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Transistors        3.1M      5.5M   7.5M   9.5M    42M        300M    1720M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Clock Speed     60M      200M  300M   500M   1500M    800M    1800M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81D39A4D-47CA-4D3E-A9A3-270FE2492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1054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3C4E9571-60FA-46D6-9C67-3261BBCA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437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this point, adding transistors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a core yields little benefit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2616CAA8-1896-4D60-A721-A2DB7435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24642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Moore’s Law in 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9088AB9-AFFE-45B8-B950-9E46F0A7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7E62-9687-420B-A0E7-E22F3CE6EE5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33D9A3-2555-453C-A656-5639DF95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60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This Mean to a Programmer?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3094716-39EB-49AF-BCA6-55803BDAA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0436" name="Text Box 4">
            <a:extLst>
              <a:ext uri="{FF2B5EF4-FFF2-40B4-BE49-F238E27FC236}">
                <a16:creationId xmlns:a16="http://schemas.microsoft.com/office/drawing/2014/main" id="{06A455D9-5253-4A67-B643-628FCCC1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524000"/>
            <a:ext cx="7693966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Today, one can expect only a 20% annual improvement;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improvement is even lower if the program is not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multi-threaded</a:t>
            </a:r>
          </a:p>
          <a:p>
            <a:pPr eaLnBrk="1" hangingPunct="1">
              <a:buClr>
                <a:srgbClr val="CC0000"/>
              </a:buClr>
              <a:defRPr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program needs many threads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threads need efficient synchronization and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communication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placement in the memory hierarchy is important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Accelerators should be used when possible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7312B-194E-4776-995B-01BA4742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919E4-B3A5-4433-A35A-BCE5B2E05F1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C6FB359-A444-4D52-8ADC-48B5F800B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91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for Hardware Designers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C053DDB-EA56-40F3-8386-B07AA28F1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2D3AE7B7-ACF6-4AB1-9AFF-48BBC0C1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12888"/>
            <a:ext cx="696216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Find efficient ways to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single-thread performance and energy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data sharing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boost programmer productivity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manage the memory system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build accelerators for important kernels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provide security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09F643F-BCB1-454C-A4BD-CC17083A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49C18321-50B1-48EA-9894-3DE9A25A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1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HW/SW Interface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1CF7727C-F693-4CB4-87D5-7C4B52EEC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C134C7D6-0C41-4131-96E8-5D0DB4E13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11320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A705B554-FAC5-4DBB-8702-ACD10E0EB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2DD9673C-B05E-42F9-ADA1-705E591A8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A8F051E5-7655-4610-8556-47BC7F628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21627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$15, 0($2)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$16, $15, $14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$17, $15, $13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$18, 0($12)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$19, 0($17)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$20, $18, $19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sw    $20, 0($16)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B11FFBAE-F48A-4340-8DFE-3E80070A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540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a[i] = b[i] + c;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6398AB97-AFA3-42F1-A62C-3F905653F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07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Hardware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420C65B4-2A5A-4490-A71B-7DAF94CF6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059" y="3429000"/>
            <a:ext cx="20058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Systems software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(OS, compiler)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57AF18EA-426B-4000-A929-E72EE4F2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23411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Application software</a:t>
            </a: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23A56523-AA10-48A2-9ECA-415B1EBDA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9FFE4D39-6A96-4812-BABF-1E2E10C67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D283379D-D5DE-4525-8E12-93E8DBE4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12811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DEB642F6-8158-41E3-9A3D-FF672E4A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213231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000000101100000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110100000100010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D29D52-3813-48B9-9624-E40586A1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CB22-88A5-4E74-99E5-8835D3AB786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B14CA7E-F92E-40EB-B556-6A8EE783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29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 Components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FFB407-69CA-4BDE-811F-43668075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605982B7-3790-4694-89F5-F158E53E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00200"/>
            <a:ext cx="78713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Input/output devices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Secondary storage: non-volatile, slower, cheaper (HDD/SSD)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Primary storage: volatile, faster, costlier (RAM)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CPU/processor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datapath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control)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98C0CA-A81F-4D59-8E60-C486A31E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72B6B-C68B-48FB-9B2F-CF39D669AE8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64CF082D-56C4-4313-9442-44DA4EBB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27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Wafers and Dies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42FC26BE-F196-4E5B-843E-E2E8C0CD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17" name="Picture 6" descr="f01-13-9780124077263">
            <a:extLst>
              <a:ext uri="{FF2B5EF4-FFF2-40B4-BE49-F238E27FC236}">
                <a16:creationId xmlns:a16="http://schemas.microsoft.com/office/drawing/2014/main" id="{5BB3162C-211D-4D20-BE51-D8F3119A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97013"/>
            <a:ext cx="46799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8" name="TextBox 6">
            <a:extLst>
              <a:ext uri="{FF2B5EF4-FFF2-40B4-BE49-F238E27FC236}">
                <a16:creationId xmlns:a16="http://schemas.microsoft.com/office/drawing/2014/main" id="{3B14588C-E563-4172-8ADA-494F914D7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00775"/>
            <a:ext cx="17256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FB99F1-ACCC-4DDA-89FF-E0E08A13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F9D95-E79B-428A-936A-C5962A6FCA9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45BEF7A-0AB9-494F-88E8-322DC5764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09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Manufacturing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2D4BBB64-85DF-4D2D-85A6-AA4E9650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E09F882-9FB8-4F31-99B1-5584C51B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80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Silicon wafers undergo many processing steps so that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parts of the wafer behave as insulators, conductors,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transistors (switches)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metal layers on the silicon enable connections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between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wafer is chopped into many dies – the size of the die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determines yield and cost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45496</TotalTime>
  <Words>1182</Words>
  <Application>Microsoft Office PowerPoint</Application>
  <PresentationFormat>On-screen Show (4:3)</PresentationFormat>
  <Paragraphs>225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257</cp:revision>
  <dcterms:created xsi:type="dcterms:W3CDTF">2002-09-20T18:19:18Z</dcterms:created>
  <dcterms:modified xsi:type="dcterms:W3CDTF">2025-01-09T13:33:22Z</dcterms:modified>
</cp:coreProperties>
</file>