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63" r:id="rId2"/>
    <p:sldId id="500" r:id="rId3"/>
    <p:sldId id="526" r:id="rId4"/>
    <p:sldId id="517" r:id="rId5"/>
    <p:sldId id="530" r:id="rId6"/>
    <p:sldId id="501" r:id="rId7"/>
    <p:sldId id="524" r:id="rId8"/>
    <p:sldId id="525" r:id="rId9"/>
    <p:sldId id="498" r:id="rId10"/>
    <p:sldId id="499" r:id="rId11"/>
    <p:sldId id="529" r:id="rId12"/>
    <p:sldId id="518" r:id="rId13"/>
    <p:sldId id="532" r:id="rId14"/>
    <p:sldId id="527" r:id="rId15"/>
    <p:sldId id="531" r:id="rId16"/>
    <p:sldId id="522" r:id="rId17"/>
    <p:sldId id="528" r:id="rId18"/>
    <p:sldId id="523" r:id="rId19"/>
    <p:sldId id="511" r:id="rId20"/>
  </p:sldIdLst>
  <p:sldSz cx="9144000" cy="6858000" type="screen4x3"/>
  <p:notesSz cx="68453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0000"/>
    <a:srgbClr val="FF9900"/>
    <a:srgbClr val="FFFF00"/>
    <a:srgbClr val="66CCFF"/>
    <a:srgbClr val="0099FF"/>
    <a:srgbClr val="00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0125DB-5C43-4F7C-B33C-50078510B3B0}" v="25" dt="2025-01-07T13:54:31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0" autoAdjust="0"/>
    <p:restoredTop sz="94660"/>
  </p:normalViewPr>
  <p:slideViewPr>
    <p:cSldViewPr>
      <p:cViewPr varScale="1">
        <p:scale>
          <a:sx n="74" d="100"/>
          <a:sy n="74" d="100"/>
        </p:scale>
        <p:origin x="96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eev Balasubramonian" userId="1894f8d5-da90-49db-a2d5-cc99062af5ba" providerId="ADAL" clId="{7F0125DB-5C43-4F7C-B33C-50078510B3B0}"/>
    <pc:docChg chg="custSel addSld modSld">
      <pc:chgData name="Rajeev Balasubramonian" userId="1894f8d5-da90-49db-a2d5-cc99062af5ba" providerId="ADAL" clId="{7F0125DB-5C43-4F7C-B33C-50078510B3B0}" dt="2025-01-07T13:56:30.580" v="593" actId="20577"/>
      <pc:docMkLst>
        <pc:docMk/>
      </pc:docMkLst>
      <pc:sldChg chg="modSp mod">
        <pc:chgData name="Rajeev Balasubramonian" userId="1894f8d5-da90-49db-a2d5-cc99062af5ba" providerId="ADAL" clId="{7F0125DB-5C43-4F7C-B33C-50078510B3B0}" dt="2025-01-06T21:10:44.126" v="24" actId="20577"/>
        <pc:sldMkLst>
          <pc:docMk/>
          <pc:sldMk cId="0" sldId="498"/>
        </pc:sldMkLst>
        <pc:spChg chg="mod">
          <ac:chgData name="Rajeev Balasubramonian" userId="1894f8d5-da90-49db-a2d5-cc99062af5ba" providerId="ADAL" clId="{7F0125DB-5C43-4F7C-B33C-50078510B3B0}" dt="2025-01-06T21:10:44.126" v="24" actId="20577"/>
          <ac:spMkLst>
            <pc:docMk/>
            <pc:sldMk cId="0" sldId="498"/>
            <ac:spMk id="18437" creationId="{F89E58F3-BFD9-4E39-94D8-E4AAA6EA95BD}"/>
          </ac:spMkLst>
        </pc:spChg>
      </pc:sldChg>
      <pc:sldChg chg="modSp mod">
        <pc:chgData name="Rajeev Balasubramonian" userId="1894f8d5-da90-49db-a2d5-cc99062af5ba" providerId="ADAL" clId="{7F0125DB-5C43-4F7C-B33C-50078510B3B0}" dt="2025-01-06T21:12:51.201" v="88" actId="20577"/>
        <pc:sldMkLst>
          <pc:docMk/>
          <pc:sldMk cId="0" sldId="499"/>
        </pc:sldMkLst>
        <pc:spChg chg="mod">
          <ac:chgData name="Rajeev Balasubramonian" userId="1894f8d5-da90-49db-a2d5-cc99062af5ba" providerId="ADAL" clId="{7F0125DB-5C43-4F7C-B33C-50078510B3B0}" dt="2025-01-06T21:12:51.201" v="88" actId="20577"/>
          <ac:spMkLst>
            <pc:docMk/>
            <pc:sldMk cId="0" sldId="499"/>
            <ac:spMk id="20485" creationId="{78852B79-80D1-4178-88FE-3CD33CD09401}"/>
          </ac:spMkLst>
        </pc:spChg>
      </pc:sldChg>
      <pc:sldChg chg="addSp delSp modSp">
        <pc:chgData name="Rajeev Balasubramonian" userId="1894f8d5-da90-49db-a2d5-cc99062af5ba" providerId="ADAL" clId="{7F0125DB-5C43-4F7C-B33C-50078510B3B0}" dt="2025-01-07T02:14:13.606" v="124" actId="14100"/>
        <pc:sldMkLst>
          <pc:docMk/>
          <pc:sldMk cId="306104682" sldId="527"/>
        </pc:sldMkLst>
        <pc:spChg chg="mod">
          <ac:chgData name="Rajeev Balasubramonian" userId="1894f8d5-da90-49db-a2d5-cc99062af5ba" providerId="ADAL" clId="{7F0125DB-5C43-4F7C-B33C-50078510B3B0}" dt="2025-01-07T02:13:51.798" v="121" actId="1035"/>
          <ac:spMkLst>
            <pc:docMk/>
            <pc:sldMk cId="306104682" sldId="527"/>
            <ac:spMk id="22535" creationId="{40F5EA01-2A71-4AB9-BF5D-8CB949729A4A}"/>
          </ac:spMkLst>
        </pc:spChg>
        <pc:picChg chg="add mod">
          <ac:chgData name="Rajeev Balasubramonian" userId="1894f8d5-da90-49db-a2d5-cc99062af5ba" providerId="ADAL" clId="{7F0125DB-5C43-4F7C-B33C-50078510B3B0}" dt="2025-01-07T02:14:13.606" v="124" actId="14100"/>
          <ac:picMkLst>
            <pc:docMk/>
            <pc:sldMk cId="306104682" sldId="527"/>
            <ac:picMk id="2" creationId="{82C0B753-EB0D-3CF3-F7E0-6A5F7894645C}"/>
          </ac:picMkLst>
        </pc:picChg>
        <pc:picChg chg="del mod">
          <ac:chgData name="Rajeev Balasubramonian" userId="1894f8d5-da90-49db-a2d5-cc99062af5ba" providerId="ADAL" clId="{7F0125DB-5C43-4F7C-B33C-50078510B3B0}" dt="2025-01-07T02:13:36.696" v="111" actId="478"/>
          <ac:picMkLst>
            <pc:docMk/>
            <pc:sldMk cId="306104682" sldId="527"/>
            <ac:picMk id="1026" creationId="{A9F75F06-A9E0-42CC-B155-146B9567EDF9}"/>
          </ac:picMkLst>
        </pc:picChg>
      </pc:sldChg>
      <pc:sldChg chg="modSp mod">
        <pc:chgData name="Rajeev Balasubramonian" userId="1894f8d5-da90-49db-a2d5-cc99062af5ba" providerId="ADAL" clId="{7F0125DB-5C43-4F7C-B33C-50078510B3B0}" dt="2025-01-06T21:15:56.923" v="105" actId="20577"/>
        <pc:sldMkLst>
          <pc:docMk/>
          <pc:sldMk cId="3142632356" sldId="529"/>
        </pc:sldMkLst>
        <pc:spChg chg="mod">
          <ac:chgData name="Rajeev Balasubramonian" userId="1894f8d5-da90-49db-a2d5-cc99062af5ba" providerId="ADAL" clId="{7F0125DB-5C43-4F7C-B33C-50078510B3B0}" dt="2025-01-06T21:15:56.923" v="105" actId="20577"/>
          <ac:spMkLst>
            <pc:docMk/>
            <pc:sldMk cId="3142632356" sldId="529"/>
            <ac:spMk id="20485" creationId="{78852B79-80D1-4178-88FE-3CD33CD09401}"/>
          </ac:spMkLst>
        </pc:spChg>
      </pc:sldChg>
      <pc:sldChg chg="modSp mod">
        <pc:chgData name="Rajeev Balasubramonian" userId="1894f8d5-da90-49db-a2d5-cc99062af5ba" providerId="ADAL" clId="{7F0125DB-5C43-4F7C-B33C-50078510B3B0}" dt="2025-01-07T13:30:23.947" v="126" actId="20577"/>
        <pc:sldMkLst>
          <pc:docMk/>
          <pc:sldMk cId="29871195" sldId="530"/>
        </pc:sldMkLst>
        <pc:spChg chg="mod">
          <ac:chgData name="Rajeev Balasubramonian" userId="1894f8d5-da90-49db-a2d5-cc99062af5ba" providerId="ADAL" clId="{7F0125DB-5C43-4F7C-B33C-50078510B3B0}" dt="2025-01-07T13:30:23.947" v="126" actId="20577"/>
          <ac:spMkLst>
            <pc:docMk/>
            <pc:sldMk cId="29871195" sldId="530"/>
            <ac:spMk id="10245" creationId="{35253120-4A64-45CB-ACEA-665FCACE99AE}"/>
          </ac:spMkLst>
        </pc:spChg>
      </pc:sldChg>
      <pc:sldChg chg="addSp delSp modSp add mod">
        <pc:chgData name="Rajeev Balasubramonian" userId="1894f8d5-da90-49db-a2d5-cc99062af5ba" providerId="ADAL" clId="{7F0125DB-5C43-4F7C-B33C-50078510B3B0}" dt="2025-01-07T13:33:41.739" v="154" actId="1076"/>
        <pc:sldMkLst>
          <pc:docMk/>
          <pc:sldMk cId="1978240675" sldId="531"/>
        </pc:sldMkLst>
        <pc:spChg chg="mod">
          <ac:chgData name="Rajeev Balasubramonian" userId="1894f8d5-da90-49db-a2d5-cc99062af5ba" providerId="ADAL" clId="{7F0125DB-5C43-4F7C-B33C-50078510B3B0}" dt="2025-01-07T13:33:08.937" v="149" actId="20577"/>
          <ac:spMkLst>
            <pc:docMk/>
            <pc:sldMk cId="1978240675" sldId="531"/>
            <ac:spMk id="22535" creationId="{0584C585-9C76-2BFB-A5A0-C3D8E5CDB2A1}"/>
          </ac:spMkLst>
        </pc:spChg>
        <pc:picChg chg="del">
          <ac:chgData name="Rajeev Balasubramonian" userId="1894f8d5-da90-49db-a2d5-cc99062af5ba" providerId="ADAL" clId="{7F0125DB-5C43-4F7C-B33C-50078510B3B0}" dt="2025-01-07T13:33:02.207" v="128" actId="478"/>
          <ac:picMkLst>
            <pc:docMk/>
            <pc:sldMk cId="1978240675" sldId="531"/>
            <ac:picMk id="2" creationId="{5E71CE3F-7C71-9688-CF78-6493D27DFF63}"/>
          </ac:picMkLst>
        </pc:picChg>
        <pc:picChg chg="add mod">
          <ac:chgData name="Rajeev Balasubramonian" userId="1894f8d5-da90-49db-a2d5-cc99062af5ba" providerId="ADAL" clId="{7F0125DB-5C43-4F7C-B33C-50078510B3B0}" dt="2025-01-07T13:33:41.739" v="154" actId="1076"/>
          <ac:picMkLst>
            <pc:docMk/>
            <pc:sldMk cId="1978240675" sldId="531"/>
            <ac:picMk id="4" creationId="{2B246DE2-BF7C-1192-4828-6C87E932114D}"/>
          </ac:picMkLst>
        </pc:picChg>
      </pc:sldChg>
      <pc:sldChg chg="modSp add mod">
        <pc:chgData name="Rajeev Balasubramonian" userId="1894f8d5-da90-49db-a2d5-cc99062af5ba" providerId="ADAL" clId="{7F0125DB-5C43-4F7C-B33C-50078510B3B0}" dt="2025-01-07T13:56:30.580" v="593" actId="20577"/>
        <pc:sldMkLst>
          <pc:docMk/>
          <pc:sldMk cId="3381671805" sldId="532"/>
        </pc:sldMkLst>
        <pc:spChg chg="mod">
          <ac:chgData name="Rajeev Balasubramonian" userId="1894f8d5-da90-49db-a2d5-cc99062af5ba" providerId="ADAL" clId="{7F0125DB-5C43-4F7C-B33C-50078510B3B0}" dt="2025-01-07T13:54:37.298" v="364" actId="20577"/>
          <ac:spMkLst>
            <pc:docMk/>
            <pc:sldMk cId="3381671805" sldId="532"/>
            <ac:spMk id="20483" creationId="{5301BB46-E22B-0D0A-3D3E-12F8821C6F25}"/>
          </ac:spMkLst>
        </pc:spChg>
        <pc:spChg chg="mod">
          <ac:chgData name="Rajeev Balasubramonian" userId="1894f8d5-da90-49db-a2d5-cc99062af5ba" providerId="ADAL" clId="{7F0125DB-5C43-4F7C-B33C-50078510B3B0}" dt="2025-01-07T13:56:30.580" v="593" actId="20577"/>
          <ac:spMkLst>
            <pc:docMk/>
            <pc:sldMk cId="3381671805" sldId="532"/>
            <ac:spMk id="20485" creationId="{C6D8F916-54C4-8221-8C2A-DD41A4BC5D3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994" name="Rectangle 2">
            <a:extLst>
              <a:ext uri="{FF2B5EF4-FFF2-40B4-BE49-F238E27FC236}">
                <a16:creationId xmlns:a16="http://schemas.microsoft.com/office/drawing/2014/main" id="{49A7EF20-88B2-4AF0-AF29-3530A7C3C0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5" name="Rectangle 3">
            <a:extLst>
              <a:ext uri="{FF2B5EF4-FFF2-40B4-BE49-F238E27FC236}">
                <a16:creationId xmlns:a16="http://schemas.microsoft.com/office/drawing/2014/main" id="{73C63F52-763B-400D-8FAC-4D9F089F398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6" name="Rectangle 4">
            <a:extLst>
              <a:ext uri="{FF2B5EF4-FFF2-40B4-BE49-F238E27FC236}">
                <a16:creationId xmlns:a16="http://schemas.microsoft.com/office/drawing/2014/main" id="{E17FFC14-AB56-4344-8D55-4498F7A078EC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52997" name="Rectangle 5">
            <a:extLst>
              <a:ext uri="{FF2B5EF4-FFF2-40B4-BE49-F238E27FC236}">
                <a16:creationId xmlns:a16="http://schemas.microsoft.com/office/drawing/2014/main" id="{8532B5D8-C0DA-4509-B575-93F9AD2A657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38DFEF5-6DBE-4894-BFBB-F3996012E6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>
            <a:extLst>
              <a:ext uri="{FF2B5EF4-FFF2-40B4-BE49-F238E27FC236}">
                <a16:creationId xmlns:a16="http://schemas.microsoft.com/office/drawing/2014/main" id="{889FF782-1A75-4049-9A30-A3411802CA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5" name="Rectangle 3">
            <a:extLst>
              <a:ext uri="{FF2B5EF4-FFF2-40B4-BE49-F238E27FC236}">
                <a16:creationId xmlns:a16="http://schemas.microsoft.com/office/drawing/2014/main" id="{F45B4A1A-646E-4232-A3DF-2E80C6A9915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7868E971-E2E7-4DB7-BEE8-0B16E542B8C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0197" name="Rectangle 5">
            <a:extLst>
              <a:ext uri="{FF2B5EF4-FFF2-40B4-BE49-F238E27FC236}">
                <a16:creationId xmlns:a16="http://schemas.microsoft.com/office/drawing/2014/main" id="{95DFDCAB-8F34-4967-AC0D-D017BEBC852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520198" name="Rectangle 6">
            <a:extLst>
              <a:ext uri="{FF2B5EF4-FFF2-40B4-BE49-F238E27FC236}">
                <a16:creationId xmlns:a16="http://schemas.microsoft.com/office/drawing/2014/main" id="{7CD3EFC5-E76F-4F42-A035-8325853D2DF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20199" name="Rectangle 7">
            <a:extLst>
              <a:ext uri="{FF2B5EF4-FFF2-40B4-BE49-F238E27FC236}">
                <a16:creationId xmlns:a16="http://schemas.microsoft.com/office/drawing/2014/main" id="{51C303CD-04F3-4BED-9091-84FF86A4E3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1EFB1C3-1198-4B17-99C3-C56D8E88D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05BC8DA1-B1CD-43D9-BC11-160215E83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9FE75FC-497B-4B9C-AE66-70E46966A39A}" type="slidenum">
              <a:rPr lang="en-US" altLang="en-US" sz="1200" smtClean="0"/>
              <a:pPr/>
              <a:t>1</a:t>
            </a:fld>
            <a:endParaRPr lang="en-US" altLang="en-US" sz="12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B0E0D26E-2B4B-46F8-AAA8-255B012C4D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0B720CFE-9A13-406A-8E47-BD6F3C5F2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AD78EA5-5766-41A6-9CEC-B454866DEA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D63C35-A07F-4960-946A-939D385BC222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8D260D5-9266-4B96-930C-E7AFB6896C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AB8EE0C-EEE4-4138-8571-B5BDFAE55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8AD78EA5-5766-41A6-9CEC-B454866DEA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D63C35-A07F-4960-946A-939D385BC222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8D260D5-9266-4B96-930C-E7AFB6896C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6AB8EE0C-EEE4-4138-8571-B5BDFAE55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60313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E07C076-EE2D-4BF4-BA1A-DB8257AFA3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54C887-8EFA-4AC9-9635-80BA77A3A155}" type="slidenum">
              <a:rPr lang="en-US" altLang="en-US" sz="1200" smtClean="0"/>
              <a:pPr/>
              <a:t>12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7807F1F-D220-4625-BBD2-B59FCD0CC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6A12440-56D3-4C2C-8D89-0F058441A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56AE8-835F-A8FB-43CF-B0990E67A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44E4825-0F19-A361-116D-F7D7A82EAD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D63C35-A07F-4960-946A-939D385BC222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9A39445-5906-0E88-8392-459DA65521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B4A99C75-BFA5-EC53-B71A-E6DF1E4325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014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EE07C076-EE2D-4BF4-BA1A-DB8257AFA3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54C887-8EFA-4AC9-9635-80BA77A3A155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7807F1F-D220-4625-BBD2-B59FCD0CCE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46A12440-56D3-4C2C-8D89-0F058441A0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111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0E41C5-1E1C-A99E-D776-4519DDC64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0EF79F2C-405A-0A25-3CCD-429F89A2DF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54C887-8EFA-4AC9-9635-80BA77A3A155}" type="slidenum">
              <a:rPr lang="en-US" altLang="en-US" sz="1200" smtClean="0"/>
              <a:pPr/>
              <a:t>15</a:t>
            </a:fld>
            <a:endParaRPr lang="en-US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21A5BEE0-92CC-0BE3-7EC8-C7B7CF35B9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C815200E-F34D-93DF-9C7D-5635945518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7468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8A078741-895F-4D56-8AAD-60722EBA3C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0BEE2D5-F1C1-40AB-B7F2-5F4F87E949D1}" type="slidenum">
              <a:rPr lang="en-US" altLang="en-US" sz="1200" smtClean="0"/>
              <a:pPr/>
              <a:t>16</a:t>
            </a:fld>
            <a:endParaRPr lang="en-US" altLang="en-US" sz="120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E9AAD78-E267-4826-A3AB-A07C2FF800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2A4D75F8-C491-4B7E-8BB0-A88CA576A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60E4B46-F725-4009-9CBD-6241CF7C2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02D9D3-E85D-4902-9878-DD8757E19DE7}" type="slidenum">
              <a:rPr lang="en-US" altLang="en-US" sz="1200" smtClean="0"/>
              <a:pPr/>
              <a:t>17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B3858A7-0282-401A-8295-6957CDE39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97A003B-6DD1-4283-8659-2F170D42C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62806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160E4B46-F725-4009-9CBD-6241CF7C2C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802D9D3-E85D-4902-9878-DD8757E19DE7}" type="slidenum">
              <a:rPr lang="en-US" altLang="en-US" sz="1200" smtClean="0"/>
              <a:pPr/>
              <a:t>18</a:t>
            </a:fld>
            <a:endParaRPr lang="en-US" altLang="en-US" sz="120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9B3858A7-0282-401A-8295-6957CDE399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697A003B-6DD1-4283-8659-2F170D42C0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5CBC6611-DF63-49ED-94E6-0CBDEA4F88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69545AB-9FB5-42D5-BCC8-C0A096EDABE2}" type="slidenum">
              <a:rPr lang="en-US" altLang="en-US" sz="1200" smtClean="0"/>
              <a:pPr/>
              <a:t>19</a:t>
            </a:fld>
            <a:endParaRPr lang="en-US" altLang="en-US" sz="1200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EDBDEA38-B1AB-4D7C-A253-363B71A398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DC3A14AC-403F-4B57-BC0B-87A8DC879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4E36073B-6023-4CB4-94CC-35E4CF4DC9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15A190-23AF-469D-AD69-4C9D7182CF6E}" type="slidenum">
              <a:rPr lang="en-US" altLang="en-US" sz="1200" smtClean="0"/>
              <a:pPr/>
              <a:t>2</a:t>
            </a:fld>
            <a:endParaRPr lang="en-US" altLang="en-US" sz="120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3B33F1C-A409-44B9-AEC5-98EC829970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185FECB-CDDB-446F-93AA-3D52F30766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C5680AD-570D-49F2-BCB4-9E4F7DC0F1F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EF5FD5-B940-410D-A58B-F0C9CF135A09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DE67B842-E841-4316-9905-E4A19800EF1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20F6AFD0-82C6-4B48-8DA7-480F11DBE5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A227A29-B635-436D-B255-0CB34DD560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A72351-7DB4-483A-91B1-8978149C8356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A7EBF38-EB1D-4F03-AB8B-78871E52F0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2989E4D-EB93-4C27-860B-D2C35D5BE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CA227A29-B635-436D-B255-0CB34DD560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AA72351-7DB4-483A-91B1-8978149C8356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CA7EBF38-EB1D-4F03-AB8B-78871E52F0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F2989E4D-EB93-4C27-860B-D2C35D5BE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7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6CD1E534-39DF-44B2-A5BD-A38FED1B2F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1A79215-DEF3-4FD4-9BBE-7F8A1C3EB508}" type="slidenum">
              <a:rPr lang="en-US" altLang="en-US" sz="1200" smtClean="0"/>
              <a:pPr/>
              <a:t>6</a:t>
            </a:fld>
            <a:endParaRPr lang="en-US" altLang="en-US" sz="1200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C0A36B62-F991-488D-9932-89D51EE80E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7064DEE-5928-484A-814D-709F7159B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95F7CB9D-BE3A-4924-9104-EDA3F1A712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382A3AB-C96C-4C42-BD69-F09736E158E0}" type="slidenum">
              <a:rPr lang="en-US" altLang="en-US" sz="1200" smtClean="0"/>
              <a:pPr/>
              <a:t>7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FA8B316F-F0CC-4E3C-AC13-E08A405557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DB136A7B-CABC-45AA-BF7D-875A11CB1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DCAE091-7944-4FDD-9BEC-F708967107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5E32430-E200-4B3F-A8C9-2F9343BAAE0F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DE50E6D-594E-4427-8A47-DEC5E08805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CC02D34-0209-4A19-B041-34DB6987E0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8B1A885F-D5DD-41DE-B650-DD089D3E48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333483-D7DA-45BC-850C-59268BB7DDCB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ED6CD98A-0184-46FB-BD15-9FB6EC590E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0335F3BE-F3EE-4DA6-A691-F47DD8BC99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6D84FF7-8083-4626-8250-91FA7AD051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D37F632-A09A-4C9A-8EC4-F2B8A14503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2884EE-B2E9-4410-BDD2-9FB7D642C6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5897D-6A35-44FF-BB21-92A109029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6317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D55A0C0-5A8A-455A-B5AD-6EDB2A13E8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40B3B4-61E1-4773-B5A8-F7DBD713FD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ED5796D-D854-4EAE-B19E-1FD908C194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F0DFA-5FC7-43FF-A1C1-B03676DFAC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85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13E25E-5776-445C-9F5E-8E342264FA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04EAD3-46C0-46A1-A3EB-4044FEBA59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6ADBAD-33F1-4C53-99DA-E1123D323B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192F3-8733-4DBA-B1B2-FEB6C06F05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77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28C6E1-D8CC-4815-8407-6F2A6CCB5E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4FA7C2-E41F-4D33-BE14-2367BCDAA7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CE04FC-2CC8-4C61-83A7-8447F47703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F5E33-7895-4D43-A59C-D22CC6F09C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322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4EC1D31-0A6F-44AC-9233-261D563C69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0775A3-A584-4C20-AAB2-1C13F2927D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111EB2-73BB-416C-8964-D408D63CCF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26930-4880-4E1B-A8D9-9DE7F09576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540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C23E80-A38F-4556-9A34-A640841350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EE43E4-95ED-4138-B6BE-A7516E63F6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60FA0E-7E42-4556-BC29-055FADE277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FB53A-C786-4482-B5CF-D1A9B8CF1D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850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51E110-268E-4F38-89AF-66C3FC4476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AAB713F-1A7F-4A93-92CF-9DAE011DDF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D138B72-99D1-4106-8949-BEEF717091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FE9CF9-48C2-4DB0-A8D8-84FF06625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21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77628F5-F413-456D-9D99-A48789A21C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C437F9E-DBB7-466C-B7BE-A4CF1ADD76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44A1CF2-BF8B-467F-8986-E8E5880D82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A534C-6A52-4BCC-B79E-8AF13FFDF7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1532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9CD29EC-8E36-4244-AE1E-A32735EA4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F3500CF-1218-4CE9-92E5-52CDB3CFB5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9CD7F5-D491-48ED-8328-41589B124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E1094-2C18-41D6-9677-2E24DD1CCD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59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29FD29-D69C-425F-8796-6B40135371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586840-EE4B-49B6-920F-6689BB26EB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C4548D-DDB6-4337-9FB2-C90183FF31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266C1-E6F3-4928-97C9-DD2BE90736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987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33DA5E-83C2-439C-ABB1-967749B804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4F05A8-D594-4015-9C1B-1866F30AA9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5B0006-4173-4D41-B375-2D68511544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AE12A-F669-4B62-88C3-5CD301D29E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179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31AD2AE-9DB2-47B4-9C69-5DAF410F1A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93F37C7-1E36-4AAA-BE1A-811E670272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BE135E3-8485-41CB-A972-2EC90E3BE1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01EE019-9325-43AB-993C-BF7BA5F715F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University of Utah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840DE73-EE1B-4A9A-872E-25B2B0B4B92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D192010C-0BE5-4D67-80DD-D78A38C67E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E96785B-DB5F-4D95-93A7-47694134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65D303-AF91-490E-8A22-6085285E22B2}" type="slidenum">
              <a:rPr lang="en-US" altLang="en-US"/>
              <a:pPr>
                <a:defRPr/>
              </a:pPr>
              <a:t>1</a:t>
            </a:fld>
            <a:endParaRPr lang="en-US" altLang="en-US"/>
          </a:p>
        </p:txBody>
      </p:sp>
      <p:sp>
        <p:nvSpPr>
          <p:cNvPr id="4099" name="Text Box 2">
            <a:extLst>
              <a:ext uri="{FF2B5EF4-FFF2-40B4-BE49-F238E27FC236}">
                <a16:creationId xmlns:a16="http://schemas.microsoft.com/office/drawing/2014/main" id="{BC0B8F28-6748-42F0-88CB-A08023B74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621541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Lecture 1: CS/ECE 3810 Introduction</a:t>
            </a:r>
          </a:p>
        </p:txBody>
      </p:sp>
      <p:sp>
        <p:nvSpPr>
          <p:cNvPr id="4100" name="Line 3">
            <a:extLst>
              <a:ext uri="{FF2B5EF4-FFF2-40B4-BE49-F238E27FC236}">
                <a16:creationId xmlns:a16="http://schemas.microsoft.com/office/drawing/2014/main" id="{2375213F-7C44-4D9B-9883-1FCB1691C28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1" name="Text Box 4">
            <a:extLst>
              <a:ext uri="{FF2B5EF4-FFF2-40B4-BE49-F238E27FC236}">
                <a16:creationId xmlns:a16="http://schemas.microsoft.com/office/drawing/2014/main" id="{93B72D8D-3AB5-4E00-8FCA-02F373C52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524000"/>
            <a:ext cx="5976957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Today’s topics: 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Why computer organization is important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Logistics</a:t>
            </a:r>
          </a:p>
          <a:p>
            <a:pPr lvl="1" eaLnBrk="1" hangingPunct="1">
              <a:spcBef>
                <a:spcPct val="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Modern trends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2459BC8-FC30-418E-8352-00797318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128A0-FBA2-4C1B-889A-A79B56BCA5E4}" type="slidenum">
              <a:rPr lang="en-US" altLang="en-US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E9376C1C-E4B7-4926-BE31-F13D72E4B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54738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Course Organization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75203B2C-AB16-4D20-AB73-5BA34D957F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78852B79-80D1-4178-88FE-3CD33CD09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17638"/>
            <a:ext cx="7622023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40% two midterms, 40% final, 20% assignments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~10 assignments – you may skip two; automatic 1.5 day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extension until Wed/Fri late night; upload on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Gradescope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HW4 has extra credit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Co-operation policy: you may discuss – you may not see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someone else’s written matter when writing your solution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Exams are open-notes (1 page)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Print slides just before class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Screencast YouTube videos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2459BC8-FC30-418E-8352-00797318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128A0-FBA2-4C1B-889A-A79B56BCA5E4}" type="slidenum">
              <a:rPr lang="en-US" altLang="en-US"/>
              <a:pPr>
                <a:defRPr/>
              </a:pPr>
              <a:t>11</a:t>
            </a:fld>
            <a:endParaRPr lang="en-US" altLang="en-US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E9376C1C-E4B7-4926-BE31-F13D72E4B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25581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Grading Policy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75203B2C-AB16-4D20-AB73-5BA34D957F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78852B79-80D1-4178-88FE-3CD33CD09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17638"/>
            <a:ext cx="776116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Grading by rank (32% receive A or A-, 40% receive B+/B/B-)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About 13% receive D+ or lower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No tolerance for cheating (see class webpage)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Rank in exams matters more than rank in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homeworks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632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256C53C-BFF0-43E3-BC5C-506A807E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37B5D-3283-4020-81E6-891B749C0DD2}" type="slidenum">
              <a:rPr lang="en-US" altLang="en-US"/>
              <a:pPr>
                <a:defRPr/>
              </a:pPr>
              <a:t>12</a:t>
            </a:fld>
            <a:endParaRPr lang="en-US" altLang="en-US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CCBAF37F-6872-4DD5-B854-E991164FC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0181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Microprocessor Performance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55E1F15B-CF4C-4AE2-8E57-2BCEA2345A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3" name="Text Box 7">
            <a:extLst>
              <a:ext uri="{FF2B5EF4-FFF2-40B4-BE49-F238E27FC236}">
                <a16:creationId xmlns:a16="http://schemas.microsoft.com/office/drawing/2014/main" id="{84715AC8-54B7-4650-AC66-0075F8EA0E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38813"/>
            <a:ext cx="430778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50% improvement every year!!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contributes to this improvement?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0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the lower improvement?</a:t>
            </a:r>
          </a:p>
        </p:txBody>
      </p:sp>
      <p:pic>
        <p:nvPicPr>
          <p:cNvPr id="22534" name="Picture 6" descr="f01-17-9780124077263">
            <a:extLst>
              <a:ext uri="{FF2B5EF4-FFF2-40B4-BE49-F238E27FC236}">
                <a16:creationId xmlns:a16="http://schemas.microsoft.com/office/drawing/2014/main" id="{8AB5FB6D-12EE-4E96-89B0-E4F2A439B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57313"/>
            <a:ext cx="7620000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TextBox 1">
            <a:extLst>
              <a:ext uri="{FF2B5EF4-FFF2-40B4-BE49-F238E27FC236}">
                <a16:creationId xmlns:a16="http://schemas.microsoft.com/office/drawing/2014/main" id="{40F5EA01-2A71-4AB9-BF5D-8CB949729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4950" y="5675313"/>
            <a:ext cx="17256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Source: H&amp;P Textbook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878306-B663-FFD7-7BE8-B0A3514E1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08FA7B2-4058-CA34-7DEB-CF1F84B2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1128A0-FBA2-4C1B-889A-A79B56BCA5E4}" type="slidenum">
              <a:rPr lang="en-US" altLang="en-US"/>
              <a:pPr>
                <a:defRPr/>
              </a:pPr>
              <a:t>13</a:t>
            </a:fld>
            <a:endParaRPr lang="en-US" altLang="en-US"/>
          </a:p>
        </p:txBody>
      </p:sp>
      <p:sp>
        <p:nvSpPr>
          <p:cNvPr id="20483" name="Text Box 2">
            <a:extLst>
              <a:ext uri="{FF2B5EF4-FFF2-40B4-BE49-F238E27FC236}">
                <a16:creationId xmlns:a16="http://schemas.microsoft.com/office/drawing/2014/main" id="{5301BB46-E22B-0D0A-3D3E-12F8821C6F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8263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Transistors and Clocks</a:t>
            </a:r>
          </a:p>
        </p:txBody>
      </p:sp>
      <p:sp>
        <p:nvSpPr>
          <p:cNvPr id="20484" name="Line 3">
            <a:extLst>
              <a:ext uri="{FF2B5EF4-FFF2-40B4-BE49-F238E27FC236}">
                <a16:creationId xmlns:a16="http://schemas.microsoft.com/office/drawing/2014/main" id="{DC8D4AA9-BBF2-B671-C731-5C3C25A60E3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85" name="Text Box 4">
            <a:extLst>
              <a:ext uri="{FF2B5EF4-FFF2-40B4-BE49-F238E27FC236}">
                <a16:creationId xmlns:a16="http://schemas.microsoft.com/office/drawing/2014/main" id="{C6D8F916-54C4-8221-8C2A-DD41A4BC5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417638"/>
            <a:ext cx="8264507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Basic device used to create logic gates, circuits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Smaller transistors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more circuits, faster circuits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Clock: a voltage signal that goes up and down, serving as 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start/stop signal for circuits; 4 GHz clock frequency = 4 billion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up/downs in a second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671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B256C53C-BFF0-43E3-BC5C-506A807E4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37B5D-3283-4020-81E6-891B749C0DD2}" type="slidenum">
              <a:rPr lang="en-US" altLang="en-US"/>
              <a:pPr>
                <a:defRPr/>
              </a:pPr>
              <a:t>14</a:t>
            </a:fld>
            <a:endParaRPr lang="en-US" altLang="en-US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CCBAF37F-6872-4DD5-B854-E991164FC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0181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Microprocessor Performance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55E1F15B-CF4C-4AE2-8E57-2BCEA2345AB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TextBox 1">
            <a:extLst>
              <a:ext uri="{FF2B5EF4-FFF2-40B4-BE49-F238E27FC236}">
                <a16:creationId xmlns:a16="http://schemas.microsoft.com/office/drawing/2014/main" id="{40F5EA01-2A71-4AB9-BF5D-8CB949729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058" y="6553200"/>
            <a:ext cx="145655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karlrupp.net</a:t>
            </a:r>
          </a:p>
        </p:txBody>
      </p:sp>
      <p:pic>
        <p:nvPicPr>
          <p:cNvPr id="2" name="Picture 2" descr="50 Years of Microprocessor Trend Data Chart">
            <a:extLst>
              <a:ext uri="{FF2B5EF4-FFF2-40B4-BE49-F238E27FC236}">
                <a16:creationId xmlns:a16="http://schemas.microsoft.com/office/drawing/2014/main" id="{82C0B753-EB0D-3CF3-F7E0-6A5F78946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4" y="1202493"/>
            <a:ext cx="7736663" cy="540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04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97C8B-B6E0-9179-0685-970854B89D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70C47DB-AB50-78B4-5DBD-FF266E1AE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637B5D-3283-4020-81E6-891B749C0DD2}" type="slidenum">
              <a:rPr lang="en-US" altLang="en-US"/>
              <a:pPr>
                <a:defRPr/>
              </a:pPr>
              <a:t>15</a:t>
            </a:fld>
            <a:endParaRPr lang="en-US" altLang="en-US"/>
          </a:p>
        </p:txBody>
      </p:sp>
      <p:sp>
        <p:nvSpPr>
          <p:cNvPr id="22531" name="Text Box 2">
            <a:extLst>
              <a:ext uri="{FF2B5EF4-FFF2-40B4-BE49-F238E27FC236}">
                <a16:creationId xmlns:a16="http://schemas.microsoft.com/office/drawing/2014/main" id="{5D6D19BE-DFDD-C2B5-0AE5-9F43588CE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501816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Microprocessor Performance</a:t>
            </a: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ADDFAE85-78C9-1A03-E2F6-D863C09CAA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5" name="TextBox 1">
            <a:extLst>
              <a:ext uri="{FF2B5EF4-FFF2-40B4-BE49-F238E27FC236}">
                <a16:creationId xmlns:a16="http://schemas.microsoft.com/office/drawing/2014/main" id="{0584C585-9C76-2BFB-A5A0-C3D8E5CDB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4058" y="6553200"/>
            <a:ext cx="1285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Source: </a:t>
            </a:r>
            <a:r>
              <a:rPr lang="en-US" altLang="en-US" sz="1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wikipedia</a:t>
            </a:r>
            <a:endParaRPr lang="en-US" altLang="en-US" sz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B246DE2-BF7C-1192-4828-6C87E93211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38165"/>
            <a:ext cx="8763000" cy="395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40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44EEA9F-B865-40F7-840E-59E4CDCCA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E7D88E-DC3E-40E3-A3C1-75B483717F6D}" type="slidenum">
              <a:rPr lang="en-US" altLang="en-US"/>
              <a:pPr>
                <a:defRPr/>
              </a:pPr>
              <a:t>16</a:t>
            </a:fld>
            <a:endParaRPr lang="en-US" altLang="en-US"/>
          </a:p>
        </p:txBody>
      </p:sp>
      <p:sp>
        <p:nvSpPr>
          <p:cNvPr id="24579" name="Text Box 2">
            <a:extLst>
              <a:ext uri="{FF2B5EF4-FFF2-40B4-BE49-F238E27FC236}">
                <a16:creationId xmlns:a16="http://schemas.microsoft.com/office/drawing/2014/main" id="{65A710AB-3A8F-4494-989B-FD8EFAA6B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7713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 Consumption Trends</a:t>
            </a:r>
          </a:p>
        </p:txBody>
      </p:sp>
      <p:sp>
        <p:nvSpPr>
          <p:cNvPr id="24580" name="Line 3">
            <a:extLst>
              <a:ext uri="{FF2B5EF4-FFF2-40B4-BE49-F238E27FC236}">
                <a16:creationId xmlns:a16="http://schemas.microsoft.com/office/drawing/2014/main" id="{3DAFAA97-22F1-4D72-8CCF-6E9E744095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Text Box 4">
            <a:extLst>
              <a:ext uri="{FF2B5EF4-FFF2-40B4-BE49-F238E27FC236}">
                <a16:creationId xmlns:a16="http://schemas.microsoft.com/office/drawing/2014/main" id="{2D317CE3-1839-40EE-B149-7C5634643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419225"/>
            <a:ext cx="785984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Dyn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power  </a:t>
            </a:r>
            <a:r>
              <a:rPr lang="en-US" altLang="en-US" sz="2400" dirty="0">
                <a:latin typeface="Symbol" panose="05050102010706020507" pitchFamily="18" charset="2"/>
                <a:cs typeface="Calibri" panose="020F0502020204030204" pitchFamily="34" charset="0"/>
              </a:rPr>
              <a:t>a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activity x capacitance x voltage</a:t>
            </a:r>
            <a:r>
              <a:rPr lang="en-US" alt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x frequency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Voltage and frequency are somewhat constant now,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while capacitance per transistor is decreasing and number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of transistors (activity) is increasing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Leakage power is also rising (function of #trans and voltage)</a:t>
            </a:r>
          </a:p>
        </p:txBody>
      </p:sp>
      <p:pic>
        <p:nvPicPr>
          <p:cNvPr id="24582" name="Picture 6" descr="f01-16-9780124077263">
            <a:extLst>
              <a:ext uri="{FF2B5EF4-FFF2-40B4-BE49-F238E27FC236}">
                <a16:creationId xmlns:a16="http://schemas.microsoft.com/office/drawing/2014/main" id="{EC685EB5-2307-49CC-9833-EBB7A411A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264025"/>
            <a:ext cx="626745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3" name="TextBox 6">
            <a:extLst>
              <a:ext uri="{FF2B5EF4-FFF2-40B4-BE49-F238E27FC236}">
                <a16:creationId xmlns:a16="http://schemas.microsoft.com/office/drawing/2014/main" id="{205B5906-6D0C-4036-8FD2-F977A3AA0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6613" y="6499225"/>
            <a:ext cx="17240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Source: H&amp;P Textbook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9F68CB-0DAA-42FB-B0D3-752D0148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22E-4480-4C4B-AB71-829C798BC118}" type="slidenum">
              <a:rPr lang="en-US" altLang="en-US"/>
              <a:pPr>
                <a:defRPr/>
              </a:pPr>
              <a:t>17</a:t>
            </a:fld>
            <a:endParaRPr lang="en-US" altLang="en-US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BFD45C6-AFDB-4CFD-A3CE-9A986C39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307532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 Trends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16913447-9012-4BA2-8325-B2856D3F9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9F2E3DE9-FA3E-4E9D-8980-C90DAC908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750" y="1767155"/>
            <a:ext cx="7928581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Running out of ideas to improve single thread performance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Power wall makes it harder to add complex features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Power wall makes it harder to increase frequency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Technology scaling likely to end soon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Additional performance provided by: more cores, occasional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spikes in frequency, accelerators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65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9F68CB-0DAA-42FB-B0D3-752D0148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3B22E-4480-4C4B-AB71-829C798BC118}" type="slidenum">
              <a:rPr lang="en-US" altLang="en-US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26627" name="Text Box 2">
            <a:extLst>
              <a:ext uri="{FF2B5EF4-FFF2-40B4-BE49-F238E27FC236}">
                <a16:creationId xmlns:a16="http://schemas.microsoft.com/office/drawing/2014/main" id="{9BFD45C6-AFDB-4CFD-A3CE-9A986C396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7752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Summary</a:t>
            </a:r>
          </a:p>
        </p:txBody>
      </p:sp>
      <p:sp>
        <p:nvSpPr>
          <p:cNvPr id="26628" name="Line 3">
            <a:extLst>
              <a:ext uri="{FF2B5EF4-FFF2-40B4-BE49-F238E27FC236}">
                <a16:creationId xmlns:a16="http://schemas.microsoft.com/office/drawing/2014/main" id="{16913447-9012-4BA2-8325-B2856D3F94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29" name="Text Box 4">
            <a:extLst>
              <a:ext uri="{FF2B5EF4-FFF2-40B4-BE49-F238E27FC236}">
                <a16:creationId xmlns:a16="http://schemas.microsoft.com/office/drawing/2014/main" id="{9F2E3DE9-FA3E-4E9D-8980-C90DAC908D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676400"/>
            <a:ext cx="833330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Three roadblocks: power, ideas, technology scaling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Fixed power budget because of cooling constraints; implies that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frequency can’t be increased; discourages complex ideas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End of voltage (Dennard) scaling in early 2010s; the end of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Moore’s Law </a:t>
            </a:r>
            <a:r>
              <a:rPr lang="en-US" altLang="en-US" sz="2400">
                <a:latin typeface="Calibri" panose="020F0502020204030204" pitchFamily="34" charset="0"/>
                <a:cs typeface="Calibri" panose="020F0502020204030204" pitchFamily="34" charset="0"/>
              </a:rPr>
              <a:t>also imminent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Has led to dark silicon and dim silicon (occasional turbo)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5606B43-15BE-422A-982C-65AF6BA43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FF8681-97B2-4E61-8639-88BE06C1650F}" type="slidenum">
              <a:rPr lang="en-US" altLang="en-US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47107" name="Text Box 2">
            <a:extLst>
              <a:ext uri="{FF2B5EF4-FFF2-40B4-BE49-F238E27FC236}">
                <a16:creationId xmlns:a16="http://schemas.microsoft.com/office/drawing/2014/main" id="{E247778C-A0D7-4C78-BD66-32414C6F28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88846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Next Class</a:t>
            </a:r>
          </a:p>
        </p:txBody>
      </p:sp>
      <p:sp>
        <p:nvSpPr>
          <p:cNvPr id="47108" name="Line 3">
            <a:extLst>
              <a:ext uri="{FF2B5EF4-FFF2-40B4-BE49-F238E27FC236}">
                <a16:creationId xmlns:a16="http://schemas.microsoft.com/office/drawing/2014/main" id="{C5A9232D-0175-4C3B-A0D2-F68A476E10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Text Box 4">
            <a:extLst>
              <a:ext uri="{FF2B5EF4-FFF2-40B4-BE49-F238E27FC236}">
                <a16:creationId xmlns:a16="http://schemas.microsoft.com/office/drawing/2014/main" id="{D8C2F442-F4D3-46C6-AA83-794239ADC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656045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Topics: Trends, Performance, MIPS instruction set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architecture (Chapter 2)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Visit the class web-page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https://www.cs.utah.edu/~rajeev/cs3810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69E9B2-4B72-40DE-9CC1-E9FB892B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0C7BF2-1255-4F42-9360-0A9ADDB1FE50}" type="slidenum">
              <a:rPr lang="en-US" altLang="en-US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6147" name="Text Box 2">
            <a:extLst>
              <a:ext uri="{FF2B5EF4-FFF2-40B4-BE49-F238E27FC236}">
                <a16:creationId xmlns:a16="http://schemas.microsoft.com/office/drawing/2014/main" id="{D7B42280-EA95-421B-AF59-21B3C167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9257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Computer Organization</a:t>
            </a:r>
          </a:p>
        </p:txBody>
      </p:sp>
      <p:sp>
        <p:nvSpPr>
          <p:cNvPr id="6148" name="Line 3">
            <a:extLst>
              <a:ext uri="{FF2B5EF4-FFF2-40B4-BE49-F238E27FC236}">
                <a16:creationId xmlns:a16="http://schemas.microsoft.com/office/drawing/2014/main" id="{4AE25106-2141-4520-9782-ACCBAB691F6C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9" name="Picture 2" descr="http://www.extremetech.com/wp-content/uploads/2013/12/Google-Datacenter.jpg">
            <a:extLst>
              <a:ext uri="{FF2B5EF4-FFF2-40B4-BE49-F238E27FC236}">
                <a16:creationId xmlns:a16="http://schemas.microsoft.com/office/drawing/2014/main" id="{292CF035-FBD7-4496-9F50-7A4DA3B2C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1341438"/>
            <a:ext cx="4614862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http://images.anandtech.com/doci/4971/4S-5173.jpg">
            <a:extLst>
              <a:ext uri="{FF2B5EF4-FFF2-40B4-BE49-F238E27FC236}">
                <a16:creationId xmlns:a16="http://schemas.microsoft.com/office/drawing/2014/main" id="{8B3F1807-2B5F-403C-9C10-40C5BF3D5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1438"/>
            <a:ext cx="3860800" cy="254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Image result for uber self driving car">
            <a:extLst>
              <a:ext uri="{FF2B5EF4-FFF2-40B4-BE49-F238E27FC236}">
                <a16:creationId xmlns:a16="http://schemas.microsoft.com/office/drawing/2014/main" id="{2D3BF8C0-DA85-457D-8E03-47E329702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2400"/>
            <a:ext cx="4816475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TextBox 1">
            <a:extLst>
              <a:ext uri="{FF2B5EF4-FFF2-40B4-BE49-F238E27FC236}">
                <a16:creationId xmlns:a16="http://schemas.microsoft.com/office/drawing/2014/main" id="{2A75E0B4-BE74-43EB-91FB-9EBAC7138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602413"/>
            <a:ext cx="29797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t>Image credits: uber, extremetech, anandtech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F69E9B2-4B72-40DE-9CC1-E9FB892B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C7DEEB-0F66-4BCB-8BB3-0AA6C7CDF857}" type="slidenum">
              <a:rPr lang="en-US" altLang="en-US"/>
              <a:pPr>
                <a:defRPr/>
              </a:pPr>
              <a:t>3</a:t>
            </a:fld>
            <a:endParaRPr lang="en-US" altLang="en-US"/>
          </a:p>
        </p:txBody>
      </p:sp>
      <p:sp>
        <p:nvSpPr>
          <p:cNvPr id="8195" name="Text Box 2">
            <a:extLst>
              <a:ext uri="{FF2B5EF4-FFF2-40B4-BE49-F238E27FC236}">
                <a16:creationId xmlns:a16="http://schemas.microsoft.com/office/drawing/2014/main" id="{BE05C245-1C65-471A-841A-1EB9AEFDD6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9257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Computer Organization</a:t>
            </a:r>
          </a:p>
        </p:txBody>
      </p:sp>
      <p:sp>
        <p:nvSpPr>
          <p:cNvPr id="8196" name="Line 3">
            <a:extLst>
              <a:ext uri="{FF2B5EF4-FFF2-40B4-BE49-F238E27FC236}">
                <a16:creationId xmlns:a16="http://schemas.microsoft.com/office/drawing/2014/main" id="{1A847CB7-F860-4DDB-9BEA-FB3A1320E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TextBox 1">
            <a:extLst>
              <a:ext uri="{FF2B5EF4-FFF2-40B4-BE49-F238E27FC236}">
                <a16:creationId xmlns:a16="http://schemas.microsoft.com/office/drawing/2014/main" id="{6C2CD685-4F7D-4A66-9C1D-CB46EBD5E8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602413"/>
            <a:ext cx="1636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>
                <a:latin typeface="Calibri" panose="020F0502020204030204" pitchFamily="34" charset="0"/>
                <a:cs typeface="Calibri" panose="020F0502020204030204" pitchFamily="34" charset="0"/>
              </a:rPr>
              <a:t>Image credits: gizmodo</a:t>
            </a:r>
          </a:p>
        </p:txBody>
      </p:sp>
      <p:pic>
        <p:nvPicPr>
          <p:cNvPr id="8198" name="Picture 4" descr="Image result for meltdown">
            <a:extLst>
              <a:ext uri="{FF2B5EF4-FFF2-40B4-BE49-F238E27FC236}">
                <a16:creationId xmlns:a16="http://schemas.microsoft.com/office/drawing/2014/main" id="{44606B9F-7D9B-4F05-8411-A66BE2F18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35113"/>
            <a:ext cx="7699375" cy="432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69573D4-ED32-4BD4-BF42-7B69659F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57558-4ACB-4CC1-AFD8-7ECCB6409C4D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D7329588-B55C-4336-B182-48A39C4B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9257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Computer Organization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37B1837B-1999-4339-A617-82AC7616D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35253120-4A64-45CB-ACEA-665FCACE9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799366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Efficiency is important! You learn about big-O notation in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Algorithms, you learn about the constants in this class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The AI revolution owes a lot to fast hardware; a complete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CS/CE education includes a deep understanding of hardware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69573D4-ED32-4BD4-BF42-7B69659F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57558-4ACB-4CC1-AFD8-7ECCB6409C4D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D7329588-B55C-4336-B182-48A39C4B5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492570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 Computer Organization</a:t>
            </a:r>
          </a:p>
        </p:txBody>
      </p:sp>
      <p:sp>
        <p:nvSpPr>
          <p:cNvPr id="10244" name="Line 3">
            <a:extLst>
              <a:ext uri="{FF2B5EF4-FFF2-40B4-BE49-F238E27FC236}">
                <a16:creationId xmlns:a16="http://schemas.microsoft.com/office/drawing/2014/main" id="{37B1837B-1999-4339-A617-82AC7616DF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35253120-4A64-45CB-ACEA-665FCACE9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447800"/>
            <a:ext cx="809792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Embarrassing if you are a BS in CS/CE and can’t make sense of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the following terms: DRAM, pipelining, cache hierarchies, I/O,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virtual memory, …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Embarrassing if you are a BS in CS/CE and can’t decide which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processor to buy: 4.4 GHz Intel Core i9 or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4.7 GHz AMD Ryzen 7 (reason about performance/power)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Obvious first step for chip designers, compiler/OS writers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Will knowledge of the hardware help you write better and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more secure programs?</a:t>
            </a:r>
          </a:p>
        </p:txBody>
      </p:sp>
    </p:spTree>
    <p:extLst>
      <p:ext uri="{BB962C8B-B14F-4D97-AF65-F5344CB8AC3E}">
        <p14:creationId xmlns:p14="http://schemas.microsoft.com/office/powerpoint/2010/main" val="2987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D82AC1C5-F374-45B6-B979-5440ADA6B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C85EB5-5446-4809-A3F7-61EDF1D99912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7B4C6698-4038-4FE7-AE84-1F83EA225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74072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a Programmer Care About Hardware?</a:t>
            </a:r>
          </a:p>
        </p:txBody>
      </p:sp>
      <p:sp>
        <p:nvSpPr>
          <p:cNvPr id="12292" name="Line 3">
            <a:extLst>
              <a:ext uri="{FF2B5EF4-FFF2-40B4-BE49-F238E27FC236}">
                <a16:creationId xmlns:a16="http://schemas.microsoft.com/office/drawing/2014/main" id="{E7F38C4D-BCFF-4011-858A-D719E6149A5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Text Box 4">
            <a:extLst>
              <a:ext uri="{FF2B5EF4-FFF2-40B4-BE49-F238E27FC236}">
                <a16:creationId xmlns:a16="http://schemas.microsoft.com/office/drawing/2014/main" id="{42509DC3-5E52-4583-9B49-50256E160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60432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Must know how to reason about program performance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and energy and security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Memory management: if we understand how/where data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is placed, we can help ensure that relevant data is nearby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Thread management: if we understand how threads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interact, we can write smarter multi-threaded programs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Why do we care about multi-threaded programs?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E15B1D8-7C74-4E2D-B670-434A49A44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710244-7AAD-4114-B5DC-448DBA091438}" type="slidenum">
              <a:rPr lang="en-US" altLang="en-US"/>
              <a:pPr>
                <a:defRPr/>
              </a:pPr>
              <a:t>7</a:t>
            </a:fld>
            <a:endParaRPr lang="en-US" altLang="en-US"/>
          </a:p>
        </p:txBody>
      </p:sp>
      <p:sp>
        <p:nvSpPr>
          <p:cNvPr id="14339" name="Text Box 2">
            <a:extLst>
              <a:ext uri="{FF2B5EF4-FFF2-40B4-BE49-F238E27FC236}">
                <a16:creationId xmlns:a16="http://schemas.microsoft.com/office/drawing/2014/main" id="{FFB6DD48-848D-458B-81F1-F74E62303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5958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</a:p>
        </p:txBody>
      </p:sp>
      <p:sp>
        <p:nvSpPr>
          <p:cNvPr id="14340" name="Line 3">
            <a:extLst>
              <a:ext uri="{FF2B5EF4-FFF2-40B4-BE49-F238E27FC236}">
                <a16:creationId xmlns:a16="http://schemas.microsoft.com/office/drawing/2014/main" id="{DF4F0A4A-7CE8-4DCA-9DE1-F4312477360F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83A6F13A-F6B9-4132-9C30-2FF04DEC3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701102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200x speedup for matrix vector multiplication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Data level parallelism: 3.8x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Loop unrolling and out-of-order execution: 2.3x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Cache blocking: 2.5x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Thread level parallelism: 14x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Further, can use accelerators to get an additional 100x.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A3F2D27-E525-4CFF-82CF-00D6F1EF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C759DC-B455-49B8-AE27-E70F6ED50311}" type="slidenum">
              <a:rPr lang="en-US" altLang="en-US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6387" name="Text Box 2">
            <a:extLst>
              <a:ext uri="{FF2B5EF4-FFF2-40B4-BE49-F238E27FC236}">
                <a16:creationId xmlns:a16="http://schemas.microsoft.com/office/drawing/2014/main" id="{313120AB-FEF5-4DB1-9FD9-A089DC5AA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89500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Topics</a:t>
            </a:r>
          </a:p>
        </p:txBody>
      </p:sp>
      <p:sp>
        <p:nvSpPr>
          <p:cNvPr id="16388" name="Line 3">
            <a:extLst>
              <a:ext uri="{FF2B5EF4-FFF2-40B4-BE49-F238E27FC236}">
                <a16:creationId xmlns:a16="http://schemas.microsoft.com/office/drawing/2014/main" id="{FC0AB799-74F3-4E85-87A3-3767F64389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89" name="Text Box 4">
            <a:extLst>
              <a:ext uri="{FF2B5EF4-FFF2-40B4-BE49-F238E27FC236}">
                <a16:creationId xmlns:a16="http://schemas.microsoft.com/office/drawing/2014/main" id="{0F5E5662-B380-4AE4-A499-2C812948B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1676400"/>
            <a:ext cx="3556295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Moore’s Law, power wall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Use of abstractions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Assembly language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Computer arithmetic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Pipelining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Using predictions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Memory hierarchies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Accelerators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Reliability and Security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70A2691-F33E-4A14-AD86-975B58AAE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59808E-6FD9-4495-8EBB-D8C48882A739}" type="slidenum">
              <a:rPr lang="en-US" altLang="en-US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18435" name="Text Box 2">
            <a:extLst>
              <a:ext uri="{FF2B5EF4-FFF2-40B4-BE49-F238E27FC236}">
                <a16:creationId xmlns:a16="http://schemas.microsoft.com/office/drawing/2014/main" id="{1F68B825-85B4-4894-909E-BDBD5E903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396875"/>
            <a:ext cx="158428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Logistics</a:t>
            </a:r>
          </a:p>
        </p:txBody>
      </p:sp>
      <p:sp>
        <p:nvSpPr>
          <p:cNvPr id="18436" name="Line 3">
            <a:extLst>
              <a:ext uri="{FF2B5EF4-FFF2-40B4-BE49-F238E27FC236}">
                <a16:creationId xmlns:a16="http://schemas.microsoft.com/office/drawing/2014/main" id="{0A24CFEF-ABF0-42BC-9C4D-B1BBB228E708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F89E58F3-BFD9-4E39-94D8-E4AAA6EA9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1563688"/>
            <a:ext cx="8295541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See class web-page for syllabus/resources 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altLang="en-US" sz="240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https://www.cs.utah.edu/~rajeev/cs3810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TAs and office hours: on the class webpage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Most communication on Canvas and Piazza; email me directly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to set up meetings, or meet me in office hours right before class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Clr>
                <a:srgbClr val="CC0000"/>
              </a:buClr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Textbook: Computer Organization – HW/SW Interface,</a:t>
            </a:r>
          </a:p>
          <a:p>
            <a:pPr eaLnBrk="1" hangingPunct="1">
              <a:spcBef>
                <a:spcPct val="0"/>
              </a:spcBef>
              <a:buClr>
                <a:srgbClr val="CC0000"/>
              </a:buClr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Patterson and Hennessy, 5</a:t>
            </a:r>
            <a:r>
              <a:rPr lang="en-US" alt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or 6</a:t>
            </a:r>
            <a:r>
              <a:rPr lang="en-US" altLang="en-US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edition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50520</TotalTime>
  <Words>910</Words>
  <Application>Microsoft Office PowerPoint</Application>
  <PresentationFormat>On-screen Show (4:3)</PresentationFormat>
  <Paragraphs>185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Balasubramonian</dc:creator>
  <cp:lastModifiedBy>Rajeev Balasubramonian</cp:lastModifiedBy>
  <cp:revision>263</cp:revision>
  <dcterms:created xsi:type="dcterms:W3CDTF">2002-09-20T18:19:18Z</dcterms:created>
  <dcterms:modified xsi:type="dcterms:W3CDTF">2025-01-07T13:56:36Z</dcterms:modified>
</cp:coreProperties>
</file>