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363" r:id="rId2"/>
    <p:sldId id="749" r:id="rId3"/>
    <p:sldId id="772" r:id="rId4"/>
    <p:sldId id="770" r:id="rId5"/>
    <p:sldId id="750" r:id="rId6"/>
    <p:sldId id="557" r:id="rId7"/>
    <p:sldId id="746" r:id="rId8"/>
    <p:sldId id="755" r:id="rId9"/>
    <p:sldId id="747" r:id="rId10"/>
    <p:sldId id="748" r:id="rId11"/>
    <p:sldId id="752" r:id="rId12"/>
    <p:sldId id="771" r:id="rId13"/>
    <p:sldId id="751" r:id="rId14"/>
    <p:sldId id="761" r:id="rId15"/>
    <p:sldId id="620" r:id="rId16"/>
    <p:sldId id="633" r:id="rId17"/>
    <p:sldId id="645" r:id="rId18"/>
    <p:sldId id="756" r:id="rId19"/>
    <p:sldId id="664" r:id="rId20"/>
    <p:sldId id="665" r:id="rId21"/>
    <p:sldId id="677" r:id="rId22"/>
    <p:sldId id="678" r:id="rId23"/>
    <p:sldId id="676" r:id="rId24"/>
    <p:sldId id="682" r:id="rId25"/>
    <p:sldId id="769" r:id="rId26"/>
    <p:sldId id="754" r:id="rId27"/>
    <p:sldId id="774" r:id="rId28"/>
    <p:sldId id="723" r:id="rId29"/>
  </p:sldIdLst>
  <p:sldSz cx="9144000" cy="6858000" type="screen4x3"/>
  <p:notesSz cx="6845300" cy="9396413"/>
  <p:defaultTextStyle>
    <a:defPPr>
      <a:defRPr lang="en-US"/>
    </a:defPPr>
    <a:lvl1pPr algn="l" rtl="0" eaLnBrk="0" fontAlgn="base" hangingPunct="0">
      <a:spcBef>
        <a:spcPct val="0"/>
      </a:spcBef>
      <a:spcAft>
        <a:spcPct val="0"/>
      </a:spcAft>
      <a:defRPr sz="36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36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36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36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3600" kern="1200">
        <a:solidFill>
          <a:schemeClr val="tx1"/>
        </a:solidFill>
        <a:latin typeface="Arial" panose="020B0604020202020204" pitchFamily="34" charset="0"/>
        <a:ea typeface="+mn-ea"/>
        <a:cs typeface="+mn-cs"/>
      </a:defRPr>
    </a:lvl5pPr>
    <a:lvl6pPr marL="2286000" algn="l" defTabSz="914400" rtl="0" eaLnBrk="1" latinLnBrk="0" hangingPunct="1">
      <a:defRPr sz="3600" kern="1200">
        <a:solidFill>
          <a:schemeClr val="tx1"/>
        </a:solidFill>
        <a:latin typeface="Arial" panose="020B0604020202020204" pitchFamily="34" charset="0"/>
        <a:ea typeface="+mn-ea"/>
        <a:cs typeface="+mn-cs"/>
      </a:defRPr>
    </a:lvl6pPr>
    <a:lvl7pPr marL="2743200" algn="l" defTabSz="914400" rtl="0" eaLnBrk="1" latinLnBrk="0" hangingPunct="1">
      <a:defRPr sz="3600" kern="1200">
        <a:solidFill>
          <a:schemeClr val="tx1"/>
        </a:solidFill>
        <a:latin typeface="Arial" panose="020B0604020202020204" pitchFamily="34" charset="0"/>
        <a:ea typeface="+mn-ea"/>
        <a:cs typeface="+mn-cs"/>
      </a:defRPr>
    </a:lvl7pPr>
    <a:lvl8pPr marL="3200400" algn="l" defTabSz="914400" rtl="0" eaLnBrk="1" latinLnBrk="0" hangingPunct="1">
      <a:defRPr sz="3600" kern="1200">
        <a:solidFill>
          <a:schemeClr val="tx1"/>
        </a:solidFill>
        <a:latin typeface="Arial" panose="020B0604020202020204" pitchFamily="34" charset="0"/>
        <a:ea typeface="+mn-ea"/>
        <a:cs typeface="+mn-cs"/>
      </a:defRPr>
    </a:lvl8pPr>
    <a:lvl9pPr marL="3657600" algn="l" defTabSz="914400" rtl="0" eaLnBrk="1" latinLnBrk="0" hangingPunct="1">
      <a:defRPr sz="36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990000"/>
    <a:srgbClr val="FF9900"/>
    <a:srgbClr val="FFFF00"/>
    <a:srgbClr val="66CCFF"/>
    <a:srgbClr val="0099FF"/>
    <a:srgbClr val="00FF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89" autoAdjust="0"/>
    <p:restoredTop sz="94660" autoAdjust="0"/>
  </p:normalViewPr>
  <p:slideViewPr>
    <p:cSldViewPr>
      <p:cViewPr varScale="1">
        <p:scale>
          <a:sx n="74" d="100"/>
          <a:sy n="74" d="100"/>
        </p:scale>
        <p:origin x="1120"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52994" name="Rectangle 2">
            <a:extLst>
              <a:ext uri="{FF2B5EF4-FFF2-40B4-BE49-F238E27FC236}">
                <a16:creationId xmlns:a16="http://schemas.microsoft.com/office/drawing/2014/main" id="{4E1E00B7-C45E-456D-A562-BC1138065B08}"/>
              </a:ext>
            </a:extLst>
          </p:cNvPr>
          <p:cNvSpPr>
            <a:spLocks noGrp="1" noChangeArrowheads="1"/>
          </p:cNvSpPr>
          <p:nvPr>
            <p:ph type="hdr" sz="quarter"/>
          </p:nvPr>
        </p:nvSpPr>
        <p:spPr bwMode="auto">
          <a:xfrm>
            <a:off x="0" y="0"/>
            <a:ext cx="2967038"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852995" name="Rectangle 3">
            <a:extLst>
              <a:ext uri="{FF2B5EF4-FFF2-40B4-BE49-F238E27FC236}">
                <a16:creationId xmlns:a16="http://schemas.microsoft.com/office/drawing/2014/main" id="{7C090509-8CB8-4E06-8279-B125EFF4C1FF}"/>
              </a:ext>
            </a:extLst>
          </p:cNvPr>
          <p:cNvSpPr>
            <a:spLocks noGrp="1" noChangeArrowheads="1"/>
          </p:cNvSpPr>
          <p:nvPr>
            <p:ph type="dt" sz="quarter" idx="1"/>
          </p:nvPr>
        </p:nvSpPr>
        <p:spPr bwMode="auto">
          <a:xfrm>
            <a:off x="3878263" y="0"/>
            <a:ext cx="2967037"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852996" name="Rectangle 4">
            <a:extLst>
              <a:ext uri="{FF2B5EF4-FFF2-40B4-BE49-F238E27FC236}">
                <a16:creationId xmlns:a16="http://schemas.microsoft.com/office/drawing/2014/main" id="{DC22678E-2E0B-49E7-A694-8CD210EB5DDF}"/>
              </a:ext>
            </a:extLst>
          </p:cNvPr>
          <p:cNvSpPr>
            <a:spLocks noGrp="1" noChangeArrowheads="1"/>
          </p:cNvSpPr>
          <p:nvPr>
            <p:ph type="ftr" sz="quarter" idx="2"/>
          </p:nvPr>
        </p:nvSpPr>
        <p:spPr bwMode="auto">
          <a:xfrm>
            <a:off x="0" y="8926513"/>
            <a:ext cx="2967038"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852997" name="Rectangle 5">
            <a:extLst>
              <a:ext uri="{FF2B5EF4-FFF2-40B4-BE49-F238E27FC236}">
                <a16:creationId xmlns:a16="http://schemas.microsoft.com/office/drawing/2014/main" id="{432D3ED1-B960-43B0-BFA1-35CBD9731C50}"/>
              </a:ext>
            </a:extLst>
          </p:cNvPr>
          <p:cNvSpPr>
            <a:spLocks noGrp="1" noChangeArrowheads="1"/>
          </p:cNvSpPr>
          <p:nvPr>
            <p:ph type="sldNum" sz="quarter" idx="3"/>
          </p:nvPr>
        </p:nvSpPr>
        <p:spPr bwMode="auto">
          <a:xfrm>
            <a:off x="3878263" y="8926513"/>
            <a:ext cx="2967037"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E171FBFD-0CC9-4C58-8A38-E8C013B14956}"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0194" name="Rectangle 2">
            <a:extLst>
              <a:ext uri="{FF2B5EF4-FFF2-40B4-BE49-F238E27FC236}">
                <a16:creationId xmlns:a16="http://schemas.microsoft.com/office/drawing/2014/main" id="{9203CD27-1EDB-4A61-84FC-BE053DF5F389}"/>
              </a:ext>
            </a:extLst>
          </p:cNvPr>
          <p:cNvSpPr>
            <a:spLocks noGrp="1" noChangeArrowheads="1"/>
          </p:cNvSpPr>
          <p:nvPr>
            <p:ph type="hdr" sz="quarter"/>
          </p:nvPr>
        </p:nvSpPr>
        <p:spPr bwMode="auto">
          <a:xfrm>
            <a:off x="0" y="0"/>
            <a:ext cx="2967038"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520195" name="Rectangle 3">
            <a:extLst>
              <a:ext uri="{FF2B5EF4-FFF2-40B4-BE49-F238E27FC236}">
                <a16:creationId xmlns:a16="http://schemas.microsoft.com/office/drawing/2014/main" id="{12AC41E0-0A01-45C4-ACEE-74D150B900ED}"/>
              </a:ext>
            </a:extLst>
          </p:cNvPr>
          <p:cNvSpPr>
            <a:spLocks noGrp="1" noChangeArrowheads="1"/>
          </p:cNvSpPr>
          <p:nvPr>
            <p:ph type="dt" idx="1"/>
          </p:nvPr>
        </p:nvSpPr>
        <p:spPr bwMode="auto">
          <a:xfrm>
            <a:off x="3878263" y="0"/>
            <a:ext cx="2967037"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2052" name="Rectangle 4">
            <a:extLst>
              <a:ext uri="{FF2B5EF4-FFF2-40B4-BE49-F238E27FC236}">
                <a16:creationId xmlns:a16="http://schemas.microsoft.com/office/drawing/2014/main" id="{195AEF5C-4473-4B25-AE6E-BB036D48C462}"/>
              </a:ext>
            </a:extLst>
          </p:cNvPr>
          <p:cNvSpPr>
            <a:spLocks noGrp="1" noRot="1" noChangeAspect="1" noChangeArrowheads="1" noTextEdit="1"/>
          </p:cNvSpPr>
          <p:nvPr>
            <p:ph type="sldImg" idx="2"/>
          </p:nvPr>
        </p:nvSpPr>
        <p:spPr bwMode="auto">
          <a:xfrm>
            <a:off x="1073150" y="704850"/>
            <a:ext cx="4699000" cy="35242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20197" name="Rectangle 5">
            <a:extLst>
              <a:ext uri="{FF2B5EF4-FFF2-40B4-BE49-F238E27FC236}">
                <a16:creationId xmlns:a16="http://schemas.microsoft.com/office/drawing/2014/main" id="{0665EBCD-EB9D-4A08-997D-3B3AC632E265}"/>
              </a:ext>
            </a:extLst>
          </p:cNvPr>
          <p:cNvSpPr>
            <a:spLocks noGrp="1" noChangeArrowheads="1"/>
          </p:cNvSpPr>
          <p:nvPr>
            <p:ph type="body" sz="quarter" idx="3"/>
          </p:nvPr>
        </p:nvSpPr>
        <p:spPr bwMode="auto">
          <a:xfrm>
            <a:off x="912813" y="4464050"/>
            <a:ext cx="5019675" cy="4227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20198" name="Rectangle 6">
            <a:extLst>
              <a:ext uri="{FF2B5EF4-FFF2-40B4-BE49-F238E27FC236}">
                <a16:creationId xmlns:a16="http://schemas.microsoft.com/office/drawing/2014/main" id="{6B3974D5-41C0-41A7-B854-DAB9BCED606B}"/>
              </a:ext>
            </a:extLst>
          </p:cNvPr>
          <p:cNvSpPr>
            <a:spLocks noGrp="1" noChangeArrowheads="1"/>
          </p:cNvSpPr>
          <p:nvPr>
            <p:ph type="ftr" sz="quarter" idx="4"/>
          </p:nvPr>
        </p:nvSpPr>
        <p:spPr bwMode="auto">
          <a:xfrm>
            <a:off x="0" y="8926513"/>
            <a:ext cx="2967038"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520199" name="Rectangle 7">
            <a:extLst>
              <a:ext uri="{FF2B5EF4-FFF2-40B4-BE49-F238E27FC236}">
                <a16:creationId xmlns:a16="http://schemas.microsoft.com/office/drawing/2014/main" id="{9559769B-946D-41A3-919E-1D4D072A7643}"/>
              </a:ext>
            </a:extLst>
          </p:cNvPr>
          <p:cNvSpPr>
            <a:spLocks noGrp="1" noChangeArrowheads="1"/>
          </p:cNvSpPr>
          <p:nvPr>
            <p:ph type="sldNum" sz="quarter" idx="5"/>
          </p:nvPr>
        </p:nvSpPr>
        <p:spPr bwMode="auto">
          <a:xfrm>
            <a:off x="3878263" y="8926513"/>
            <a:ext cx="2967037"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DE42CE8D-0B89-4AA3-BB9F-480EF8021A87}"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C2165C13-D885-4B7F-9A8E-D4B4FE2A91A4}"/>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C6F33DE3-25BF-44E7-8C23-F3782CDF20D5}" type="slidenum">
              <a:rPr lang="en-US" altLang="en-US" sz="1200"/>
              <a:pPr/>
              <a:t>1</a:t>
            </a:fld>
            <a:endParaRPr lang="en-US" altLang="en-US" sz="1200"/>
          </a:p>
        </p:txBody>
      </p:sp>
      <p:sp>
        <p:nvSpPr>
          <p:cNvPr id="5123" name="Rectangle 2">
            <a:extLst>
              <a:ext uri="{FF2B5EF4-FFF2-40B4-BE49-F238E27FC236}">
                <a16:creationId xmlns:a16="http://schemas.microsoft.com/office/drawing/2014/main" id="{A94E07C6-BC17-4730-9894-C763BA481F52}"/>
              </a:ext>
            </a:extLst>
          </p:cNvPr>
          <p:cNvSpPr>
            <a:spLocks noGrp="1" noRot="1" noChangeAspect="1" noChangeArrowheads="1" noTextEdit="1"/>
          </p:cNvSpPr>
          <p:nvPr>
            <p:ph type="sldImg"/>
          </p:nvPr>
        </p:nvSpPr>
        <p:spPr>
          <a:solidFill>
            <a:srgbClr val="FFFFFF"/>
          </a:solidFill>
          <a:ln/>
        </p:spPr>
      </p:sp>
      <p:sp>
        <p:nvSpPr>
          <p:cNvPr id="5124" name="Rectangle 3">
            <a:extLst>
              <a:ext uri="{FF2B5EF4-FFF2-40B4-BE49-F238E27FC236}">
                <a16:creationId xmlns:a16="http://schemas.microsoft.com/office/drawing/2014/main" id="{516D835B-0672-49E8-A005-F967773AFE60}"/>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F5B116EB-3188-4C0D-8133-E10A87FC5716}"/>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4AB415A6-DC53-456D-A6DE-33F463748AB1}" type="slidenum">
              <a:rPr lang="en-US" altLang="en-US" sz="1200"/>
              <a:pPr/>
              <a:t>10</a:t>
            </a:fld>
            <a:endParaRPr lang="en-US" altLang="en-US" sz="1200"/>
          </a:p>
        </p:txBody>
      </p:sp>
      <p:sp>
        <p:nvSpPr>
          <p:cNvPr id="21507" name="Rectangle 2">
            <a:extLst>
              <a:ext uri="{FF2B5EF4-FFF2-40B4-BE49-F238E27FC236}">
                <a16:creationId xmlns:a16="http://schemas.microsoft.com/office/drawing/2014/main" id="{8A35C49B-4619-47AE-AFFC-B0D8B131ED1D}"/>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130EDAA7-94EF-4CD9-A29E-52861E1428DD}"/>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289BB7B4-3BA4-46A6-8115-CDF054F2F176}"/>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89CDE4E1-0B93-41C9-AA0B-3CDC8E6E933B}" type="slidenum">
              <a:rPr lang="en-US" altLang="en-US" sz="1200"/>
              <a:pPr/>
              <a:t>11</a:t>
            </a:fld>
            <a:endParaRPr lang="en-US" altLang="en-US" sz="1200"/>
          </a:p>
        </p:txBody>
      </p:sp>
      <p:sp>
        <p:nvSpPr>
          <p:cNvPr id="23555" name="Rectangle 2">
            <a:extLst>
              <a:ext uri="{FF2B5EF4-FFF2-40B4-BE49-F238E27FC236}">
                <a16:creationId xmlns:a16="http://schemas.microsoft.com/office/drawing/2014/main" id="{4EBB7BFA-139D-48E4-AE25-415F3148D751}"/>
              </a:ext>
            </a:extLst>
          </p:cNvPr>
          <p:cNvSpPr>
            <a:spLocks noGrp="1" noRot="1" noChangeAspect="1" noChangeArrowheads="1" noTextEdit="1"/>
          </p:cNvSpPr>
          <p:nvPr>
            <p:ph type="sldImg"/>
          </p:nvPr>
        </p:nvSpPr>
        <p:spPr>
          <a:ln/>
        </p:spPr>
      </p:sp>
      <p:sp>
        <p:nvSpPr>
          <p:cNvPr id="23556" name="Rectangle 3">
            <a:extLst>
              <a:ext uri="{FF2B5EF4-FFF2-40B4-BE49-F238E27FC236}">
                <a16:creationId xmlns:a16="http://schemas.microsoft.com/office/drawing/2014/main" id="{9EFE31FC-DCD5-4EE6-B9B6-1FDB6F81D5B2}"/>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E30DF3AF-22B6-492B-AC06-35FB4B2458F9}"/>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87DDD822-37FC-4171-BD9C-65954F613D65}" type="slidenum">
              <a:rPr lang="en-US" altLang="en-US" sz="1200"/>
              <a:pPr/>
              <a:t>12</a:t>
            </a:fld>
            <a:endParaRPr lang="en-US" altLang="en-US" sz="1200"/>
          </a:p>
        </p:txBody>
      </p:sp>
      <p:sp>
        <p:nvSpPr>
          <p:cNvPr id="25603" name="Rectangle 2">
            <a:extLst>
              <a:ext uri="{FF2B5EF4-FFF2-40B4-BE49-F238E27FC236}">
                <a16:creationId xmlns:a16="http://schemas.microsoft.com/office/drawing/2014/main" id="{07DA4653-3FC2-42AF-9A96-7E4B7CB32206}"/>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77CBC787-CA4E-4FF5-A6C0-273C0A6C26C8}"/>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7F5D0365-53B6-40C9-B8E8-8B0FA2B85C55}"/>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7B4A6AC0-8D6E-4502-9ED5-B8F03215B3C6}" type="slidenum">
              <a:rPr lang="en-US" altLang="en-US" sz="1200"/>
              <a:pPr/>
              <a:t>13</a:t>
            </a:fld>
            <a:endParaRPr lang="en-US" altLang="en-US" sz="1200"/>
          </a:p>
        </p:txBody>
      </p:sp>
      <p:sp>
        <p:nvSpPr>
          <p:cNvPr id="27651" name="Rectangle 2">
            <a:extLst>
              <a:ext uri="{FF2B5EF4-FFF2-40B4-BE49-F238E27FC236}">
                <a16:creationId xmlns:a16="http://schemas.microsoft.com/office/drawing/2014/main" id="{EAE94555-1377-4156-AF40-68ED388060C4}"/>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F39EDA8A-24F1-4337-B07B-57BDCF08D96B}"/>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B909E703-7D0F-4BF1-9496-12BA879AA60C}"/>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EBDCC43-371A-4F76-AE29-CA7A80D0E4DD}" type="slidenum">
              <a:rPr lang="en-US" altLang="en-US" sz="1200"/>
              <a:pPr/>
              <a:t>14</a:t>
            </a:fld>
            <a:endParaRPr lang="en-US" altLang="en-US" sz="1200"/>
          </a:p>
        </p:txBody>
      </p:sp>
      <p:sp>
        <p:nvSpPr>
          <p:cNvPr id="29699" name="Rectangle 2">
            <a:extLst>
              <a:ext uri="{FF2B5EF4-FFF2-40B4-BE49-F238E27FC236}">
                <a16:creationId xmlns:a16="http://schemas.microsoft.com/office/drawing/2014/main" id="{B89F3BF4-99AF-4F0D-BFC4-7C31E777DF43}"/>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FBFAC485-E56C-4272-81F7-312A3E07BA9C}"/>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0B6A2714-71AB-48F1-B3EA-8B703AC33AA7}"/>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2BF4AA86-7C31-4FAC-B6CD-632A8E6984EC}" type="slidenum">
              <a:rPr lang="en-US" altLang="en-US" sz="1200" smtClean="0"/>
              <a:pPr/>
              <a:t>15</a:t>
            </a:fld>
            <a:endParaRPr lang="en-US" altLang="en-US" sz="1200"/>
          </a:p>
        </p:txBody>
      </p:sp>
      <p:sp>
        <p:nvSpPr>
          <p:cNvPr id="29699" name="Rectangle 2">
            <a:extLst>
              <a:ext uri="{FF2B5EF4-FFF2-40B4-BE49-F238E27FC236}">
                <a16:creationId xmlns:a16="http://schemas.microsoft.com/office/drawing/2014/main" id="{1F02C229-FC84-47AF-8D99-901AA6A6A649}"/>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1D7E5932-9540-4889-A3F2-C4A75CA523E0}"/>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9951EB38-0DB8-47AC-877F-0325648E483A}"/>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E3098F4B-29A8-4557-8041-104DBE1EA6CC}" type="slidenum">
              <a:rPr lang="en-US" altLang="en-US" sz="1200" smtClean="0"/>
              <a:pPr/>
              <a:t>16</a:t>
            </a:fld>
            <a:endParaRPr lang="en-US" altLang="en-US" sz="1200"/>
          </a:p>
        </p:txBody>
      </p:sp>
      <p:sp>
        <p:nvSpPr>
          <p:cNvPr id="41987" name="Rectangle 2">
            <a:extLst>
              <a:ext uri="{FF2B5EF4-FFF2-40B4-BE49-F238E27FC236}">
                <a16:creationId xmlns:a16="http://schemas.microsoft.com/office/drawing/2014/main" id="{1FE313E4-8FCF-4C17-B61E-D71388D4E1D1}"/>
              </a:ext>
            </a:extLst>
          </p:cNvPr>
          <p:cNvSpPr>
            <a:spLocks noGrp="1" noRot="1" noChangeAspect="1" noChangeArrowheads="1" noTextEdit="1"/>
          </p:cNvSpPr>
          <p:nvPr>
            <p:ph type="sldImg"/>
          </p:nvPr>
        </p:nvSpPr>
        <p:spPr>
          <a:ln/>
        </p:spPr>
      </p:sp>
      <p:sp>
        <p:nvSpPr>
          <p:cNvPr id="41988" name="Rectangle 3">
            <a:extLst>
              <a:ext uri="{FF2B5EF4-FFF2-40B4-BE49-F238E27FC236}">
                <a16:creationId xmlns:a16="http://schemas.microsoft.com/office/drawing/2014/main" id="{FC0BC1B6-ED56-46D6-9532-37AD3753E570}"/>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D60ACC54-82CD-47CB-B99A-437177FE3A09}"/>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8AA8C0CF-5282-447E-AB52-528ABCB19F45}" type="slidenum">
              <a:rPr lang="en-US" altLang="en-US" sz="1200" smtClean="0"/>
              <a:pPr/>
              <a:t>17</a:t>
            </a:fld>
            <a:endParaRPr lang="en-US" altLang="en-US" sz="1200"/>
          </a:p>
        </p:txBody>
      </p:sp>
      <p:sp>
        <p:nvSpPr>
          <p:cNvPr id="44035" name="Rectangle 2">
            <a:extLst>
              <a:ext uri="{FF2B5EF4-FFF2-40B4-BE49-F238E27FC236}">
                <a16:creationId xmlns:a16="http://schemas.microsoft.com/office/drawing/2014/main" id="{9E2596CD-063D-4058-9803-A8EC2A7789FA}"/>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id="{30188A66-2573-4F59-ACBD-81F14BDDEBD3}"/>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FBECC1E5-4E8F-4614-8DAA-70B15F784ECF}"/>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C228B671-B384-4E78-8113-2D3E62FE596D}" type="slidenum">
              <a:rPr lang="en-US" altLang="en-US" sz="1200"/>
              <a:pPr/>
              <a:t>18</a:t>
            </a:fld>
            <a:endParaRPr lang="en-US" altLang="en-US" sz="1200"/>
          </a:p>
        </p:txBody>
      </p:sp>
      <p:sp>
        <p:nvSpPr>
          <p:cNvPr id="39939" name="Rectangle 2">
            <a:extLst>
              <a:ext uri="{FF2B5EF4-FFF2-40B4-BE49-F238E27FC236}">
                <a16:creationId xmlns:a16="http://schemas.microsoft.com/office/drawing/2014/main" id="{3F0F644A-E6C4-4DE4-ABB7-52BF2F950112}"/>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id="{8917281A-8AAF-4C5B-8FF2-8F8BF0175E66}"/>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4476CF91-97B7-4D7E-9619-14A26FA2FFB7}"/>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65A37FF7-5280-476E-812E-80F770751BF8}" type="slidenum">
              <a:rPr lang="en-US" altLang="en-US" sz="1200" smtClean="0"/>
              <a:pPr/>
              <a:t>19</a:t>
            </a:fld>
            <a:endParaRPr lang="en-US" altLang="en-US" sz="1200"/>
          </a:p>
        </p:txBody>
      </p:sp>
      <p:sp>
        <p:nvSpPr>
          <p:cNvPr id="29699" name="Rectangle 2">
            <a:extLst>
              <a:ext uri="{FF2B5EF4-FFF2-40B4-BE49-F238E27FC236}">
                <a16:creationId xmlns:a16="http://schemas.microsoft.com/office/drawing/2014/main" id="{8102BF9E-1826-451C-AD59-1D48FC1816E4}"/>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14E98136-732C-41C4-8ADE-31707F2AEA33}"/>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7DD0C97F-6038-49F0-904F-0D47C0597E0D}"/>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BEEA1DBB-263F-408B-9E87-580475CB03E7}" type="slidenum">
              <a:rPr lang="en-US" altLang="en-US" sz="1200"/>
              <a:pPr/>
              <a:t>2</a:t>
            </a:fld>
            <a:endParaRPr lang="en-US" altLang="en-US" sz="1200"/>
          </a:p>
        </p:txBody>
      </p:sp>
      <p:sp>
        <p:nvSpPr>
          <p:cNvPr id="7171" name="Rectangle 2">
            <a:extLst>
              <a:ext uri="{FF2B5EF4-FFF2-40B4-BE49-F238E27FC236}">
                <a16:creationId xmlns:a16="http://schemas.microsoft.com/office/drawing/2014/main" id="{46B9B752-0FCD-47BA-9C40-3C6148156582}"/>
              </a:ext>
            </a:extLst>
          </p:cNvPr>
          <p:cNvSpPr>
            <a:spLocks noGrp="1" noRot="1" noChangeAspect="1" noChangeArrowheads="1" noTextEdit="1"/>
          </p:cNvSpPr>
          <p:nvPr>
            <p:ph type="sldImg"/>
          </p:nvPr>
        </p:nvSpPr>
        <p:spPr>
          <a:ln/>
        </p:spPr>
      </p:sp>
      <p:sp>
        <p:nvSpPr>
          <p:cNvPr id="7172" name="Rectangle 3">
            <a:extLst>
              <a:ext uri="{FF2B5EF4-FFF2-40B4-BE49-F238E27FC236}">
                <a16:creationId xmlns:a16="http://schemas.microsoft.com/office/drawing/2014/main" id="{45FDE132-CF6E-48B2-9060-55262463B233}"/>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DCD6A061-85D2-46C4-B7DE-E9E76003421B}"/>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773CE6B-F247-481F-BE00-E76C06265A7C}" type="slidenum">
              <a:rPr lang="en-US" altLang="en-US" sz="1200" smtClean="0"/>
              <a:pPr/>
              <a:t>20</a:t>
            </a:fld>
            <a:endParaRPr lang="en-US" altLang="en-US" sz="1200"/>
          </a:p>
        </p:txBody>
      </p:sp>
      <p:sp>
        <p:nvSpPr>
          <p:cNvPr id="31747" name="Rectangle 2">
            <a:extLst>
              <a:ext uri="{FF2B5EF4-FFF2-40B4-BE49-F238E27FC236}">
                <a16:creationId xmlns:a16="http://schemas.microsoft.com/office/drawing/2014/main" id="{AA7DCE66-5196-48B3-9F73-C90CCF145B77}"/>
              </a:ext>
            </a:extLst>
          </p:cNvPr>
          <p:cNvSpPr>
            <a:spLocks noGrp="1" noRot="1" noChangeAspect="1" noChangeArrowheads="1" noTextEdit="1"/>
          </p:cNvSpPr>
          <p:nvPr>
            <p:ph type="sldImg"/>
          </p:nvPr>
        </p:nvSpPr>
        <p:spPr>
          <a:ln/>
        </p:spPr>
      </p:sp>
      <p:sp>
        <p:nvSpPr>
          <p:cNvPr id="31748" name="Rectangle 3">
            <a:extLst>
              <a:ext uri="{FF2B5EF4-FFF2-40B4-BE49-F238E27FC236}">
                <a16:creationId xmlns:a16="http://schemas.microsoft.com/office/drawing/2014/main" id="{07FD1EC7-2BD7-4C8F-97DB-0656BAE91D63}"/>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4476CF91-97B7-4D7E-9619-14A26FA2FFB7}"/>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65A37FF7-5280-476E-812E-80F770751BF8}" type="slidenum">
              <a:rPr lang="en-US" altLang="en-US" sz="1200" smtClean="0"/>
              <a:pPr/>
              <a:t>21</a:t>
            </a:fld>
            <a:endParaRPr lang="en-US" altLang="en-US" sz="1200"/>
          </a:p>
        </p:txBody>
      </p:sp>
      <p:sp>
        <p:nvSpPr>
          <p:cNvPr id="29699" name="Rectangle 2">
            <a:extLst>
              <a:ext uri="{FF2B5EF4-FFF2-40B4-BE49-F238E27FC236}">
                <a16:creationId xmlns:a16="http://schemas.microsoft.com/office/drawing/2014/main" id="{8102BF9E-1826-451C-AD59-1D48FC1816E4}"/>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14E98136-732C-41C4-8ADE-31707F2AEA33}"/>
              </a:ext>
            </a:extLst>
          </p:cNvPr>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35035311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4476CF91-97B7-4D7E-9619-14A26FA2FFB7}"/>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65A37FF7-5280-476E-812E-80F770751BF8}" type="slidenum">
              <a:rPr lang="en-US" altLang="en-US" sz="1200" smtClean="0"/>
              <a:pPr/>
              <a:t>22</a:t>
            </a:fld>
            <a:endParaRPr lang="en-US" altLang="en-US" sz="1200"/>
          </a:p>
        </p:txBody>
      </p:sp>
      <p:sp>
        <p:nvSpPr>
          <p:cNvPr id="29699" name="Rectangle 2">
            <a:extLst>
              <a:ext uri="{FF2B5EF4-FFF2-40B4-BE49-F238E27FC236}">
                <a16:creationId xmlns:a16="http://schemas.microsoft.com/office/drawing/2014/main" id="{8102BF9E-1826-451C-AD59-1D48FC1816E4}"/>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14E98136-732C-41C4-8ADE-31707F2AEA33}"/>
              </a:ext>
            </a:extLst>
          </p:cNvPr>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29193966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1609319B-1DB7-445B-8650-9F6A0ED4A2F8}"/>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B4612C07-855E-4BBC-B4E6-0730484692C1}" type="slidenum">
              <a:rPr lang="en-US" altLang="en-US" sz="1200" smtClean="0"/>
              <a:pPr/>
              <a:t>23</a:t>
            </a:fld>
            <a:endParaRPr lang="en-US" altLang="en-US" sz="1200"/>
          </a:p>
        </p:txBody>
      </p:sp>
      <p:sp>
        <p:nvSpPr>
          <p:cNvPr id="27651" name="Rectangle 2">
            <a:extLst>
              <a:ext uri="{FF2B5EF4-FFF2-40B4-BE49-F238E27FC236}">
                <a16:creationId xmlns:a16="http://schemas.microsoft.com/office/drawing/2014/main" id="{ABC47636-E361-4428-8D19-D15BFB27ED0C}"/>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891AD97F-EC53-4D83-BEB8-3401ABEB509A}"/>
              </a:ext>
            </a:extLst>
          </p:cNvPr>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18334962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B7452E73-3DAE-450B-A367-69DE2D93278D}"/>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F48673A-93C8-40A3-89CC-21CA5F8D11B3}" type="slidenum">
              <a:rPr lang="en-US" altLang="en-US" sz="1200" smtClean="0"/>
              <a:pPr/>
              <a:t>24</a:t>
            </a:fld>
            <a:endParaRPr lang="en-US" altLang="en-US" sz="1200"/>
          </a:p>
        </p:txBody>
      </p:sp>
      <p:sp>
        <p:nvSpPr>
          <p:cNvPr id="17411" name="Rectangle 2">
            <a:extLst>
              <a:ext uri="{FF2B5EF4-FFF2-40B4-BE49-F238E27FC236}">
                <a16:creationId xmlns:a16="http://schemas.microsoft.com/office/drawing/2014/main" id="{F8F9226A-BE4C-49D0-9680-1C4E1BD79CE6}"/>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id="{CC044101-A25E-4287-9F5A-2646445A4DAC}"/>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3D9CC293-370E-43CD-8157-DA804CA5CEBE}"/>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DCDDA98-05DA-43D0-935D-854134D06923}" type="slidenum">
              <a:rPr lang="en-US" altLang="en-US" sz="1200"/>
              <a:pPr/>
              <a:t>25</a:t>
            </a:fld>
            <a:endParaRPr lang="en-US" altLang="en-US" sz="1200"/>
          </a:p>
        </p:txBody>
      </p:sp>
      <p:sp>
        <p:nvSpPr>
          <p:cNvPr id="46083" name="Rectangle 2">
            <a:extLst>
              <a:ext uri="{FF2B5EF4-FFF2-40B4-BE49-F238E27FC236}">
                <a16:creationId xmlns:a16="http://schemas.microsoft.com/office/drawing/2014/main" id="{E9F3998F-CB62-45C9-9B3A-AA31B93B2354}"/>
              </a:ext>
            </a:extLst>
          </p:cNvPr>
          <p:cNvSpPr>
            <a:spLocks noGrp="1" noRot="1" noChangeAspect="1" noChangeArrowheads="1" noTextEdit="1"/>
          </p:cNvSpPr>
          <p:nvPr>
            <p:ph type="sldImg"/>
          </p:nvPr>
        </p:nvSpPr>
        <p:spPr>
          <a:ln/>
        </p:spPr>
      </p:sp>
      <p:sp>
        <p:nvSpPr>
          <p:cNvPr id="46084" name="Rectangle 3">
            <a:extLst>
              <a:ext uri="{FF2B5EF4-FFF2-40B4-BE49-F238E27FC236}">
                <a16:creationId xmlns:a16="http://schemas.microsoft.com/office/drawing/2014/main" id="{5007CBE0-E1C5-4445-88AE-1745A6B2CC4C}"/>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72268E7B-8932-4DE6-A3D5-8FDBCF751394}"/>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8A8D11EE-8F7B-4274-9D19-CC29CD405078}" type="slidenum">
              <a:rPr lang="en-US" altLang="en-US" sz="1200"/>
              <a:pPr/>
              <a:t>26</a:t>
            </a:fld>
            <a:endParaRPr lang="en-US" altLang="en-US" sz="1200"/>
          </a:p>
        </p:txBody>
      </p:sp>
      <p:sp>
        <p:nvSpPr>
          <p:cNvPr id="48131" name="Rectangle 2">
            <a:extLst>
              <a:ext uri="{FF2B5EF4-FFF2-40B4-BE49-F238E27FC236}">
                <a16:creationId xmlns:a16="http://schemas.microsoft.com/office/drawing/2014/main" id="{EA3DC63E-A8DD-48C6-AA36-BD656CEF51C3}"/>
              </a:ext>
            </a:extLst>
          </p:cNvPr>
          <p:cNvSpPr>
            <a:spLocks noGrp="1" noRot="1" noChangeAspect="1" noChangeArrowheads="1" noTextEdit="1"/>
          </p:cNvSpPr>
          <p:nvPr>
            <p:ph type="sldImg"/>
          </p:nvPr>
        </p:nvSpPr>
        <p:spPr>
          <a:ln/>
        </p:spPr>
      </p:sp>
      <p:sp>
        <p:nvSpPr>
          <p:cNvPr id="48132" name="Rectangle 3">
            <a:extLst>
              <a:ext uri="{FF2B5EF4-FFF2-40B4-BE49-F238E27FC236}">
                <a16:creationId xmlns:a16="http://schemas.microsoft.com/office/drawing/2014/main" id="{FC3B5243-BC43-4D5F-BC6E-20A77444E94F}"/>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4336315A-37CF-41A3-BC2B-7293B394089C}"/>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17AD253E-8207-434D-B33B-E21F80D31AFD}" type="slidenum">
              <a:rPr lang="en-US" altLang="en-US" sz="1200"/>
              <a:pPr/>
              <a:t>27</a:t>
            </a:fld>
            <a:endParaRPr lang="en-US" altLang="en-US" sz="1200"/>
          </a:p>
        </p:txBody>
      </p:sp>
      <p:sp>
        <p:nvSpPr>
          <p:cNvPr id="50179" name="Rectangle 2">
            <a:extLst>
              <a:ext uri="{FF2B5EF4-FFF2-40B4-BE49-F238E27FC236}">
                <a16:creationId xmlns:a16="http://schemas.microsoft.com/office/drawing/2014/main" id="{53FD3637-9EA8-454F-98E5-6CD7CB6D2A86}"/>
              </a:ext>
            </a:extLst>
          </p:cNvPr>
          <p:cNvSpPr>
            <a:spLocks noGrp="1" noRot="1" noChangeAspect="1" noChangeArrowheads="1" noTextEdit="1"/>
          </p:cNvSpPr>
          <p:nvPr>
            <p:ph type="sldImg"/>
          </p:nvPr>
        </p:nvSpPr>
        <p:spPr>
          <a:ln/>
        </p:spPr>
      </p:sp>
      <p:sp>
        <p:nvSpPr>
          <p:cNvPr id="50180" name="Rectangle 3">
            <a:extLst>
              <a:ext uri="{FF2B5EF4-FFF2-40B4-BE49-F238E27FC236}">
                <a16:creationId xmlns:a16="http://schemas.microsoft.com/office/drawing/2014/main" id="{AED997AF-5351-4BFA-85DF-9BB4C828947C}"/>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E835773A-08F5-4B73-9EC2-8AB081D76AD9}"/>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BA341A54-084F-4325-8CB0-5782CF455416}" type="slidenum">
              <a:rPr lang="en-US" altLang="en-US" sz="1200"/>
              <a:pPr/>
              <a:t>28</a:t>
            </a:fld>
            <a:endParaRPr lang="en-US" altLang="en-US" sz="1200"/>
          </a:p>
        </p:txBody>
      </p:sp>
      <p:sp>
        <p:nvSpPr>
          <p:cNvPr id="13315" name="Rectangle 2">
            <a:extLst>
              <a:ext uri="{FF2B5EF4-FFF2-40B4-BE49-F238E27FC236}">
                <a16:creationId xmlns:a16="http://schemas.microsoft.com/office/drawing/2014/main" id="{E06D648F-FB8C-46EE-9C41-013A92DDA227}"/>
              </a:ext>
            </a:extLst>
          </p:cNvPr>
          <p:cNvSpPr>
            <a:spLocks noGrp="1" noRot="1" noChangeAspect="1" noChangeArrowheads="1" noTextEdit="1"/>
          </p:cNvSpPr>
          <p:nvPr>
            <p:ph type="sldImg"/>
          </p:nvPr>
        </p:nvSpPr>
        <p:spPr>
          <a:ln/>
        </p:spPr>
      </p:sp>
      <p:sp>
        <p:nvSpPr>
          <p:cNvPr id="13316" name="Rectangle 3">
            <a:extLst>
              <a:ext uri="{FF2B5EF4-FFF2-40B4-BE49-F238E27FC236}">
                <a16:creationId xmlns:a16="http://schemas.microsoft.com/office/drawing/2014/main" id="{73BD9442-CC33-4BF7-8F0E-EBB8F5B1FD3D}"/>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4E3F01F2-E013-409E-8C47-AAA7F089BCC8}"/>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87A95E1D-0106-48F9-B2CB-87B3454033FB}" type="slidenum">
              <a:rPr lang="en-US" altLang="en-US" sz="1200"/>
              <a:pPr/>
              <a:t>3</a:t>
            </a:fld>
            <a:endParaRPr lang="en-US" altLang="en-US" sz="1200"/>
          </a:p>
        </p:txBody>
      </p:sp>
      <p:sp>
        <p:nvSpPr>
          <p:cNvPr id="9219" name="Rectangle 2">
            <a:extLst>
              <a:ext uri="{FF2B5EF4-FFF2-40B4-BE49-F238E27FC236}">
                <a16:creationId xmlns:a16="http://schemas.microsoft.com/office/drawing/2014/main" id="{55186A02-9C8D-41BC-B06F-4FBBFFEF71F4}"/>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12CB70C4-1C48-44CC-9AF1-CDF936BD47DE}"/>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559328E4-9204-467B-AD09-443C57659B1B}"/>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59D1BE8E-2503-48EA-811E-F883318F8899}" type="slidenum">
              <a:rPr lang="en-US" altLang="en-US" sz="1200"/>
              <a:pPr/>
              <a:t>4</a:t>
            </a:fld>
            <a:endParaRPr lang="en-US" altLang="en-US" sz="1200"/>
          </a:p>
        </p:txBody>
      </p:sp>
      <p:sp>
        <p:nvSpPr>
          <p:cNvPr id="11267" name="Rectangle 2">
            <a:extLst>
              <a:ext uri="{FF2B5EF4-FFF2-40B4-BE49-F238E27FC236}">
                <a16:creationId xmlns:a16="http://schemas.microsoft.com/office/drawing/2014/main" id="{B90AFAB0-5C3C-43A4-ABAC-C37F7822844A}"/>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E996470B-1558-409E-BEDB-58E5FC11B2B0}"/>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003CB8B5-8A21-4728-BF72-6D62768846FC}"/>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10AF6AEB-D02C-4B5B-8A65-D6F73185AF83}" type="slidenum">
              <a:rPr lang="en-US" altLang="en-US" sz="1200"/>
              <a:pPr/>
              <a:t>5</a:t>
            </a:fld>
            <a:endParaRPr lang="en-US" altLang="en-US" sz="1200"/>
          </a:p>
        </p:txBody>
      </p:sp>
      <p:sp>
        <p:nvSpPr>
          <p:cNvPr id="13315" name="Rectangle 2">
            <a:extLst>
              <a:ext uri="{FF2B5EF4-FFF2-40B4-BE49-F238E27FC236}">
                <a16:creationId xmlns:a16="http://schemas.microsoft.com/office/drawing/2014/main" id="{FCCA74CA-73D6-4E83-A27B-804B69D359B9}"/>
              </a:ext>
            </a:extLst>
          </p:cNvPr>
          <p:cNvSpPr>
            <a:spLocks noGrp="1" noRot="1" noChangeAspect="1" noChangeArrowheads="1" noTextEdit="1"/>
          </p:cNvSpPr>
          <p:nvPr>
            <p:ph type="sldImg"/>
          </p:nvPr>
        </p:nvSpPr>
        <p:spPr>
          <a:ln/>
        </p:spPr>
      </p:sp>
      <p:sp>
        <p:nvSpPr>
          <p:cNvPr id="13316" name="Rectangle 3">
            <a:extLst>
              <a:ext uri="{FF2B5EF4-FFF2-40B4-BE49-F238E27FC236}">
                <a16:creationId xmlns:a16="http://schemas.microsoft.com/office/drawing/2014/main" id="{B5AF04B1-65D8-4980-A71B-0F0A1E3A5C9A}"/>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52AD6977-5F1C-4896-B428-ECC84E4513C5}"/>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D441F2A7-6829-4FEC-A536-D2B5FD3AB296}" type="slidenum">
              <a:rPr lang="en-US" altLang="en-US" sz="1200" smtClean="0"/>
              <a:pPr/>
              <a:t>6</a:t>
            </a:fld>
            <a:endParaRPr lang="en-US" altLang="en-US" sz="1200"/>
          </a:p>
        </p:txBody>
      </p:sp>
      <p:sp>
        <p:nvSpPr>
          <p:cNvPr id="21507" name="Rectangle 2">
            <a:extLst>
              <a:ext uri="{FF2B5EF4-FFF2-40B4-BE49-F238E27FC236}">
                <a16:creationId xmlns:a16="http://schemas.microsoft.com/office/drawing/2014/main" id="{16584915-E529-4110-9760-ED3638CF5775}"/>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519B1450-3066-43C0-98C6-D8E67743C05B}"/>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C7FA1028-415E-4EE3-96DD-EA1428B5B781}"/>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22CC638E-BDE0-432B-96AE-A91FAF0B1DB5}" type="slidenum">
              <a:rPr lang="en-US" altLang="en-US" sz="1200"/>
              <a:pPr/>
              <a:t>7</a:t>
            </a:fld>
            <a:endParaRPr lang="en-US" altLang="en-US" sz="1200"/>
          </a:p>
        </p:txBody>
      </p:sp>
      <p:sp>
        <p:nvSpPr>
          <p:cNvPr id="15363" name="Rectangle 2">
            <a:extLst>
              <a:ext uri="{FF2B5EF4-FFF2-40B4-BE49-F238E27FC236}">
                <a16:creationId xmlns:a16="http://schemas.microsoft.com/office/drawing/2014/main" id="{54CF788E-7334-4113-965B-62C198E6F5AF}"/>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D98E91CE-AD46-4554-961A-B1CF559C5E64}"/>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B09E09A8-9466-4692-9B5D-7D5746378EC6}"/>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DEAC68C1-B08C-490F-85BF-12D80EF1832B}" type="slidenum">
              <a:rPr lang="en-US" altLang="en-US" sz="1200"/>
              <a:pPr/>
              <a:t>8</a:t>
            </a:fld>
            <a:endParaRPr lang="en-US" altLang="en-US" sz="1200"/>
          </a:p>
        </p:txBody>
      </p:sp>
      <p:sp>
        <p:nvSpPr>
          <p:cNvPr id="17411" name="Rectangle 2">
            <a:extLst>
              <a:ext uri="{FF2B5EF4-FFF2-40B4-BE49-F238E27FC236}">
                <a16:creationId xmlns:a16="http://schemas.microsoft.com/office/drawing/2014/main" id="{C5323196-FCDF-4E68-884C-425CAF730FD9}"/>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id="{E51E031C-D3A3-492B-A917-0AEB6400C88A}"/>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103041C6-F3B4-4C6B-9E3D-F649B1F44965}"/>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718E53DA-5840-4359-A7A1-F65EE11E60FE}" type="slidenum">
              <a:rPr lang="en-US" altLang="en-US" sz="1200"/>
              <a:pPr/>
              <a:t>9</a:t>
            </a:fld>
            <a:endParaRPr lang="en-US" altLang="en-US" sz="1200"/>
          </a:p>
        </p:txBody>
      </p:sp>
      <p:sp>
        <p:nvSpPr>
          <p:cNvPr id="19459" name="Rectangle 2">
            <a:extLst>
              <a:ext uri="{FF2B5EF4-FFF2-40B4-BE49-F238E27FC236}">
                <a16:creationId xmlns:a16="http://schemas.microsoft.com/office/drawing/2014/main" id="{EAB3F113-E18E-45DD-AE37-C4E504F8B5C7}"/>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id="{9A66A161-D3AC-4701-92FC-E4CD91BD6307}"/>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7D66350A-2973-46A1-A0FD-97F3578F7A7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9B77941-B9BE-4FD3-961A-7BAF134449DB}"/>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6" name="Rectangle 6">
            <a:extLst>
              <a:ext uri="{FF2B5EF4-FFF2-40B4-BE49-F238E27FC236}">
                <a16:creationId xmlns:a16="http://schemas.microsoft.com/office/drawing/2014/main" id="{50F389AC-BCAF-4BED-A72D-677BEB271C35}"/>
              </a:ext>
            </a:extLst>
          </p:cNvPr>
          <p:cNvSpPr>
            <a:spLocks noGrp="1" noChangeArrowheads="1"/>
          </p:cNvSpPr>
          <p:nvPr>
            <p:ph type="sldNum" sz="quarter" idx="12"/>
          </p:nvPr>
        </p:nvSpPr>
        <p:spPr>
          <a:ln/>
        </p:spPr>
        <p:txBody>
          <a:bodyPr/>
          <a:lstStyle>
            <a:lvl1pPr>
              <a:defRPr/>
            </a:lvl1pPr>
          </a:lstStyle>
          <a:p>
            <a:fld id="{D672F1CF-67A9-44AC-8F64-BCE1CB105AF8}" type="slidenum">
              <a:rPr lang="en-US" altLang="en-US"/>
              <a:pPr/>
              <a:t>‹#›</a:t>
            </a:fld>
            <a:endParaRPr lang="en-US" altLang="en-US"/>
          </a:p>
        </p:txBody>
      </p:sp>
    </p:spTree>
    <p:extLst>
      <p:ext uri="{BB962C8B-B14F-4D97-AF65-F5344CB8AC3E}">
        <p14:creationId xmlns:p14="http://schemas.microsoft.com/office/powerpoint/2010/main" val="2714861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7F217CF-1CAD-4687-B4E0-0E448080198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DD3F161-B214-4C48-87DF-8F31835B6783}"/>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6" name="Rectangle 6">
            <a:extLst>
              <a:ext uri="{FF2B5EF4-FFF2-40B4-BE49-F238E27FC236}">
                <a16:creationId xmlns:a16="http://schemas.microsoft.com/office/drawing/2014/main" id="{3E82469A-C3BF-482C-BABF-F03A60EA7C87}"/>
              </a:ext>
            </a:extLst>
          </p:cNvPr>
          <p:cNvSpPr>
            <a:spLocks noGrp="1" noChangeArrowheads="1"/>
          </p:cNvSpPr>
          <p:nvPr>
            <p:ph type="sldNum" sz="quarter" idx="12"/>
          </p:nvPr>
        </p:nvSpPr>
        <p:spPr>
          <a:ln/>
        </p:spPr>
        <p:txBody>
          <a:bodyPr/>
          <a:lstStyle>
            <a:lvl1pPr>
              <a:defRPr/>
            </a:lvl1pPr>
          </a:lstStyle>
          <a:p>
            <a:fld id="{349B818B-C012-4B0E-978D-AA21E9AB7918}" type="slidenum">
              <a:rPr lang="en-US" altLang="en-US"/>
              <a:pPr/>
              <a:t>‹#›</a:t>
            </a:fld>
            <a:endParaRPr lang="en-US" altLang="en-US"/>
          </a:p>
        </p:txBody>
      </p:sp>
    </p:spTree>
    <p:extLst>
      <p:ext uri="{BB962C8B-B14F-4D97-AF65-F5344CB8AC3E}">
        <p14:creationId xmlns:p14="http://schemas.microsoft.com/office/powerpoint/2010/main" val="2218309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891987D-2F54-4F5F-827C-C04580FF4C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963B16E-F440-49C5-8A14-1B77C4221118}"/>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6" name="Rectangle 6">
            <a:extLst>
              <a:ext uri="{FF2B5EF4-FFF2-40B4-BE49-F238E27FC236}">
                <a16:creationId xmlns:a16="http://schemas.microsoft.com/office/drawing/2014/main" id="{86D63C86-F670-4DD3-AB42-4BD2A327B714}"/>
              </a:ext>
            </a:extLst>
          </p:cNvPr>
          <p:cNvSpPr>
            <a:spLocks noGrp="1" noChangeArrowheads="1"/>
          </p:cNvSpPr>
          <p:nvPr>
            <p:ph type="sldNum" sz="quarter" idx="12"/>
          </p:nvPr>
        </p:nvSpPr>
        <p:spPr>
          <a:ln/>
        </p:spPr>
        <p:txBody>
          <a:bodyPr/>
          <a:lstStyle>
            <a:lvl1pPr>
              <a:defRPr/>
            </a:lvl1pPr>
          </a:lstStyle>
          <a:p>
            <a:fld id="{7D132E22-0274-43B0-8590-05303EF172AF}" type="slidenum">
              <a:rPr lang="en-US" altLang="en-US"/>
              <a:pPr/>
              <a:t>‹#›</a:t>
            </a:fld>
            <a:endParaRPr lang="en-US" altLang="en-US"/>
          </a:p>
        </p:txBody>
      </p:sp>
    </p:spTree>
    <p:extLst>
      <p:ext uri="{BB962C8B-B14F-4D97-AF65-F5344CB8AC3E}">
        <p14:creationId xmlns:p14="http://schemas.microsoft.com/office/powerpoint/2010/main" val="4232074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091ED8F-8FFB-4DE1-A1A4-2B498020EC3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F45D959-9A56-44F0-972A-397D98F49E81}"/>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6" name="Rectangle 6">
            <a:extLst>
              <a:ext uri="{FF2B5EF4-FFF2-40B4-BE49-F238E27FC236}">
                <a16:creationId xmlns:a16="http://schemas.microsoft.com/office/drawing/2014/main" id="{35121B9E-B295-4D28-B0C3-7E67CCEDC6BD}"/>
              </a:ext>
            </a:extLst>
          </p:cNvPr>
          <p:cNvSpPr>
            <a:spLocks noGrp="1" noChangeArrowheads="1"/>
          </p:cNvSpPr>
          <p:nvPr>
            <p:ph type="sldNum" sz="quarter" idx="12"/>
          </p:nvPr>
        </p:nvSpPr>
        <p:spPr>
          <a:ln/>
        </p:spPr>
        <p:txBody>
          <a:bodyPr/>
          <a:lstStyle>
            <a:lvl1pPr>
              <a:defRPr/>
            </a:lvl1pPr>
          </a:lstStyle>
          <a:p>
            <a:fld id="{159B45AF-BDCF-4BEB-B08F-0B3ACD2EDD01}" type="slidenum">
              <a:rPr lang="en-US" altLang="en-US"/>
              <a:pPr/>
              <a:t>‹#›</a:t>
            </a:fld>
            <a:endParaRPr lang="en-US" altLang="en-US"/>
          </a:p>
        </p:txBody>
      </p:sp>
    </p:spTree>
    <p:extLst>
      <p:ext uri="{BB962C8B-B14F-4D97-AF65-F5344CB8AC3E}">
        <p14:creationId xmlns:p14="http://schemas.microsoft.com/office/powerpoint/2010/main" val="3768126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33D55518-3C41-4B17-AAF6-647E3CBBE65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3FBC1F9-4BA9-4AEE-AF1E-F70F6F9E86B3}"/>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6" name="Rectangle 6">
            <a:extLst>
              <a:ext uri="{FF2B5EF4-FFF2-40B4-BE49-F238E27FC236}">
                <a16:creationId xmlns:a16="http://schemas.microsoft.com/office/drawing/2014/main" id="{EA436FA8-5492-4C7D-B1AC-E133B5812CFD}"/>
              </a:ext>
            </a:extLst>
          </p:cNvPr>
          <p:cNvSpPr>
            <a:spLocks noGrp="1" noChangeArrowheads="1"/>
          </p:cNvSpPr>
          <p:nvPr>
            <p:ph type="sldNum" sz="quarter" idx="12"/>
          </p:nvPr>
        </p:nvSpPr>
        <p:spPr>
          <a:ln/>
        </p:spPr>
        <p:txBody>
          <a:bodyPr/>
          <a:lstStyle>
            <a:lvl1pPr>
              <a:defRPr/>
            </a:lvl1pPr>
          </a:lstStyle>
          <a:p>
            <a:fld id="{EAE95ED2-E355-4750-9F5D-D49F4946111C}" type="slidenum">
              <a:rPr lang="en-US" altLang="en-US"/>
              <a:pPr/>
              <a:t>‹#›</a:t>
            </a:fld>
            <a:endParaRPr lang="en-US" altLang="en-US"/>
          </a:p>
        </p:txBody>
      </p:sp>
    </p:spTree>
    <p:extLst>
      <p:ext uri="{BB962C8B-B14F-4D97-AF65-F5344CB8AC3E}">
        <p14:creationId xmlns:p14="http://schemas.microsoft.com/office/powerpoint/2010/main" val="3321879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3FFB8EC8-E139-457D-84BC-984C054F42A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22AC5306-D14E-4170-918B-5C9D727EA3AA}"/>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7" name="Rectangle 6">
            <a:extLst>
              <a:ext uri="{FF2B5EF4-FFF2-40B4-BE49-F238E27FC236}">
                <a16:creationId xmlns:a16="http://schemas.microsoft.com/office/drawing/2014/main" id="{B4F51805-846C-44D2-9ED7-C823F3017E69}"/>
              </a:ext>
            </a:extLst>
          </p:cNvPr>
          <p:cNvSpPr>
            <a:spLocks noGrp="1" noChangeArrowheads="1"/>
          </p:cNvSpPr>
          <p:nvPr>
            <p:ph type="sldNum" sz="quarter" idx="12"/>
          </p:nvPr>
        </p:nvSpPr>
        <p:spPr>
          <a:ln/>
        </p:spPr>
        <p:txBody>
          <a:bodyPr/>
          <a:lstStyle>
            <a:lvl1pPr>
              <a:defRPr/>
            </a:lvl1pPr>
          </a:lstStyle>
          <a:p>
            <a:fld id="{F25910EB-696E-41B4-ADE9-6F6D52247D78}" type="slidenum">
              <a:rPr lang="en-US" altLang="en-US"/>
              <a:pPr/>
              <a:t>‹#›</a:t>
            </a:fld>
            <a:endParaRPr lang="en-US" altLang="en-US"/>
          </a:p>
        </p:txBody>
      </p:sp>
    </p:spTree>
    <p:extLst>
      <p:ext uri="{BB962C8B-B14F-4D97-AF65-F5344CB8AC3E}">
        <p14:creationId xmlns:p14="http://schemas.microsoft.com/office/powerpoint/2010/main" val="435610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EFF880FC-08E1-4967-843D-08B4DA172E0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97BBDD8E-8795-471C-B5AB-F7A19A585213}"/>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9" name="Rectangle 6">
            <a:extLst>
              <a:ext uri="{FF2B5EF4-FFF2-40B4-BE49-F238E27FC236}">
                <a16:creationId xmlns:a16="http://schemas.microsoft.com/office/drawing/2014/main" id="{745A0489-2753-4D42-9D87-4D3C849E2B0D}"/>
              </a:ext>
            </a:extLst>
          </p:cNvPr>
          <p:cNvSpPr>
            <a:spLocks noGrp="1" noChangeArrowheads="1"/>
          </p:cNvSpPr>
          <p:nvPr>
            <p:ph type="sldNum" sz="quarter" idx="12"/>
          </p:nvPr>
        </p:nvSpPr>
        <p:spPr>
          <a:ln/>
        </p:spPr>
        <p:txBody>
          <a:bodyPr/>
          <a:lstStyle>
            <a:lvl1pPr>
              <a:defRPr/>
            </a:lvl1pPr>
          </a:lstStyle>
          <a:p>
            <a:fld id="{AE3AC770-56AB-4480-AB5A-2F9622352799}" type="slidenum">
              <a:rPr lang="en-US" altLang="en-US"/>
              <a:pPr/>
              <a:t>‹#›</a:t>
            </a:fld>
            <a:endParaRPr lang="en-US" altLang="en-US"/>
          </a:p>
        </p:txBody>
      </p:sp>
    </p:spTree>
    <p:extLst>
      <p:ext uri="{BB962C8B-B14F-4D97-AF65-F5344CB8AC3E}">
        <p14:creationId xmlns:p14="http://schemas.microsoft.com/office/powerpoint/2010/main" val="2031967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A9FD7C45-60DF-4073-8969-DCD5699E7F4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94DFFFFD-8356-4D4D-8D57-7B0B2FC2DE5E}"/>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5" name="Rectangle 6">
            <a:extLst>
              <a:ext uri="{FF2B5EF4-FFF2-40B4-BE49-F238E27FC236}">
                <a16:creationId xmlns:a16="http://schemas.microsoft.com/office/drawing/2014/main" id="{C8234FF2-7CC3-41E0-BA7D-4DA6C82B4FBE}"/>
              </a:ext>
            </a:extLst>
          </p:cNvPr>
          <p:cNvSpPr>
            <a:spLocks noGrp="1" noChangeArrowheads="1"/>
          </p:cNvSpPr>
          <p:nvPr>
            <p:ph type="sldNum" sz="quarter" idx="12"/>
          </p:nvPr>
        </p:nvSpPr>
        <p:spPr>
          <a:ln/>
        </p:spPr>
        <p:txBody>
          <a:bodyPr/>
          <a:lstStyle>
            <a:lvl1pPr>
              <a:defRPr/>
            </a:lvl1pPr>
          </a:lstStyle>
          <a:p>
            <a:fld id="{A7BB0D4D-FC87-4401-9BD8-1BD3339FBEF7}" type="slidenum">
              <a:rPr lang="en-US" altLang="en-US"/>
              <a:pPr/>
              <a:t>‹#›</a:t>
            </a:fld>
            <a:endParaRPr lang="en-US" altLang="en-US"/>
          </a:p>
        </p:txBody>
      </p:sp>
    </p:spTree>
    <p:extLst>
      <p:ext uri="{BB962C8B-B14F-4D97-AF65-F5344CB8AC3E}">
        <p14:creationId xmlns:p14="http://schemas.microsoft.com/office/powerpoint/2010/main" val="3330772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F1E59DC-3425-4C6D-8EF0-7E8C83D4DE7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7F852D0E-D390-4E84-8FEB-18C346B270EF}"/>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4" name="Rectangle 6">
            <a:extLst>
              <a:ext uri="{FF2B5EF4-FFF2-40B4-BE49-F238E27FC236}">
                <a16:creationId xmlns:a16="http://schemas.microsoft.com/office/drawing/2014/main" id="{89832577-916D-4F4F-8D34-35B997F480F8}"/>
              </a:ext>
            </a:extLst>
          </p:cNvPr>
          <p:cNvSpPr>
            <a:spLocks noGrp="1" noChangeArrowheads="1"/>
          </p:cNvSpPr>
          <p:nvPr>
            <p:ph type="sldNum" sz="quarter" idx="12"/>
          </p:nvPr>
        </p:nvSpPr>
        <p:spPr>
          <a:ln/>
        </p:spPr>
        <p:txBody>
          <a:bodyPr/>
          <a:lstStyle>
            <a:lvl1pPr>
              <a:defRPr/>
            </a:lvl1pPr>
          </a:lstStyle>
          <a:p>
            <a:fld id="{4946CFA9-E6CE-484F-8684-DF631CB3778B}" type="slidenum">
              <a:rPr lang="en-US" altLang="en-US"/>
              <a:pPr/>
              <a:t>‹#›</a:t>
            </a:fld>
            <a:endParaRPr lang="en-US" altLang="en-US"/>
          </a:p>
        </p:txBody>
      </p:sp>
    </p:spTree>
    <p:extLst>
      <p:ext uri="{BB962C8B-B14F-4D97-AF65-F5344CB8AC3E}">
        <p14:creationId xmlns:p14="http://schemas.microsoft.com/office/powerpoint/2010/main" val="430833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A9DD1687-A3AA-475E-8A59-4F095B18A16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07BAE790-8950-4087-B744-95BA499271BD}"/>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7" name="Rectangle 6">
            <a:extLst>
              <a:ext uri="{FF2B5EF4-FFF2-40B4-BE49-F238E27FC236}">
                <a16:creationId xmlns:a16="http://schemas.microsoft.com/office/drawing/2014/main" id="{E6502540-2D66-4800-AB1C-60897C3DD87F}"/>
              </a:ext>
            </a:extLst>
          </p:cNvPr>
          <p:cNvSpPr>
            <a:spLocks noGrp="1" noChangeArrowheads="1"/>
          </p:cNvSpPr>
          <p:nvPr>
            <p:ph type="sldNum" sz="quarter" idx="12"/>
          </p:nvPr>
        </p:nvSpPr>
        <p:spPr>
          <a:ln/>
        </p:spPr>
        <p:txBody>
          <a:bodyPr/>
          <a:lstStyle>
            <a:lvl1pPr>
              <a:defRPr/>
            </a:lvl1pPr>
          </a:lstStyle>
          <a:p>
            <a:fld id="{A4695F28-0668-4383-89D6-BF0ADF591739}" type="slidenum">
              <a:rPr lang="en-US" altLang="en-US"/>
              <a:pPr/>
              <a:t>‹#›</a:t>
            </a:fld>
            <a:endParaRPr lang="en-US" altLang="en-US"/>
          </a:p>
        </p:txBody>
      </p:sp>
    </p:spTree>
    <p:extLst>
      <p:ext uri="{BB962C8B-B14F-4D97-AF65-F5344CB8AC3E}">
        <p14:creationId xmlns:p14="http://schemas.microsoft.com/office/powerpoint/2010/main" val="946190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A00A140A-0E2A-4F11-98BD-A3CB5F7B10A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C4A7454F-DDD4-4D81-9327-7121625EF19F}"/>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7" name="Rectangle 6">
            <a:extLst>
              <a:ext uri="{FF2B5EF4-FFF2-40B4-BE49-F238E27FC236}">
                <a16:creationId xmlns:a16="http://schemas.microsoft.com/office/drawing/2014/main" id="{5EBFE1A7-1054-43F1-B142-20BFF66C54FF}"/>
              </a:ext>
            </a:extLst>
          </p:cNvPr>
          <p:cNvSpPr>
            <a:spLocks noGrp="1" noChangeArrowheads="1"/>
          </p:cNvSpPr>
          <p:nvPr>
            <p:ph type="sldNum" sz="quarter" idx="12"/>
          </p:nvPr>
        </p:nvSpPr>
        <p:spPr>
          <a:ln/>
        </p:spPr>
        <p:txBody>
          <a:bodyPr/>
          <a:lstStyle>
            <a:lvl1pPr>
              <a:defRPr/>
            </a:lvl1pPr>
          </a:lstStyle>
          <a:p>
            <a:fld id="{890F9B30-9066-4DFB-9FD9-94952DCAFFA4}" type="slidenum">
              <a:rPr lang="en-US" altLang="en-US"/>
              <a:pPr/>
              <a:t>‹#›</a:t>
            </a:fld>
            <a:endParaRPr lang="en-US" altLang="en-US"/>
          </a:p>
        </p:txBody>
      </p:sp>
    </p:spTree>
    <p:extLst>
      <p:ext uri="{BB962C8B-B14F-4D97-AF65-F5344CB8AC3E}">
        <p14:creationId xmlns:p14="http://schemas.microsoft.com/office/powerpoint/2010/main" val="3195316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8EC4F81-607B-4664-A210-A19039747E6D}"/>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7E90EF8-F7BF-48A0-B9FD-78FF879824BE}"/>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B998714E-2A3F-447F-B64E-D71A18D016FC}"/>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en-US" altLang="en-US"/>
          </a:p>
        </p:txBody>
      </p:sp>
      <p:sp>
        <p:nvSpPr>
          <p:cNvPr id="1029" name="Rectangle 5">
            <a:extLst>
              <a:ext uri="{FF2B5EF4-FFF2-40B4-BE49-F238E27FC236}">
                <a16:creationId xmlns:a16="http://schemas.microsoft.com/office/drawing/2014/main" id="{9EAE2FDE-2BC1-4EB1-A562-0B2A516A80B8}"/>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r>
              <a:rPr lang="en-US" altLang="en-US"/>
              <a:t>University of Utah</a:t>
            </a:r>
          </a:p>
        </p:txBody>
      </p:sp>
      <p:sp>
        <p:nvSpPr>
          <p:cNvPr id="1030" name="Rectangle 6">
            <a:extLst>
              <a:ext uri="{FF2B5EF4-FFF2-40B4-BE49-F238E27FC236}">
                <a16:creationId xmlns:a16="http://schemas.microsoft.com/office/drawing/2014/main" id="{3479B25E-532B-4484-9FDB-6FAC6D87CEBD}"/>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atin typeface="Times New Roman" panose="02020603050405020304" pitchFamily="18" charset="0"/>
              </a:defRPr>
            </a:lvl1pPr>
          </a:lstStyle>
          <a:p>
            <a:fld id="{058BA2B1-20C7-4AA9-8055-5822248D204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32BB3C34-8D46-471A-85C0-7320E0AB6E2D}"/>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29169CBA-2E3F-4EDF-9424-F2749C064B19}" type="slidenum">
              <a:rPr lang="en-US" altLang="en-US" sz="1400">
                <a:latin typeface="Times New Roman" panose="02020603050405020304" pitchFamily="18" charset="0"/>
              </a:rPr>
              <a:pPr/>
              <a:t>1</a:t>
            </a:fld>
            <a:endParaRPr lang="en-US" altLang="en-US" sz="1400">
              <a:latin typeface="Times New Roman" panose="02020603050405020304" pitchFamily="18" charset="0"/>
            </a:endParaRPr>
          </a:p>
        </p:txBody>
      </p:sp>
      <p:sp>
        <p:nvSpPr>
          <p:cNvPr id="4099" name="Text Box 2">
            <a:extLst>
              <a:ext uri="{FF2B5EF4-FFF2-40B4-BE49-F238E27FC236}">
                <a16:creationId xmlns:a16="http://schemas.microsoft.com/office/drawing/2014/main" id="{6245821D-C438-47D3-A368-921116078A75}"/>
              </a:ext>
            </a:extLst>
          </p:cNvPr>
          <p:cNvSpPr txBox="1">
            <a:spLocks noChangeArrowheads="1"/>
          </p:cNvSpPr>
          <p:nvPr/>
        </p:nvSpPr>
        <p:spPr bwMode="auto">
          <a:xfrm>
            <a:off x="441325" y="396875"/>
            <a:ext cx="466929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Lecture 15: Review Session</a:t>
            </a:r>
          </a:p>
        </p:txBody>
      </p:sp>
      <p:sp>
        <p:nvSpPr>
          <p:cNvPr id="4100" name="Line 3">
            <a:extLst>
              <a:ext uri="{FF2B5EF4-FFF2-40B4-BE49-F238E27FC236}">
                <a16:creationId xmlns:a16="http://schemas.microsoft.com/office/drawing/2014/main" id="{526318C3-7601-4A86-8E02-99D46BC3243D}"/>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1" name="Text Box 4">
            <a:extLst>
              <a:ext uri="{FF2B5EF4-FFF2-40B4-BE49-F238E27FC236}">
                <a16:creationId xmlns:a16="http://schemas.microsoft.com/office/drawing/2014/main" id="{2E1070E6-571F-4DCF-8B2E-15040EB68D03}"/>
              </a:ext>
            </a:extLst>
          </p:cNvPr>
          <p:cNvSpPr txBox="1">
            <a:spLocks noChangeArrowheads="1"/>
          </p:cNvSpPr>
          <p:nvPr/>
        </p:nvSpPr>
        <p:spPr bwMode="auto">
          <a:xfrm>
            <a:off x="266700" y="1304351"/>
            <a:ext cx="8610599" cy="5755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Today’s topics: </a:t>
            </a:r>
          </a:p>
          <a:p>
            <a:pPr lvl="1" eaLnBrk="1" hangingPunct="1">
              <a:spcBef>
                <a:spcPct val="0"/>
              </a:spcBef>
              <a:buClr>
                <a:schemeClr val="accent2"/>
              </a:buClr>
              <a:buFont typeface="Wingdings" panose="05000000000000000000" pitchFamily="2" charset="2"/>
              <a:buChar char="§"/>
            </a:pPr>
            <a:r>
              <a:rPr lang="en-US" altLang="en-US" sz="2400" dirty="0">
                <a:latin typeface="Calibri" panose="020F0502020204030204" pitchFamily="34" charset="0"/>
                <a:cs typeface="Calibri" panose="020F0502020204030204" pitchFamily="34" charset="0"/>
              </a:rPr>
              <a:t> Midterm review session</a:t>
            </a:r>
          </a:p>
          <a:p>
            <a:pPr lvl="1" eaLnBrk="1" hangingPunct="1">
              <a:spcBef>
                <a:spcPct val="0"/>
              </a:spcBef>
              <a:buClr>
                <a:schemeClr val="accent2"/>
              </a:buClr>
              <a:buFont typeface="Wingdings" panose="05000000000000000000" pitchFamily="2" charset="2"/>
              <a:buChar char="§"/>
            </a:pPr>
            <a:r>
              <a:rPr lang="en-US" altLang="en-US" sz="2400" dirty="0">
                <a:latin typeface="Calibri" panose="020F0502020204030204" pitchFamily="34" charset="0"/>
                <a:cs typeface="Calibri" panose="020F0502020204030204" pitchFamily="34" charset="0"/>
              </a:rPr>
              <a:t> Midterm rules: </a:t>
            </a:r>
          </a:p>
          <a:p>
            <a:pPr lvl="1" eaLnBrk="1" hangingPunct="1">
              <a:spcBef>
                <a:spcPct val="0"/>
              </a:spcBef>
              <a:buClr>
                <a:schemeClr val="accent2"/>
              </a:buClr>
              <a:buNone/>
            </a:pPr>
            <a:r>
              <a:rPr lang="en-US" altLang="en-US" sz="1800" dirty="0">
                <a:latin typeface="Calibri" panose="020F0502020204030204" pitchFamily="34" charset="0"/>
                <a:cs typeface="Calibri" panose="020F0502020204030204" pitchFamily="34" charset="0"/>
              </a:rPr>
              <a:t>Students are allowed to bring 3 A4/letter-sized sheets of paper with anything written/printed on both sides. In addition, you may bring the ``green sheet''.  You may also bring a phone/calculator that can be used for any numeric calculations (but it's also ok to write a mathematical term, say 1.4/2.2 GHz without doing the calculation).  You may of course not use your phone to surf the web or consult with others during the test.  You may also not use the MARS simulator or other calculators/tools for numeric conversions.  If necessary, make reasonable assumptions and clearly state them. The only clarifications you may ask for during the exam are definitions of terms. You will receive partial credit if you show your steps and explain your line of thinking, so attempt every question even if you can't fully solve it. Complete your answers in the space provided (including the back-side of each page). Confirm that you have 14 questions on 8 pages, followed by a blank page. Turn in your answer sheets before 10:35am. The test is worth 100 points and you have about 90 minutes, so allocate time accordingly.</a:t>
            </a:r>
          </a:p>
          <a:p>
            <a:pPr lvl="1" eaLnBrk="1" hangingPunct="1">
              <a:spcBef>
                <a:spcPct val="0"/>
              </a:spcBef>
              <a:buClr>
                <a:schemeClr val="accent2"/>
              </a:buClr>
              <a:buFont typeface="Wingdings" panose="05000000000000000000" pitchFamily="2" charset="2"/>
              <a:buChar char="§"/>
            </a:pP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a:extLst>
              <a:ext uri="{FF2B5EF4-FFF2-40B4-BE49-F238E27FC236}">
                <a16:creationId xmlns:a16="http://schemas.microsoft.com/office/drawing/2014/main" id="{76A66946-C6B0-405D-9773-1F3254FDE4CE}"/>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4A6AF317-7F26-4E1F-A7B3-4544E434FC66}" type="slidenum">
              <a:rPr lang="en-US" altLang="en-US" sz="1400">
                <a:latin typeface="Times New Roman" panose="02020603050405020304" pitchFamily="18" charset="0"/>
              </a:rPr>
              <a:pPr/>
              <a:t>10</a:t>
            </a:fld>
            <a:endParaRPr lang="en-US" altLang="en-US" sz="1400">
              <a:latin typeface="Times New Roman" panose="02020603050405020304" pitchFamily="18" charset="0"/>
            </a:endParaRPr>
          </a:p>
        </p:txBody>
      </p:sp>
      <p:sp>
        <p:nvSpPr>
          <p:cNvPr id="20483" name="Text Box 2">
            <a:extLst>
              <a:ext uri="{FF2B5EF4-FFF2-40B4-BE49-F238E27FC236}">
                <a16:creationId xmlns:a16="http://schemas.microsoft.com/office/drawing/2014/main" id="{D1143962-3ABF-4089-AE41-11A0E0721CAB}"/>
              </a:ext>
            </a:extLst>
          </p:cNvPr>
          <p:cNvSpPr txBox="1">
            <a:spLocks noChangeArrowheads="1"/>
          </p:cNvSpPr>
          <p:nvPr/>
        </p:nvSpPr>
        <p:spPr bwMode="auto">
          <a:xfrm>
            <a:off x="441325" y="396875"/>
            <a:ext cx="420762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Procedure Calls/Returns</a:t>
            </a:r>
          </a:p>
        </p:txBody>
      </p:sp>
      <p:sp>
        <p:nvSpPr>
          <p:cNvPr id="20484" name="Line 3">
            <a:extLst>
              <a:ext uri="{FF2B5EF4-FFF2-40B4-BE49-F238E27FC236}">
                <a16:creationId xmlns:a16="http://schemas.microsoft.com/office/drawing/2014/main" id="{05283581-1D69-4BC3-8F70-3D10B43B4D95}"/>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85" name="Text Box 4">
            <a:extLst>
              <a:ext uri="{FF2B5EF4-FFF2-40B4-BE49-F238E27FC236}">
                <a16:creationId xmlns:a16="http://schemas.microsoft.com/office/drawing/2014/main" id="{5C9689E5-3BAF-47C1-B9F1-93D1ACC9A364}"/>
              </a:ext>
            </a:extLst>
          </p:cNvPr>
          <p:cNvSpPr txBox="1">
            <a:spLocks noChangeArrowheads="1"/>
          </p:cNvSpPr>
          <p:nvPr/>
        </p:nvSpPr>
        <p:spPr bwMode="auto">
          <a:xfrm>
            <a:off x="517525" y="1611313"/>
            <a:ext cx="2028184" cy="2246769"/>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dirty="0" err="1">
                <a:latin typeface="Calibri" panose="020F0502020204030204" pitchFamily="34" charset="0"/>
                <a:cs typeface="Calibri" panose="020F0502020204030204" pitchFamily="34" charset="0"/>
              </a:rPr>
              <a:t>procA</a:t>
            </a:r>
            <a:r>
              <a:rPr lang="en-US" altLang="en-US" sz="2000" dirty="0">
                <a:latin typeface="Calibri" panose="020F0502020204030204" pitchFamily="34" charset="0"/>
                <a:cs typeface="Calibri" panose="020F0502020204030204" pitchFamily="34" charset="0"/>
              </a:rPr>
              <a:t> (int i)</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int j;</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j = …;</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i = call </a:t>
            </a:r>
            <a:r>
              <a:rPr lang="en-US" altLang="en-US" sz="2000" dirty="0" err="1">
                <a:latin typeface="Calibri" panose="020F0502020204030204" pitchFamily="34" charset="0"/>
                <a:cs typeface="Calibri" panose="020F0502020204030204" pitchFamily="34" charset="0"/>
              </a:rPr>
              <a:t>procB</a:t>
            </a:r>
            <a:r>
              <a:rPr lang="en-US" altLang="en-US" sz="2000" dirty="0">
                <a:latin typeface="Calibri" panose="020F0502020204030204" pitchFamily="34" charset="0"/>
                <a:cs typeface="Calibri" panose="020F0502020204030204" pitchFamily="34" charset="0"/>
              </a:rPr>
              <a:t>(j);</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 = i;</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a:t>
            </a:r>
          </a:p>
        </p:txBody>
      </p:sp>
      <p:sp>
        <p:nvSpPr>
          <p:cNvPr id="20486" name="Text Box 5">
            <a:extLst>
              <a:ext uri="{FF2B5EF4-FFF2-40B4-BE49-F238E27FC236}">
                <a16:creationId xmlns:a16="http://schemas.microsoft.com/office/drawing/2014/main" id="{CC1D87D4-8838-4C1F-983B-5396561F4D88}"/>
              </a:ext>
            </a:extLst>
          </p:cNvPr>
          <p:cNvSpPr txBox="1">
            <a:spLocks noChangeArrowheads="1"/>
          </p:cNvSpPr>
          <p:nvPr/>
        </p:nvSpPr>
        <p:spPr bwMode="auto">
          <a:xfrm>
            <a:off x="4343400" y="1600200"/>
            <a:ext cx="1399679" cy="2246769"/>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procB (int j)</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int k;</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 = j;</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k = …;</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return k;</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a:t>
            </a:r>
          </a:p>
        </p:txBody>
      </p:sp>
      <p:sp>
        <p:nvSpPr>
          <p:cNvPr id="20487" name="Text Box 6">
            <a:extLst>
              <a:ext uri="{FF2B5EF4-FFF2-40B4-BE49-F238E27FC236}">
                <a16:creationId xmlns:a16="http://schemas.microsoft.com/office/drawing/2014/main" id="{3BE71DE0-20B5-48FC-B2C3-FC3A0C1BB53F}"/>
              </a:ext>
            </a:extLst>
          </p:cNvPr>
          <p:cNvSpPr txBox="1">
            <a:spLocks noChangeArrowheads="1"/>
          </p:cNvSpPr>
          <p:nvPr/>
        </p:nvSpPr>
        <p:spPr bwMode="auto">
          <a:xfrm>
            <a:off x="533400" y="4038600"/>
            <a:ext cx="3186000" cy="2554545"/>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procA:</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$s0 = … # value of j</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$t0  = … # some tempval</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$a0 = $s0  # the argument</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jal  procB</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 = $v0</a:t>
            </a:r>
          </a:p>
        </p:txBody>
      </p:sp>
      <p:sp>
        <p:nvSpPr>
          <p:cNvPr id="20488" name="Text Box 7">
            <a:extLst>
              <a:ext uri="{FF2B5EF4-FFF2-40B4-BE49-F238E27FC236}">
                <a16:creationId xmlns:a16="http://schemas.microsoft.com/office/drawing/2014/main" id="{F0634CFD-11FE-42C1-8D53-57776F0FEC23}"/>
              </a:ext>
            </a:extLst>
          </p:cNvPr>
          <p:cNvSpPr txBox="1">
            <a:spLocks noChangeArrowheads="1"/>
          </p:cNvSpPr>
          <p:nvPr/>
        </p:nvSpPr>
        <p:spPr bwMode="auto">
          <a:xfrm>
            <a:off x="4343400" y="4038600"/>
            <a:ext cx="3551485" cy="1938992"/>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procB:</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$t0  = … # some tempval</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 = $a0 # using the argument</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$s0 = … # value of k</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$v0 = $s0;</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jr   $ra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a:extLst>
              <a:ext uri="{FF2B5EF4-FFF2-40B4-BE49-F238E27FC236}">
                <a16:creationId xmlns:a16="http://schemas.microsoft.com/office/drawing/2014/main" id="{5C7107DF-F2EE-4002-BD06-9F5F9C919F14}"/>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E06427E9-29D6-4F1F-A7BA-E1B2159481DF}" type="slidenum">
              <a:rPr lang="en-US" altLang="en-US" sz="1400">
                <a:latin typeface="Times New Roman" panose="02020603050405020304" pitchFamily="18" charset="0"/>
              </a:rPr>
              <a:pPr/>
              <a:t>11</a:t>
            </a:fld>
            <a:endParaRPr lang="en-US" altLang="en-US" sz="1400">
              <a:latin typeface="Times New Roman" panose="02020603050405020304" pitchFamily="18" charset="0"/>
            </a:endParaRPr>
          </a:p>
        </p:txBody>
      </p:sp>
      <p:sp>
        <p:nvSpPr>
          <p:cNvPr id="22531" name="Text Box 2">
            <a:extLst>
              <a:ext uri="{FF2B5EF4-FFF2-40B4-BE49-F238E27FC236}">
                <a16:creationId xmlns:a16="http://schemas.microsoft.com/office/drawing/2014/main" id="{196EC28D-2F37-42B8-AC9B-61D5F36BE014}"/>
              </a:ext>
            </a:extLst>
          </p:cNvPr>
          <p:cNvSpPr txBox="1">
            <a:spLocks noChangeArrowheads="1"/>
          </p:cNvSpPr>
          <p:nvPr/>
        </p:nvSpPr>
        <p:spPr bwMode="auto">
          <a:xfrm>
            <a:off x="441325" y="396875"/>
            <a:ext cx="335213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Saves and Restores</a:t>
            </a:r>
          </a:p>
        </p:txBody>
      </p:sp>
      <p:sp>
        <p:nvSpPr>
          <p:cNvPr id="22532" name="Line 3">
            <a:extLst>
              <a:ext uri="{FF2B5EF4-FFF2-40B4-BE49-F238E27FC236}">
                <a16:creationId xmlns:a16="http://schemas.microsoft.com/office/drawing/2014/main" id="{AD487AFF-F681-4122-82DB-5571245DB737}"/>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33" name="Text Box 4">
            <a:extLst>
              <a:ext uri="{FF2B5EF4-FFF2-40B4-BE49-F238E27FC236}">
                <a16:creationId xmlns:a16="http://schemas.microsoft.com/office/drawing/2014/main" id="{20347F3E-B9E1-4764-84A6-E402D235224E}"/>
              </a:ext>
            </a:extLst>
          </p:cNvPr>
          <p:cNvSpPr txBox="1">
            <a:spLocks noChangeArrowheads="1"/>
          </p:cNvSpPr>
          <p:nvPr/>
        </p:nvSpPr>
        <p:spPr bwMode="auto">
          <a:xfrm>
            <a:off x="533400" y="1371600"/>
            <a:ext cx="3491020" cy="1631216"/>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Caller saves:</a:t>
            </a:r>
          </a:p>
          <a:p>
            <a:pPr lvl="1" eaLnBrk="1" hangingPunct="1">
              <a:spcBef>
                <a:spcPct val="0"/>
              </a:spcBef>
              <a:buClr>
                <a:schemeClr val="accent2"/>
              </a:buClr>
              <a:buFont typeface="Wingdings" panose="05000000000000000000" pitchFamily="2" charset="2"/>
              <a:buChar char="§"/>
            </a:pPr>
            <a:r>
              <a:rPr lang="en-US" altLang="en-US" sz="2000">
                <a:latin typeface="Calibri" panose="020F0502020204030204" pitchFamily="34" charset="0"/>
                <a:cs typeface="Calibri" panose="020F0502020204030204" pitchFamily="34" charset="0"/>
              </a:rPr>
              <a:t> $ra, $a0, $t0, $fp (if reqd)</a:t>
            </a:r>
          </a:p>
          <a:p>
            <a:pPr lvl="1" eaLnBrk="1" hangingPunct="1">
              <a:spcBef>
                <a:spcPct val="0"/>
              </a:spcBef>
              <a:buClr>
                <a:schemeClr val="accent2"/>
              </a:buClr>
              <a:buFont typeface="Wingdings" panose="05000000000000000000" pitchFamily="2" charset="2"/>
              <a:buChar char="§"/>
            </a:pPr>
            <a:endParaRPr lang="en-US" altLang="en-US" sz="200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Callee saves:</a:t>
            </a:r>
          </a:p>
          <a:p>
            <a:pPr lvl="1" eaLnBrk="1" hangingPunct="1">
              <a:spcBef>
                <a:spcPct val="0"/>
              </a:spcBef>
              <a:buClr>
                <a:schemeClr val="accent2"/>
              </a:buClr>
              <a:buFont typeface="Wingdings" panose="05000000000000000000" pitchFamily="2" charset="2"/>
              <a:buChar char="§"/>
            </a:pPr>
            <a:r>
              <a:rPr lang="en-US" altLang="en-US" sz="2000">
                <a:latin typeface="Calibri" panose="020F0502020204030204" pitchFamily="34" charset="0"/>
                <a:cs typeface="Calibri" panose="020F0502020204030204" pitchFamily="34" charset="0"/>
              </a:rPr>
              <a:t> $s0</a:t>
            </a:r>
          </a:p>
        </p:txBody>
      </p:sp>
      <p:sp>
        <p:nvSpPr>
          <p:cNvPr id="22534" name="Text Box 5">
            <a:extLst>
              <a:ext uri="{FF2B5EF4-FFF2-40B4-BE49-F238E27FC236}">
                <a16:creationId xmlns:a16="http://schemas.microsoft.com/office/drawing/2014/main" id="{8FEF6981-429E-4602-B106-3233ABA7344C}"/>
              </a:ext>
            </a:extLst>
          </p:cNvPr>
          <p:cNvSpPr txBox="1">
            <a:spLocks noChangeArrowheads="1"/>
          </p:cNvSpPr>
          <p:nvPr/>
        </p:nvSpPr>
        <p:spPr bwMode="auto">
          <a:xfrm>
            <a:off x="533400" y="4038600"/>
            <a:ext cx="3186000" cy="2554545"/>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procA:</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$s0 = … # value of j</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$t0  = … # some tempval</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$a0 = $s0  # the argument</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jal  procB</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 = $v0</a:t>
            </a:r>
          </a:p>
        </p:txBody>
      </p:sp>
      <p:sp>
        <p:nvSpPr>
          <p:cNvPr id="22535" name="Text Box 6">
            <a:extLst>
              <a:ext uri="{FF2B5EF4-FFF2-40B4-BE49-F238E27FC236}">
                <a16:creationId xmlns:a16="http://schemas.microsoft.com/office/drawing/2014/main" id="{C47CFAE0-01C2-4F4D-918B-B538B662277D}"/>
              </a:ext>
            </a:extLst>
          </p:cNvPr>
          <p:cNvSpPr txBox="1">
            <a:spLocks noChangeArrowheads="1"/>
          </p:cNvSpPr>
          <p:nvPr/>
        </p:nvSpPr>
        <p:spPr bwMode="auto">
          <a:xfrm>
            <a:off x="4343400" y="4038600"/>
            <a:ext cx="3551485" cy="1938992"/>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procB:</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$t0  = … # some tempval</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 = $a0 # using the argument</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$s0 = … # value of k</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$v0 = $s0;</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jr   $ra</a:t>
            </a:r>
          </a:p>
        </p:txBody>
      </p:sp>
      <p:sp>
        <p:nvSpPr>
          <p:cNvPr id="22536" name="Text Box 7">
            <a:extLst>
              <a:ext uri="{FF2B5EF4-FFF2-40B4-BE49-F238E27FC236}">
                <a16:creationId xmlns:a16="http://schemas.microsoft.com/office/drawing/2014/main" id="{E88EA9B2-DDD6-4E17-B87D-18E72E3C78D7}"/>
              </a:ext>
            </a:extLst>
          </p:cNvPr>
          <p:cNvSpPr txBox="1">
            <a:spLocks noChangeArrowheads="1"/>
          </p:cNvSpPr>
          <p:nvPr/>
        </p:nvSpPr>
        <p:spPr bwMode="auto">
          <a:xfrm>
            <a:off x="4419600" y="1422400"/>
            <a:ext cx="4030270" cy="707886"/>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000" dirty="0">
                <a:latin typeface="Calibri" panose="020F0502020204030204" pitchFamily="34" charset="0"/>
                <a:cs typeface="Calibri" panose="020F0502020204030204" pitchFamily="34" charset="0"/>
              </a:rPr>
              <a:t> As every element is saved on stack,</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the stack pointer is decremented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a:extLst>
              <a:ext uri="{FF2B5EF4-FFF2-40B4-BE49-F238E27FC236}">
                <a16:creationId xmlns:a16="http://schemas.microsoft.com/office/drawing/2014/main" id="{8A680FA1-DE9E-42BE-A842-19F68CB2B055}"/>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673350F2-4F19-4BEE-AE48-F74101126449}" type="slidenum">
              <a:rPr lang="en-US" altLang="en-US" sz="1400">
                <a:latin typeface="Times New Roman" panose="02020603050405020304" pitchFamily="18" charset="0"/>
              </a:rPr>
              <a:pPr/>
              <a:t>12</a:t>
            </a:fld>
            <a:endParaRPr lang="en-US" altLang="en-US" sz="1400">
              <a:latin typeface="Times New Roman" panose="02020603050405020304" pitchFamily="18" charset="0"/>
            </a:endParaRPr>
          </a:p>
        </p:txBody>
      </p:sp>
      <p:sp>
        <p:nvSpPr>
          <p:cNvPr id="24579" name="Text Box 2">
            <a:extLst>
              <a:ext uri="{FF2B5EF4-FFF2-40B4-BE49-F238E27FC236}">
                <a16:creationId xmlns:a16="http://schemas.microsoft.com/office/drawing/2014/main" id="{E11F65A8-1AAA-4046-BA4B-0FFAF1CCBA29}"/>
              </a:ext>
            </a:extLst>
          </p:cNvPr>
          <p:cNvSpPr txBox="1">
            <a:spLocks noChangeArrowheads="1"/>
          </p:cNvSpPr>
          <p:nvPr/>
        </p:nvSpPr>
        <p:spPr bwMode="auto">
          <a:xfrm>
            <a:off x="441325" y="396875"/>
            <a:ext cx="189725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Example 2</a:t>
            </a:r>
          </a:p>
        </p:txBody>
      </p:sp>
      <p:sp>
        <p:nvSpPr>
          <p:cNvPr id="24580" name="Line 3">
            <a:extLst>
              <a:ext uri="{FF2B5EF4-FFF2-40B4-BE49-F238E27FC236}">
                <a16:creationId xmlns:a16="http://schemas.microsoft.com/office/drawing/2014/main" id="{2D429BA5-2B94-48C1-B97D-3115026AA3D6}"/>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1" name="Text Box 4">
            <a:extLst>
              <a:ext uri="{FF2B5EF4-FFF2-40B4-BE49-F238E27FC236}">
                <a16:creationId xmlns:a16="http://schemas.microsoft.com/office/drawing/2014/main" id="{0775FD0B-3E33-438C-864E-7745BEE63C0D}"/>
              </a:ext>
            </a:extLst>
          </p:cNvPr>
          <p:cNvSpPr txBox="1">
            <a:spLocks noChangeArrowheads="1"/>
          </p:cNvSpPr>
          <p:nvPr/>
        </p:nvSpPr>
        <p:spPr bwMode="auto">
          <a:xfrm>
            <a:off x="381000" y="1371600"/>
            <a:ext cx="3449855" cy="1631216"/>
          </a:xfrm>
          <a:prstGeom prst="rect">
            <a:avLst/>
          </a:prstGeom>
          <a:noFill/>
          <a:ln w="952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solidFill>
                  <a:schemeClr val="accent2"/>
                </a:solidFill>
                <a:latin typeface="Calibri" panose="020F0502020204030204" pitchFamily="34" charset="0"/>
                <a:cs typeface="Calibri" panose="020F0502020204030204" pitchFamily="34" charset="0"/>
              </a:rPr>
              <a:t>int   fact  (int n)</a:t>
            </a:r>
          </a:p>
          <a:p>
            <a:pPr eaLnBrk="1" hangingPunct="1">
              <a:spcBef>
                <a:spcPct val="0"/>
              </a:spcBef>
              <a:buClr>
                <a:srgbClr val="CC0000"/>
              </a:buClr>
              <a:buFontTx/>
              <a:buNone/>
            </a:pPr>
            <a:r>
              <a:rPr lang="en-US" altLang="en-US" sz="2000">
                <a:solidFill>
                  <a:schemeClr val="accent2"/>
                </a:solidFill>
                <a:latin typeface="Calibri" panose="020F0502020204030204" pitchFamily="34" charset="0"/>
                <a:cs typeface="Calibri" panose="020F0502020204030204" pitchFamily="34" charset="0"/>
              </a:rPr>
              <a:t>{</a:t>
            </a:r>
          </a:p>
          <a:p>
            <a:pPr eaLnBrk="1" hangingPunct="1">
              <a:spcBef>
                <a:spcPct val="0"/>
              </a:spcBef>
              <a:buClr>
                <a:srgbClr val="CC0000"/>
              </a:buClr>
              <a:buFontTx/>
              <a:buNone/>
            </a:pPr>
            <a:r>
              <a:rPr lang="en-US" altLang="en-US" sz="2000">
                <a:solidFill>
                  <a:schemeClr val="accent2"/>
                </a:solidFill>
                <a:latin typeface="Calibri" panose="020F0502020204030204" pitchFamily="34" charset="0"/>
                <a:cs typeface="Calibri" panose="020F0502020204030204" pitchFamily="34" charset="0"/>
              </a:rPr>
              <a:t>     if (n &lt; 1)  return (1);</a:t>
            </a:r>
          </a:p>
          <a:p>
            <a:pPr eaLnBrk="1" hangingPunct="1">
              <a:spcBef>
                <a:spcPct val="0"/>
              </a:spcBef>
              <a:buClr>
                <a:srgbClr val="CC0000"/>
              </a:buClr>
              <a:buFontTx/>
              <a:buNone/>
            </a:pPr>
            <a:r>
              <a:rPr lang="en-US" altLang="en-US" sz="2000">
                <a:solidFill>
                  <a:schemeClr val="accent2"/>
                </a:solidFill>
                <a:latin typeface="Calibri" panose="020F0502020204030204" pitchFamily="34" charset="0"/>
                <a:cs typeface="Calibri" panose="020F0502020204030204" pitchFamily="34" charset="0"/>
              </a:rPr>
              <a:t>          else return (n * fact(n-1));</a:t>
            </a:r>
          </a:p>
          <a:p>
            <a:pPr eaLnBrk="1" hangingPunct="1">
              <a:spcBef>
                <a:spcPct val="0"/>
              </a:spcBef>
              <a:buClr>
                <a:srgbClr val="CC0000"/>
              </a:buClr>
              <a:buFontTx/>
              <a:buNone/>
            </a:pPr>
            <a:r>
              <a:rPr lang="en-US" altLang="en-US" sz="2000">
                <a:solidFill>
                  <a:schemeClr val="accent2"/>
                </a:solidFill>
                <a:latin typeface="Calibri" panose="020F0502020204030204" pitchFamily="34" charset="0"/>
                <a:cs typeface="Calibri" panose="020F0502020204030204" pitchFamily="34" charset="0"/>
              </a:rPr>
              <a:t>}</a:t>
            </a:r>
          </a:p>
        </p:txBody>
      </p:sp>
      <p:sp>
        <p:nvSpPr>
          <p:cNvPr id="24582" name="Text Box 5">
            <a:extLst>
              <a:ext uri="{FF2B5EF4-FFF2-40B4-BE49-F238E27FC236}">
                <a16:creationId xmlns:a16="http://schemas.microsoft.com/office/drawing/2014/main" id="{BFEAA70D-1A7D-4B0C-B6C8-0E36B480B133}"/>
              </a:ext>
            </a:extLst>
          </p:cNvPr>
          <p:cNvSpPr txBox="1">
            <a:spLocks noChangeArrowheads="1"/>
          </p:cNvSpPr>
          <p:nvPr/>
        </p:nvSpPr>
        <p:spPr bwMode="auto">
          <a:xfrm>
            <a:off x="4419600" y="1371600"/>
            <a:ext cx="2555443" cy="5324535"/>
          </a:xfrm>
          <a:prstGeom prst="rect">
            <a:avLst/>
          </a:prstGeom>
          <a:noFill/>
          <a:ln w="952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fact:</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addi</a:t>
            </a: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 -8</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sw</a:t>
            </a:r>
            <a:r>
              <a:rPr lang="en-US" altLang="en-US" sz="2000" dirty="0">
                <a:latin typeface="Calibri" panose="020F0502020204030204" pitchFamily="34" charset="0"/>
                <a:cs typeface="Calibri" panose="020F0502020204030204" pitchFamily="34" charset="0"/>
              </a:rPr>
              <a:t>        $ra, 4($</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sw</a:t>
            </a:r>
            <a:r>
              <a:rPr lang="en-US" altLang="en-US" sz="2000" dirty="0">
                <a:latin typeface="Calibri" panose="020F0502020204030204" pitchFamily="34" charset="0"/>
                <a:cs typeface="Calibri" panose="020F0502020204030204" pitchFamily="34" charset="0"/>
              </a:rPr>
              <a:t>        $a0, 0($</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slti</a:t>
            </a:r>
            <a:r>
              <a:rPr lang="en-US" altLang="en-US" sz="2000" dirty="0">
                <a:latin typeface="Calibri" panose="020F0502020204030204" pitchFamily="34" charset="0"/>
                <a:cs typeface="Calibri" panose="020F0502020204030204" pitchFamily="34" charset="0"/>
              </a:rPr>
              <a:t>        $t0, $a0, 1</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beq</a:t>
            </a:r>
            <a:r>
              <a:rPr lang="en-US" altLang="en-US" sz="2000" dirty="0">
                <a:latin typeface="Calibri" panose="020F0502020204030204" pitchFamily="34" charset="0"/>
                <a:cs typeface="Calibri" panose="020F0502020204030204" pitchFamily="34" charset="0"/>
              </a:rPr>
              <a:t>      $t0, $zero, L1</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addi</a:t>
            </a:r>
            <a:r>
              <a:rPr lang="en-US" altLang="en-US" sz="2000" dirty="0">
                <a:latin typeface="Calibri" panose="020F0502020204030204" pitchFamily="34" charset="0"/>
                <a:cs typeface="Calibri" panose="020F0502020204030204" pitchFamily="34" charset="0"/>
              </a:rPr>
              <a:t>   $v0, $zero, 1</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addi</a:t>
            </a: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 8</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jr</a:t>
            </a:r>
            <a:r>
              <a:rPr lang="en-US" altLang="en-US" sz="2000" dirty="0">
                <a:latin typeface="Calibri" panose="020F0502020204030204" pitchFamily="34" charset="0"/>
                <a:cs typeface="Calibri" panose="020F0502020204030204" pitchFamily="34" charset="0"/>
              </a:rPr>
              <a:t>        $ra</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L1:</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addi</a:t>
            </a:r>
            <a:r>
              <a:rPr lang="en-US" altLang="en-US" sz="2000" dirty="0">
                <a:latin typeface="Calibri" panose="020F0502020204030204" pitchFamily="34" charset="0"/>
                <a:cs typeface="Calibri" panose="020F0502020204030204" pitchFamily="34" charset="0"/>
              </a:rPr>
              <a:t>     $a0, $a0, -1</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jal</a:t>
            </a:r>
            <a:r>
              <a:rPr lang="en-US" altLang="en-US" sz="2000" dirty="0">
                <a:latin typeface="Calibri" panose="020F0502020204030204" pitchFamily="34" charset="0"/>
                <a:cs typeface="Calibri" panose="020F0502020204030204" pitchFamily="34" charset="0"/>
              </a:rPr>
              <a:t>        fact</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lw</a:t>
            </a:r>
            <a:r>
              <a:rPr lang="en-US" altLang="en-US" sz="2000" dirty="0">
                <a:latin typeface="Calibri" panose="020F0502020204030204" pitchFamily="34" charset="0"/>
                <a:cs typeface="Calibri" panose="020F0502020204030204" pitchFamily="34" charset="0"/>
              </a:rPr>
              <a:t>        $a0, 0($</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lw</a:t>
            </a:r>
            <a:r>
              <a:rPr lang="en-US" altLang="en-US" sz="2000" dirty="0">
                <a:latin typeface="Calibri" panose="020F0502020204030204" pitchFamily="34" charset="0"/>
                <a:cs typeface="Calibri" panose="020F0502020204030204" pitchFamily="34" charset="0"/>
              </a:rPr>
              <a:t>        $ra, 4($</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addi</a:t>
            </a: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 8</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mul</a:t>
            </a:r>
            <a:r>
              <a:rPr lang="en-US" altLang="en-US" sz="2000" dirty="0">
                <a:latin typeface="Calibri" panose="020F0502020204030204" pitchFamily="34" charset="0"/>
                <a:cs typeface="Calibri" panose="020F0502020204030204" pitchFamily="34" charset="0"/>
              </a:rPr>
              <a:t>      $v0, $a0, $v0</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jr</a:t>
            </a:r>
            <a:r>
              <a:rPr lang="en-US" altLang="en-US" sz="2000" dirty="0">
                <a:latin typeface="Calibri" panose="020F0502020204030204" pitchFamily="34" charset="0"/>
                <a:cs typeface="Calibri" panose="020F0502020204030204" pitchFamily="34" charset="0"/>
              </a:rPr>
              <a:t>          $ra</a:t>
            </a:r>
          </a:p>
        </p:txBody>
      </p:sp>
      <p:sp>
        <p:nvSpPr>
          <p:cNvPr id="24583" name="Text Box 6">
            <a:extLst>
              <a:ext uri="{FF2B5EF4-FFF2-40B4-BE49-F238E27FC236}">
                <a16:creationId xmlns:a16="http://schemas.microsoft.com/office/drawing/2014/main" id="{97916B63-5B67-4883-97DE-359E3D50D1AF}"/>
              </a:ext>
            </a:extLst>
          </p:cNvPr>
          <p:cNvSpPr txBox="1">
            <a:spLocks noChangeArrowheads="1"/>
          </p:cNvSpPr>
          <p:nvPr/>
        </p:nvSpPr>
        <p:spPr bwMode="auto">
          <a:xfrm>
            <a:off x="381000" y="3886200"/>
            <a:ext cx="3104055"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solidFill>
                  <a:srgbClr val="CC0000"/>
                </a:solidFill>
                <a:latin typeface="Calibri" panose="020F0502020204030204" pitchFamily="34" charset="0"/>
                <a:cs typeface="Calibri" panose="020F0502020204030204" pitchFamily="34" charset="0"/>
              </a:rPr>
              <a:t>Notes:</a:t>
            </a:r>
          </a:p>
          <a:p>
            <a:pPr eaLnBrk="1" hangingPunct="1">
              <a:spcBef>
                <a:spcPct val="0"/>
              </a:spcBef>
              <a:buFontTx/>
              <a:buNone/>
            </a:pPr>
            <a:r>
              <a:rPr lang="en-US" altLang="en-US" sz="2000">
                <a:solidFill>
                  <a:srgbClr val="CC0000"/>
                </a:solidFill>
                <a:latin typeface="Calibri" panose="020F0502020204030204" pitchFamily="34" charset="0"/>
                <a:cs typeface="Calibri" panose="020F0502020204030204" pitchFamily="34" charset="0"/>
              </a:rPr>
              <a:t>The caller saves $a0 and $ra</a:t>
            </a:r>
          </a:p>
          <a:p>
            <a:pPr eaLnBrk="1" hangingPunct="1">
              <a:spcBef>
                <a:spcPct val="0"/>
              </a:spcBef>
              <a:buFontTx/>
              <a:buNone/>
            </a:pPr>
            <a:r>
              <a:rPr lang="en-US" altLang="en-US" sz="2000">
                <a:solidFill>
                  <a:srgbClr val="CC0000"/>
                </a:solidFill>
                <a:latin typeface="Calibri" panose="020F0502020204030204" pitchFamily="34" charset="0"/>
                <a:cs typeface="Calibri" panose="020F0502020204030204" pitchFamily="34" charset="0"/>
              </a:rPr>
              <a:t>in its stack space.</a:t>
            </a:r>
          </a:p>
          <a:p>
            <a:pPr eaLnBrk="1" hangingPunct="1">
              <a:spcBef>
                <a:spcPct val="0"/>
              </a:spcBef>
              <a:buFontTx/>
              <a:buNone/>
            </a:pPr>
            <a:r>
              <a:rPr lang="en-US" altLang="en-US" sz="2000">
                <a:solidFill>
                  <a:srgbClr val="CC0000"/>
                </a:solidFill>
                <a:latin typeface="Calibri" panose="020F0502020204030204" pitchFamily="34" charset="0"/>
                <a:cs typeface="Calibri" panose="020F0502020204030204" pitchFamily="34" charset="0"/>
              </a:rPr>
              <a:t>Temps are never saved.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3">
            <a:extLst>
              <a:ext uri="{FF2B5EF4-FFF2-40B4-BE49-F238E27FC236}">
                <a16:creationId xmlns:a16="http://schemas.microsoft.com/office/drawing/2014/main" id="{4495C8F6-6EB4-4256-8A2B-B00D575427AF}"/>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CF132A0F-4374-4F52-BD30-F3208D11865E}" type="slidenum">
              <a:rPr lang="en-US" altLang="en-US" sz="1400">
                <a:latin typeface="Times New Roman" panose="02020603050405020304" pitchFamily="18" charset="0"/>
              </a:rPr>
              <a:pPr/>
              <a:t>13</a:t>
            </a:fld>
            <a:endParaRPr lang="en-US" altLang="en-US" sz="1400">
              <a:latin typeface="Times New Roman" panose="02020603050405020304" pitchFamily="18" charset="0"/>
            </a:endParaRPr>
          </a:p>
        </p:txBody>
      </p:sp>
      <p:sp>
        <p:nvSpPr>
          <p:cNvPr id="26627" name="Text Box 2">
            <a:extLst>
              <a:ext uri="{FF2B5EF4-FFF2-40B4-BE49-F238E27FC236}">
                <a16:creationId xmlns:a16="http://schemas.microsoft.com/office/drawing/2014/main" id="{03658373-5134-4CE9-91C6-D4D2F0581B8E}"/>
              </a:ext>
            </a:extLst>
          </p:cNvPr>
          <p:cNvSpPr txBox="1">
            <a:spLocks noChangeArrowheads="1"/>
          </p:cNvSpPr>
          <p:nvPr/>
        </p:nvSpPr>
        <p:spPr bwMode="auto">
          <a:xfrm>
            <a:off x="441325" y="396875"/>
            <a:ext cx="579940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Recap – Numeric Representations</a:t>
            </a:r>
          </a:p>
        </p:txBody>
      </p:sp>
      <p:sp>
        <p:nvSpPr>
          <p:cNvPr id="26628" name="Line 3">
            <a:extLst>
              <a:ext uri="{FF2B5EF4-FFF2-40B4-BE49-F238E27FC236}">
                <a16:creationId xmlns:a16="http://schemas.microsoft.com/office/drawing/2014/main" id="{DA74461A-50EC-4E1C-92FF-D5FAA1ADD6F0}"/>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29" name="Text Box 4">
            <a:extLst>
              <a:ext uri="{FF2B5EF4-FFF2-40B4-BE49-F238E27FC236}">
                <a16:creationId xmlns:a16="http://schemas.microsoft.com/office/drawing/2014/main" id="{1959F019-A0BC-49BA-8D5A-91CBE755373E}"/>
              </a:ext>
            </a:extLst>
          </p:cNvPr>
          <p:cNvSpPr txBox="1">
            <a:spLocks noChangeArrowheads="1"/>
          </p:cNvSpPr>
          <p:nvPr/>
        </p:nvSpPr>
        <p:spPr bwMode="auto">
          <a:xfrm>
            <a:off x="517525" y="1563688"/>
            <a:ext cx="6542047" cy="2923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a:latin typeface="Calibri" panose="020F0502020204030204" pitchFamily="34" charset="0"/>
                <a:cs typeface="Calibri" panose="020F0502020204030204" pitchFamily="34" charset="0"/>
              </a:rPr>
              <a:t> Decimal        35</a:t>
            </a:r>
            <a:r>
              <a:rPr lang="en-US" altLang="en-US" sz="2400" baseline="-25000">
                <a:latin typeface="Calibri" panose="020F0502020204030204" pitchFamily="34" charset="0"/>
                <a:cs typeface="Calibri" panose="020F0502020204030204" pitchFamily="34" charset="0"/>
              </a:rPr>
              <a:t>10  </a:t>
            </a:r>
            <a:r>
              <a:rPr lang="en-US" altLang="en-US" sz="2400">
                <a:latin typeface="Calibri" panose="020F0502020204030204" pitchFamily="34" charset="0"/>
                <a:cs typeface="Calibri" panose="020F0502020204030204" pitchFamily="34" charset="0"/>
              </a:rPr>
              <a:t>=  3 x 10</a:t>
            </a:r>
            <a:r>
              <a:rPr lang="en-US" altLang="en-US" sz="2400" baseline="30000">
                <a:latin typeface="Calibri" panose="020F0502020204030204" pitchFamily="34" charset="0"/>
                <a:cs typeface="Calibri" panose="020F0502020204030204" pitchFamily="34" charset="0"/>
              </a:rPr>
              <a:t>1</a:t>
            </a:r>
            <a:r>
              <a:rPr lang="en-US" altLang="en-US" sz="2400">
                <a:latin typeface="Calibri" panose="020F0502020204030204" pitchFamily="34" charset="0"/>
                <a:cs typeface="Calibri" panose="020F0502020204030204" pitchFamily="34" charset="0"/>
              </a:rPr>
              <a:t>  + 5 x 10</a:t>
            </a:r>
            <a:r>
              <a:rPr lang="en-US" altLang="en-US" sz="2400" baseline="30000">
                <a:latin typeface="Calibri" panose="020F0502020204030204" pitchFamily="34" charset="0"/>
                <a:cs typeface="Calibri" panose="020F0502020204030204" pitchFamily="34" charset="0"/>
              </a:rPr>
              <a:t>0</a:t>
            </a: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pP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a:latin typeface="Calibri" panose="020F0502020204030204" pitchFamily="34" charset="0"/>
                <a:cs typeface="Calibri" panose="020F0502020204030204" pitchFamily="34" charset="0"/>
              </a:rPr>
              <a:t> Binary          00100011</a:t>
            </a:r>
            <a:r>
              <a:rPr lang="en-US" altLang="en-US" sz="2400" baseline="-25000">
                <a:latin typeface="Calibri" panose="020F0502020204030204" pitchFamily="34" charset="0"/>
                <a:cs typeface="Calibri" panose="020F0502020204030204" pitchFamily="34" charset="0"/>
              </a:rPr>
              <a:t>2  </a:t>
            </a:r>
            <a:r>
              <a:rPr lang="en-US" altLang="en-US" sz="2400">
                <a:latin typeface="Calibri" panose="020F0502020204030204" pitchFamily="34" charset="0"/>
                <a:cs typeface="Calibri" panose="020F0502020204030204" pitchFamily="34" charset="0"/>
              </a:rPr>
              <a:t>=  1 x 2</a:t>
            </a:r>
            <a:r>
              <a:rPr lang="en-US" altLang="en-US" sz="2400" baseline="30000">
                <a:latin typeface="Calibri" panose="020F0502020204030204" pitchFamily="34" charset="0"/>
                <a:cs typeface="Calibri" panose="020F0502020204030204" pitchFamily="34" charset="0"/>
              </a:rPr>
              <a:t>5</a:t>
            </a:r>
            <a:r>
              <a:rPr lang="en-US" altLang="en-US" sz="2400">
                <a:latin typeface="Calibri" panose="020F0502020204030204" pitchFamily="34" charset="0"/>
                <a:cs typeface="Calibri" panose="020F0502020204030204" pitchFamily="34" charset="0"/>
              </a:rPr>
              <a:t>  +  1 x 2</a:t>
            </a:r>
            <a:r>
              <a:rPr lang="en-US" altLang="en-US" sz="2400" baseline="30000">
                <a:latin typeface="Calibri" panose="020F0502020204030204" pitchFamily="34" charset="0"/>
                <a:cs typeface="Calibri" panose="020F0502020204030204" pitchFamily="34" charset="0"/>
              </a:rPr>
              <a:t>1</a:t>
            </a:r>
            <a:r>
              <a:rPr lang="en-US" altLang="en-US" sz="2400">
                <a:latin typeface="Calibri" panose="020F0502020204030204" pitchFamily="34" charset="0"/>
                <a:cs typeface="Calibri" panose="020F0502020204030204" pitchFamily="34" charset="0"/>
              </a:rPr>
              <a:t>  +  1 x 2</a:t>
            </a:r>
            <a:r>
              <a:rPr lang="en-US" altLang="en-US" sz="2400" baseline="30000">
                <a:latin typeface="Calibri" panose="020F0502020204030204" pitchFamily="34" charset="0"/>
                <a:cs typeface="Calibri" panose="020F0502020204030204" pitchFamily="34" charset="0"/>
              </a:rPr>
              <a:t>0</a:t>
            </a: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pP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a:latin typeface="Calibri" panose="020F0502020204030204" pitchFamily="34" charset="0"/>
                <a:cs typeface="Calibri" panose="020F0502020204030204" pitchFamily="34" charset="0"/>
              </a:rPr>
              <a:t> Hexadecimal (compact representation)</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                     0x 23    or   23</a:t>
            </a:r>
            <a:r>
              <a:rPr lang="en-US" altLang="en-US" sz="2400" baseline="-25000">
                <a:latin typeface="Calibri" panose="020F0502020204030204" pitchFamily="34" charset="0"/>
                <a:cs typeface="Calibri" panose="020F0502020204030204" pitchFamily="34" charset="0"/>
              </a:rPr>
              <a:t>hex     </a:t>
            </a:r>
            <a:r>
              <a:rPr lang="en-US" altLang="en-US" sz="2400">
                <a:latin typeface="Calibri" panose="020F0502020204030204" pitchFamily="34" charset="0"/>
                <a:cs typeface="Calibri" panose="020F0502020204030204" pitchFamily="34" charset="0"/>
              </a:rPr>
              <a:t>=   2 x 16</a:t>
            </a:r>
            <a:r>
              <a:rPr lang="en-US" altLang="en-US" sz="2400" baseline="30000">
                <a:latin typeface="Calibri" panose="020F0502020204030204" pitchFamily="34" charset="0"/>
                <a:cs typeface="Calibri" panose="020F0502020204030204" pitchFamily="34" charset="0"/>
              </a:rPr>
              <a:t>1</a:t>
            </a:r>
            <a:r>
              <a:rPr lang="en-US" altLang="en-US" sz="2400">
                <a:latin typeface="Calibri" panose="020F0502020204030204" pitchFamily="34" charset="0"/>
                <a:cs typeface="Calibri" panose="020F0502020204030204" pitchFamily="34" charset="0"/>
              </a:rPr>
              <a:t>  +  3 x 16</a:t>
            </a:r>
            <a:r>
              <a:rPr lang="en-US" altLang="en-US" sz="2400" baseline="30000">
                <a:latin typeface="Calibri" panose="020F0502020204030204" pitchFamily="34" charset="0"/>
                <a:cs typeface="Calibri" panose="020F0502020204030204" pitchFamily="34" charset="0"/>
              </a:rPr>
              <a:t>0</a:t>
            </a:r>
            <a:endParaRPr lang="en-US" altLang="en-US" sz="2400" baseline="-25000">
              <a:latin typeface="Calibri" panose="020F0502020204030204" pitchFamily="34" charset="0"/>
              <a:cs typeface="Calibri" panose="020F0502020204030204" pitchFamily="34" charset="0"/>
            </a:endParaRPr>
          </a:p>
          <a:p>
            <a:pPr eaLnBrk="1" hangingPunct="1">
              <a:spcBef>
                <a:spcPct val="0"/>
              </a:spcBef>
              <a:buClr>
                <a:srgbClr val="CC0000"/>
              </a:buClr>
              <a:buFontTx/>
              <a:buNone/>
            </a:pPr>
            <a:endParaRPr lang="en-US" altLang="en-US" sz="2400" baseline="-250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baseline="-25000">
                <a:latin typeface="Calibri" panose="020F0502020204030204" pitchFamily="34" charset="0"/>
                <a:cs typeface="Calibri" panose="020F0502020204030204" pitchFamily="34" charset="0"/>
              </a:rPr>
              <a:t>             </a:t>
            </a:r>
            <a:r>
              <a:rPr lang="en-US" altLang="en-US" sz="2400">
                <a:latin typeface="Calibri" panose="020F0502020204030204" pitchFamily="34" charset="0"/>
                <a:cs typeface="Calibri" panose="020F0502020204030204" pitchFamily="34" charset="0"/>
              </a:rPr>
              <a:t>0-15 (decimal)   </a:t>
            </a:r>
            <a:r>
              <a:rPr lang="en-US" altLang="en-US" sz="2400">
                <a:latin typeface="Calibri" panose="020F0502020204030204" pitchFamily="34" charset="0"/>
                <a:cs typeface="Calibri" panose="020F0502020204030204" pitchFamily="34" charset="0"/>
                <a:sym typeface="Wingdings" panose="05000000000000000000" pitchFamily="2" charset="2"/>
              </a:rPr>
              <a:t>   0-9, a-f  (hex)</a:t>
            </a:r>
          </a:p>
        </p:txBody>
      </p:sp>
      <p:sp>
        <p:nvSpPr>
          <p:cNvPr id="26630" name="Text Box 5">
            <a:extLst>
              <a:ext uri="{FF2B5EF4-FFF2-40B4-BE49-F238E27FC236}">
                <a16:creationId xmlns:a16="http://schemas.microsoft.com/office/drawing/2014/main" id="{83DE4D0B-93DE-4181-B741-D352751BD169}"/>
              </a:ext>
            </a:extLst>
          </p:cNvPr>
          <p:cNvSpPr txBox="1">
            <a:spLocks noChangeArrowheads="1"/>
          </p:cNvSpPr>
          <p:nvPr/>
        </p:nvSpPr>
        <p:spPr bwMode="auto">
          <a:xfrm>
            <a:off x="304800" y="4724400"/>
            <a:ext cx="1868397"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Dec  Binary  Hex</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0    0000     00</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1    0001     01</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2    0010     02</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3    0011     03</a:t>
            </a:r>
          </a:p>
        </p:txBody>
      </p:sp>
      <p:sp>
        <p:nvSpPr>
          <p:cNvPr id="26631" name="Text Box 6">
            <a:extLst>
              <a:ext uri="{FF2B5EF4-FFF2-40B4-BE49-F238E27FC236}">
                <a16:creationId xmlns:a16="http://schemas.microsoft.com/office/drawing/2014/main" id="{DBFE6041-17CA-4AC6-A041-18BE74B7611A}"/>
              </a:ext>
            </a:extLst>
          </p:cNvPr>
          <p:cNvSpPr txBox="1">
            <a:spLocks noChangeArrowheads="1"/>
          </p:cNvSpPr>
          <p:nvPr/>
        </p:nvSpPr>
        <p:spPr bwMode="auto">
          <a:xfrm>
            <a:off x="2514600" y="4724400"/>
            <a:ext cx="1868397"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Dec  Binary  Hex</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4    0100     04</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5    0101     05</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6    0110     06</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7    0111     07</a:t>
            </a:r>
          </a:p>
        </p:txBody>
      </p:sp>
      <p:sp>
        <p:nvSpPr>
          <p:cNvPr id="26632" name="Text Box 7">
            <a:extLst>
              <a:ext uri="{FF2B5EF4-FFF2-40B4-BE49-F238E27FC236}">
                <a16:creationId xmlns:a16="http://schemas.microsoft.com/office/drawing/2014/main" id="{F2C4ED7E-08E8-4BB5-AA82-89DBAF156123}"/>
              </a:ext>
            </a:extLst>
          </p:cNvPr>
          <p:cNvSpPr txBox="1">
            <a:spLocks noChangeArrowheads="1"/>
          </p:cNvSpPr>
          <p:nvPr/>
        </p:nvSpPr>
        <p:spPr bwMode="auto">
          <a:xfrm>
            <a:off x="4648200" y="4724400"/>
            <a:ext cx="1868397"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Dec  Binary  Hex</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8    1000     08</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9    1001     09</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10    1010     0a</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11    1011     0b</a:t>
            </a:r>
          </a:p>
        </p:txBody>
      </p:sp>
      <p:sp>
        <p:nvSpPr>
          <p:cNvPr id="26633" name="Text Box 8">
            <a:extLst>
              <a:ext uri="{FF2B5EF4-FFF2-40B4-BE49-F238E27FC236}">
                <a16:creationId xmlns:a16="http://schemas.microsoft.com/office/drawing/2014/main" id="{24D93D0E-0A92-4CB2-8E78-530FFB52F933}"/>
              </a:ext>
            </a:extLst>
          </p:cNvPr>
          <p:cNvSpPr txBox="1">
            <a:spLocks noChangeArrowheads="1"/>
          </p:cNvSpPr>
          <p:nvPr/>
        </p:nvSpPr>
        <p:spPr bwMode="auto">
          <a:xfrm>
            <a:off x="6781800" y="4724400"/>
            <a:ext cx="1868397"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Dec  Binary  Hex</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12    1100     0c</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13    1101     0d</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14    1110     0e</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15    1111     0f</a:t>
            </a:r>
          </a:p>
        </p:txBody>
      </p:sp>
      <p:sp>
        <p:nvSpPr>
          <p:cNvPr id="26634" name="Line 9">
            <a:extLst>
              <a:ext uri="{FF2B5EF4-FFF2-40B4-BE49-F238E27FC236}">
                <a16:creationId xmlns:a16="http://schemas.microsoft.com/office/drawing/2014/main" id="{7E9D3527-1415-4294-B0ED-0C44646EA9B7}"/>
              </a:ext>
            </a:extLst>
          </p:cNvPr>
          <p:cNvSpPr>
            <a:spLocks noChangeShapeType="1"/>
          </p:cNvSpPr>
          <p:nvPr/>
        </p:nvSpPr>
        <p:spPr bwMode="auto">
          <a:xfrm>
            <a:off x="2438400" y="4648200"/>
            <a:ext cx="0" cy="182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26635" name="Line 10">
            <a:extLst>
              <a:ext uri="{FF2B5EF4-FFF2-40B4-BE49-F238E27FC236}">
                <a16:creationId xmlns:a16="http://schemas.microsoft.com/office/drawing/2014/main" id="{DC620488-BF2F-43CB-82A7-56A56C7B146F}"/>
              </a:ext>
            </a:extLst>
          </p:cNvPr>
          <p:cNvSpPr>
            <a:spLocks noChangeShapeType="1"/>
          </p:cNvSpPr>
          <p:nvPr/>
        </p:nvSpPr>
        <p:spPr bwMode="auto">
          <a:xfrm>
            <a:off x="4648200" y="4648200"/>
            <a:ext cx="0" cy="182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6" name="Line 11">
            <a:extLst>
              <a:ext uri="{FF2B5EF4-FFF2-40B4-BE49-F238E27FC236}">
                <a16:creationId xmlns:a16="http://schemas.microsoft.com/office/drawing/2014/main" id="{4510DC75-B140-452D-AE41-7FA433435DC6}"/>
              </a:ext>
            </a:extLst>
          </p:cNvPr>
          <p:cNvSpPr>
            <a:spLocks noChangeShapeType="1"/>
          </p:cNvSpPr>
          <p:nvPr/>
        </p:nvSpPr>
        <p:spPr bwMode="auto">
          <a:xfrm>
            <a:off x="6781800" y="4572000"/>
            <a:ext cx="0" cy="182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a:extLst>
              <a:ext uri="{FF2B5EF4-FFF2-40B4-BE49-F238E27FC236}">
                <a16:creationId xmlns:a16="http://schemas.microsoft.com/office/drawing/2014/main" id="{980ECF37-C050-425C-95AD-34F4A3875BEB}"/>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B392B73-D6A3-4D96-909A-0CD1F51AD92B}" type="slidenum">
              <a:rPr lang="en-US" altLang="en-US" sz="1400">
                <a:latin typeface="Times New Roman" panose="02020603050405020304" pitchFamily="18" charset="0"/>
              </a:rPr>
              <a:pPr/>
              <a:t>14</a:t>
            </a:fld>
            <a:endParaRPr lang="en-US" altLang="en-US" sz="1400">
              <a:latin typeface="Times New Roman" panose="02020603050405020304" pitchFamily="18" charset="0"/>
            </a:endParaRPr>
          </a:p>
        </p:txBody>
      </p:sp>
      <p:sp>
        <p:nvSpPr>
          <p:cNvPr id="28675" name="Text Box 2">
            <a:extLst>
              <a:ext uri="{FF2B5EF4-FFF2-40B4-BE49-F238E27FC236}">
                <a16:creationId xmlns:a16="http://schemas.microsoft.com/office/drawing/2014/main" id="{BD9E88CB-0A81-499A-A7B2-C148D7C7ED17}"/>
              </a:ext>
            </a:extLst>
          </p:cNvPr>
          <p:cNvSpPr txBox="1">
            <a:spLocks noChangeArrowheads="1"/>
          </p:cNvSpPr>
          <p:nvPr/>
        </p:nvSpPr>
        <p:spPr bwMode="auto">
          <a:xfrm>
            <a:off x="441325" y="396875"/>
            <a:ext cx="288572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2’s Complement</a:t>
            </a:r>
          </a:p>
        </p:txBody>
      </p:sp>
      <p:sp>
        <p:nvSpPr>
          <p:cNvPr id="28676" name="Line 3">
            <a:extLst>
              <a:ext uri="{FF2B5EF4-FFF2-40B4-BE49-F238E27FC236}">
                <a16:creationId xmlns:a16="http://schemas.microsoft.com/office/drawing/2014/main" id="{3E896B80-8EC1-49F2-8CB4-E1E4B06BEFEF}"/>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7" name="Text Box 4">
            <a:extLst>
              <a:ext uri="{FF2B5EF4-FFF2-40B4-BE49-F238E27FC236}">
                <a16:creationId xmlns:a16="http://schemas.microsoft.com/office/drawing/2014/main" id="{3D9F4BB8-6F7E-4D58-99D9-0C1670676861}"/>
              </a:ext>
            </a:extLst>
          </p:cNvPr>
          <p:cNvSpPr txBox="1">
            <a:spLocks noChangeArrowheads="1"/>
          </p:cNvSpPr>
          <p:nvPr/>
        </p:nvSpPr>
        <p:spPr bwMode="auto">
          <a:xfrm>
            <a:off x="1066800" y="1295400"/>
            <a:ext cx="5356274" cy="2800767"/>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0000 0000 0000 0000 0000 0000 0000 0000</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0</a:t>
            </a:r>
            <a:r>
              <a:rPr lang="en-US" altLang="en-US" sz="1600" baseline="-25000">
                <a:latin typeface="Calibri" panose="020F0502020204030204" pitchFamily="34" charset="0"/>
                <a:cs typeface="Calibri" panose="020F0502020204030204" pitchFamily="34" charset="0"/>
              </a:rPr>
              <a:t>ten</a:t>
            </a:r>
            <a:endParaRPr lang="en-US" altLang="en-US" sz="16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0000 0000 0000 0000 0000 0000 0000 0001</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1</a:t>
            </a:r>
            <a:r>
              <a:rPr lang="en-US" altLang="en-US" sz="1600" baseline="-25000">
                <a:latin typeface="Calibri" panose="020F0502020204030204" pitchFamily="34" charset="0"/>
                <a:cs typeface="Calibri" panose="020F0502020204030204" pitchFamily="34" charset="0"/>
              </a:rPr>
              <a:t>ten</a:t>
            </a:r>
            <a:r>
              <a:rPr lang="en-US" altLang="en-US" sz="16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0111 1111 1111 1111 1111 1111 1111 1111</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2</a:t>
            </a:r>
            <a:r>
              <a:rPr lang="en-US" altLang="en-US" sz="1600" baseline="30000">
                <a:latin typeface="Calibri" panose="020F0502020204030204" pitchFamily="34" charset="0"/>
                <a:cs typeface="Calibri" panose="020F0502020204030204" pitchFamily="34" charset="0"/>
              </a:rPr>
              <a:t>31</a:t>
            </a:r>
            <a:r>
              <a:rPr lang="en-US" altLang="en-US" sz="1600">
                <a:latin typeface="Calibri" panose="020F0502020204030204" pitchFamily="34" charset="0"/>
                <a:cs typeface="Calibri" panose="020F0502020204030204" pitchFamily="34" charset="0"/>
              </a:rPr>
              <a:t>-1</a:t>
            </a:r>
          </a:p>
          <a:p>
            <a:pPr eaLnBrk="1" hangingPunct="1">
              <a:spcBef>
                <a:spcPct val="0"/>
              </a:spcBef>
              <a:buClr>
                <a:srgbClr val="CC0000"/>
              </a:buClr>
              <a:buFontTx/>
              <a:buNone/>
            </a:pPr>
            <a:endParaRPr lang="en-US" altLang="en-US" sz="16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1000 0000 0000 0000 0000 0000 0000 0000</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-2</a:t>
            </a:r>
            <a:r>
              <a:rPr lang="en-US" altLang="en-US" sz="1600" baseline="30000">
                <a:latin typeface="Calibri" panose="020F0502020204030204" pitchFamily="34" charset="0"/>
                <a:cs typeface="Calibri" panose="020F0502020204030204" pitchFamily="34" charset="0"/>
              </a:rPr>
              <a:t>31</a:t>
            </a:r>
            <a:endParaRPr lang="en-US" altLang="en-US" sz="16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1000 0000 0000 0000 0000 0000 0000 0001</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-(2</a:t>
            </a:r>
            <a:r>
              <a:rPr lang="en-US" altLang="en-US" sz="1600" baseline="30000">
                <a:latin typeface="Calibri" panose="020F0502020204030204" pitchFamily="34" charset="0"/>
                <a:cs typeface="Calibri" panose="020F0502020204030204" pitchFamily="34" charset="0"/>
              </a:rPr>
              <a:t>31</a:t>
            </a:r>
            <a:r>
              <a:rPr lang="en-US" altLang="en-US" sz="1600">
                <a:latin typeface="Calibri" panose="020F0502020204030204" pitchFamily="34" charset="0"/>
                <a:cs typeface="Calibri" panose="020F0502020204030204" pitchFamily="34" charset="0"/>
              </a:rPr>
              <a:t> – 1)   </a:t>
            </a: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1000 0000 0000 0000 0000 0000 0000 0010</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-(2</a:t>
            </a:r>
            <a:r>
              <a:rPr lang="en-US" altLang="en-US" sz="1600" baseline="30000">
                <a:latin typeface="Calibri" panose="020F0502020204030204" pitchFamily="34" charset="0"/>
                <a:cs typeface="Calibri" panose="020F0502020204030204" pitchFamily="34" charset="0"/>
              </a:rPr>
              <a:t>31</a:t>
            </a:r>
            <a:r>
              <a:rPr lang="en-US" altLang="en-US" sz="1600">
                <a:latin typeface="Calibri" panose="020F0502020204030204" pitchFamily="34" charset="0"/>
                <a:cs typeface="Calibri" panose="020F0502020204030204" pitchFamily="34" charset="0"/>
              </a:rPr>
              <a:t> – 2)</a:t>
            </a: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1111 1111 1111 1111 1111 1111 1111 1110</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-2</a:t>
            </a: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1111 1111 1111 1111 1111 1111 1111 1111</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-1</a:t>
            </a:r>
          </a:p>
        </p:txBody>
      </p:sp>
      <p:sp>
        <p:nvSpPr>
          <p:cNvPr id="28678" name="Text Box 5">
            <a:extLst>
              <a:ext uri="{FF2B5EF4-FFF2-40B4-BE49-F238E27FC236}">
                <a16:creationId xmlns:a16="http://schemas.microsoft.com/office/drawing/2014/main" id="{FFF22F98-3B75-4756-849B-C46F160DC04E}"/>
              </a:ext>
            </a:extLst>
          </p:cNvPr>
          <p:cNvSpPr txBox="1">
            <a:spLocks noChangeArrowheads="1"/>
          </p:cNvSpPr>
          <p:nvPr/>
        </p:nvSpPr>
        <p:spPr bwMode="auto">
          <a:xfrm>
            <a:off x="685800" y="4340225"/>
            <a:ext cx="7104189"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Note that the sum of a number x and its inverted representation x’ always</a:t>
            </a:r>
          </a:p>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equals  a string of 1s (-1).</a:t>
            </a:r>
          </a:p>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      x + x’ = -1</a:t>
            </a:r>
          </a:p>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     x’ + 1 = -x        … hence, can compute the negative of a number by</a:t>
            </a:r>
          </a:p>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     -x = x’ + 1             inverting all bits and adding 1</a:t>
            </a:r>
          </a:p>
        </p:txBody>
      </p:sp>
      <p:sp>
        <p:nvSpPr>
          <p:cNvPr id="28679" name="Text Box 6">
            <a:extLst>
              <a:ext uri="{FF2B5EF4-FFF2-40B4-BE49-F238E27FC236}">
                <a16:creationId xmlns:a16="http://schemas.microsoft.com/office/drawing/2014/main" id="{7353C8A5-78B9-4DAB-B618-C223615DB7AF}"/>
              </a:ext>
            </a:extLst>
          </p:cNvPr>
          <p:cNvSpPr txBox="1">
            <a:spLocks noChangeArrowheads="1"/>
          </p:cNvSpPr>
          <p:nvPr/>
        </p:nvSpPr>
        <p:spPr bwMode="auto">
          <a:xfrm>
            <a:off x="685800" y="5791200"/>
            <a:ext cx="646754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This format can directly undergo addition without any conversions!</a:t>
            </a:r>
          </a:p>
        </p:txBody>
      </p:sp>
      <p:sp>
        <p:nvSpPr>
          <p:cNvPr id="28680" name="Text Box 7">
            <a:extLst>
              <a:ext uri="{FF2B5EF4-FFF2-40B4-BE49-F238E27FC236}">
                <a16:creationId xmlns:a16="http://schemas.microsoft.com/office/drawing/2014/main" id="{7878DAAF-43AB-421E-9FA3-A6A7460C72DA}"/>
              </a:ext>
            </a:extLst>
          </p:cNvPr>
          <p:cNvSpPr txBox="1">
            <a:spLocks noChangeArrowheads="1"/>
          </p:cNvSpPr>
          <p:nvPr/>
        </p:nvSpPr>
        <p:spPr bwMode="auto">
          <a:xfrm>
            <a:off x="685800" y="6096000"/>
            <a:ext cx="438774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Each number represents the quantity</a:t>
            </a:r>
          </a:p>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   x</a:t>
            </a:r>
            <a:r>
              <a:rPr lang="en-US" altLang="en-US" sz="1800" baseline="-25000">
                <a:latin typeface="Calibri" panose="020F0502020204030204" pitchFamily="34" charset="0"/>
                <a:cs typeface="Calibri" panose="020F0502020204030204" pitchFamily="34" charset="0"/>
              </a:rPr>
              <a:t>31</a:t>
            </a:r>
            <a:r>
              <a:rPr lang="en-US" altLang="en-US" sz="1800">
                <a:latin typeface="Calibri" panose="020F0502020204030204" pitchFamily="34" charset="0"/>
                <a:cs typeface="Calibri" panose="020F0502020204030204" pitchFamily="34" charset="0"/>
              </a:rPr>
              <a:t> -2</a:t>
            </a:r>
            <a:r>
              <a:rPr lang="en-US" altLang="en-US" sz="1800" baseline="30000">
                <a:latin typeface="Calibri" panose="020F0502020204030204" pitchFamily="34" charset="0"/>
                <a:cs typeface="Calibri" panose="020F0502020204030204" pitchFamily="34" charset="0"/>
              </a:rPr>
              <a:t>31</a:t>
            </a:r>
            <a:r>
              <a:rPr lang="en-US" altLang="en-US" sz="1800">
                <a:latin typeface="Calibri" panose="020F0502020204030204" pitchFamily="34" charset="0"/>
                <a:cs typeface="Calibri" panose="020F0502020204030204" pitchFamily="34" charset="0"/>
              </a:rPr>
              <a:t>  +  x</a:t>
            </a:r>
            <a:r>
              <a:rPr lang="en-US" altLang="en-US" sz="1800" baseline="-25000">
                <a:latin typeface="Calibri" panose="020F0502020204030204" pitchFamily="34" charset="0"/>
                <a:cs typeface="Calibri" panose="020F0502020204030204" pitchFamily="34" charset="0"/>
              </a:rPr>
              <a:t>30</a:t>
            </a:r>
            <a:r>
              <a:rPr lang="en-US" altLang="en-US" sz="1800">
                <a:latin typeface="Calibri" panose="020F0502020204030204" pitchFamily="34" charset="0"/>
                <a:cs typeface="Calibri" panose="020F0502020204030204" pitchFamily="34" charset="0"/>
              </a:rPr>
              <a:t> 2</a:t>
            </a:r>
            <a:r>
              <a:rPr lang="en-US" altLang="en-US" sz="1800" baseline="30000">
                <a:latin typeface="Calibri" panose="020F0502020204030204" pitchFamily="34" charset="0"/>
                <a:cs typeface="Calibri" panose="020F0502020204030204" pitchFamily="34" charset="0"/>
              </a:rPr>
              <a:t>30</a:t>
            </a:r>
            <a:r>
              <a:rPr lang="en-US" altLang="en-US" sz="1800">
                <a:latin typeface="Calibri" panose="020F0502020204030204" pitchFamily="34" charset="0"/>
                <a:cs typeface="Calibri" panose="020F0502020204030204" pitchFamily="34" charset="0"/>
              </a:rPr>
              <a:t> + x</a:t>
            </a:r>
            <a:r>
              <a:rPr lang="en-US" altLang="en-US" sz="1800" baseline="-25000">
                <a:latin typeface="Calibri" panose="020F0502020204030204" pitchFamily="34" charset="0"/>
                <a:cs typeface="Calibri" panose="020F0502020204030204" pitchFamily="34" charset="0"/>
              </a:rPr>
              <a:t>29</a:t>
            </a:r>
            <a:r>
              <a:rPr lang="en-US" altLang="en-US" sz="1800">
                <a:latin typeface="Calibri" panose="020F0502020204030204" pitchFamily="34" charset="0"/>
                <a:cs typeface="Calibri" panose="020F0502020204030204" pitchFamily="34" charset="0"/>
              </a:rPr>
              <a:t> 2</a:t>
            </a:r>
            <a:r>
              <a:rPr lang="en-US" altLang="en-US" sz="1800" baseline="30000">
                <a:latin typeface="Calibri" panose="020F0502020204030204" pitchFamily="34" charset="0"/>
                <a:cs typeface="Calibri" panose="020F0502020204030204" pitchFamily="34" charset="0"/>
              </a:rPr>
              <a:t>29</a:t>
            </a:r>
            <a:r>
              <a:rPr lang="en-US" altLang="en-US" sz="1800">
                <a:latin typeface="Calibri" panose="020F0502020204030204" pitchFamily="34" charset="0"/>
                <a:cs typeface="Calibri" panose="020F0502020204030204" pitchFamily="34" charset="0"/>
              </a:rPr>
              <a:t> + … + x</a:t>
            </a:r>
            <a:r>
              <a:rPr lang="en-US" altLang="en-US" sz="1800" baseline="-25000">
                <a:latin typeface="Calibri" panose="020F0502020204030204" pitchFamily="34" charset="0"/>
                <a:cs typeface="Calibri" panose="020F0502020204030204" pitchFamily="34" charset="0"/>
              </a:rPr>
              <a:t>1</a:t>
            </a:r>
            <a:r>
              <a:rPr lang="en-US" altLang="en-US" sz="1800">
                <a:latin typeface="Calibri" panose="020F0502020204030204" pitchFamily="34" charset="0"/>
                <a:cs typeface="Calibri" panose="020F0502020204030204" pitchFamily="34" charset="0"/>
              </a:rPr>
              <a:t> 2</a:t>
            </a:r>
            <a:r>
              <a:rPr lang="en-US" altLang="en-US" sz="1800" baseline="30000">
                <a:latin typeface="Calibri" panose="020F0502020204030204" pitchFamily="34" charset="0"/>
                <a:cs typeface="Calibri" panose="020F0502020204030204" pitchFamily="34" charset="0"/>
              </a:rPr>
              <a:t>1</a:t>
            </a:r>
            <a:r>
              <a:rPr lang="en-US" altLang="en-US" sz="1800">
                <a:latin typeface="Calibri" panose="020F0502020204030204" pitchFamily="34" charset="0"/>
                <a:cs typeface="Calibri" panose="020F0502020204030204" pitchFamily="34" charset="0"/>
              </a:rPr>
              <a:t> + x</a:t>
            </a:r>
            <a:r>
              <a:rPr lang="en-US" altLang="en-US" sz="1800" baseline="-25000">
                <a:latin typeface="Calibri" panose="020F0502020204030204" pitchFamily="34" charset="0"/>
                <a:cs typeface="Calibri" panose="020F0502020204030204" pitchFamily="34" charset="0"/>
              </a:rPr>
              <a:t>0</a:t>
            </a:r>
            <a:r>
              <a:rPr lang="en-US" altLang="en-US" sz="1800">
                <a:latin typeface="Calibri" panose="020F0502020204030204" pitchFamily="34" charset="0"/>
                <a:cs typeface="Calibri" panose="020F0502020204030204" pitchFamily="34" charset="0"/>
              </a:rPr>
              <a:t> 2</a:t>
            </a:r>
            <a:r>
              <a:rPr lang="en-US" altLang="en-US" sz="1800" baseline="30000">
                <a:latin typeface="Calibri" panose="020F0502020204030204" pitchFamily="34" charset="0"/>
                <a:cs typeface="Calibri" panose="020F0502020204030204" pitchFamily="34" charset="0"/>
              </a:rPr>
              <a:t>0</a:t>
            </a:r>
            <a:endParaRPr lang="en-US" altLang="en-US" sz="1800">
              <a:latin typeface="Calibri" panose="020F0502020204030204" pitchFamily="34" charset="0"/>
              <a:cs typeface="Calibri" panose="020F050202020403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89B4D219-5655-4A5F-8FB0-3715EDD7D6C9}"/>
              </a:ext>
            </a:extLst>
          </p:cNvPr>
          <p:cNvSpPr>
            <a:spLocks noGrp="1"/>
          </p:cNvSpPr>
          <p:nvPr>
            <p:ph type="sldNum" sz="quarter" idx="12"/>
          </p:nvPr>
        </p:nvSpPr>
        <p:spPr/>
        <p:txBody>
          <a:bodyPr/>
          <a:lstStyle/>
          <a:p>
            <a:pPr>
              <a:defRPr/>
            </a:pPr>
            <a:fld id="{8E2B3507-8379-4BAF-969A-544010ED455D}" type="slidenum">
              <a:rPr lang="en-US" altLang="en-US"/>
              <a:pPr>
                <a:defRPr/>
              </a:pPr>
              <a:t>15</a:t>
            </a:fld>
            <a:endParaRPr lang="en-US" altLang="en-US"/>
          </a:p>
        </p:txBody>
      </p:sp>
      <p:sp>
        <p:nvSpPr>
          <p:cNvPr id="28675" name="Text Box 2">
            <a:extLst>
              <a:ext uri="{FF2B5EF4-FFF2-40B4-BE49-F238E27FC236}">
                <a16:creationId xmlns:a16="http://schemas.microsoft.com/office/drawing/2014/main" id="{A34541D9-D785-44AE-A302-7A86DC7606D3}"/>
              </a:ext>
            </a:extLst>
          </p:cNvPr>
          <p:cNvSpPr txBox="1">
            <a:spLocks noChangeArrowheads="1"/>
          </p:cNvSpPr>
          <p:nvPr/>
        </p:nvSpPr>
        <p:spPr bwMode="auto">
          <a:xfrm>
            <a:off x="441325" y="396875"/>
            <a:ext cx="401725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Multiplication Example</a:t>
            </a:r>
          </a:p>
        </p:txBody>
      </p:sp>
      <p:sp>
        <p:nvSpPr>
          <p:cNvPr id="28676" name="Line 3">
            <a:extLst>
              <a:ext uri="{FF2B5EF4-FFF2-40B4-BE49-F238E27FC236}">
                <a16:creationId xmlns:a16="http://schemas.microsoft.com/office/drawing/2014/main" id="{B08AB5CD-DF96-4C80-B220-9A5F5B2D64D5}"/>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7" name="Text Box 4">
            <a:extLst>
              <a:ext uri="{FF2B5EF4-FFF2-40B4-BE49-F238E27FC236}">
                <a16:creationId xmlns:a16="http://schemas.microsoft.com/office/drawing/2014/main" id="{57D5201F-EC29-49C3-957B-100B96118B3B}"/>
              </a:ext>
            </a:extLst>
          </p:cNvPr>
          <p:cNvSpPr txBox="1">
            <a:spLocks noChangeArrowheads="1"/>
          </p:cNvSpPr>
          <p:nvPr/>
        </p:nvSpPr>
        <p:spPr bwMode="auto">
          <a:xfrm>
            <a:off x="914400" y="1524000"/>
            <a:ext cx="6843284" cy="4955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Multiplicand</a:t>
            </a:r>
            <a:r>
              <a:rPr lang="en-US" altLang="en-US" sz="2400" dirty="0">
                <a:latin typeface="Calibri" panose="020F0502020204030204" pitchFamily="34" charset="0"/>
                <a:cs typeface="Calibri" panose="020F0502020204030204" pitchFamily="34" charset="0"/>
              </a:rPr>
              <a:t>                         1000</a:t>
            </a:r>
            <a:r>
              <a:rPr lang="en-US" altLang="en-US" sz="2400" baseline="-25000" dirty="0">
                <a:latin typeface="Calibri" panose="020F0502020204030204" pitchFamily="34" charset="0"/>
                <a:cs typeface="Calibri" panose="020F0502020204030204" pitchFamily="34" charset="0"/>
              </a:rPr>
              <a:t>ten</a:t>
            </a: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Multiplier</a:t>
            </a:r>
            <a:r>
              <a:rPr lang="en-US" altLang="en-US" sz="2400" dirty="0">
                <a:latin typeface="Calibri" panose="020F0502020204030204" pitchFamily="34" charset="0"/>
                <a:cs typeface="Calibri" panose="020F0502020204030204" pitchFamily="34" charset="0"/>
              </a:rPr>
              <a:t>                        x    1001</a:t>
            </a:r>
            <a:r>
              <a:rPr lang="en-US" altLang="en-US" sz="2400" baseline="-25000" dirty="0">
                <a:latin typeface="Calibri" panose="020F0502020204030204" pitchFamily="34" charset="0"/>
                <a:cs typeface="Calibri" panose="020F0502020204030204" pitchFamily="34" charset="0"/>
              </a:rPr>
              <a:t>ten</a:t>
            </a: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0000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0000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Product</a:t>
            </a:r>
            <a:r>
              <a:rPr lang="en-US" altLang="en-US" sz="2400" dirty="0">
                <a:latin typeface="Calibri" panose="020F0502020204030204" pitchFamily="34" charset="0"/>
                <a:cs typeface="Calibri" panose="020F0502020204030204" pitchFamily="34" charset="0"/>
              </a:rPr>
              <a:t>                           1001000</a:t>
            </a:r>
            <a:r>
              <a:rPr lang="en-US" altLang="en-US" sz="2400" baseline="-25000" dirty="0">
                <a:latin typeface="Calibri" panose="020F0502020204030204" pitchFamily="34" charset="0"/>
                <a:cs typeface="Calibri" panose="020F0502020204030204" pitchFamily="34" charset="0"/>
              </a:rPr>
              <a:t>ten</a:t>
            </a:r>
          </a:p>
          <a:p>
            <a:pPr eaLnBrk="1" hangingPunct="1">
              <a:spcBef>
                <a:spcPct val="0"/>
              </a:spcBef>
              <a:buClr>
                <a:srgbClr val="CC0000"/>
              </a:buClr>
              <a:buFontTx/>
              <a:buNone/>
            </a:pP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In every step</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multiplicand is shifted</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next bit of multiplier is examined (also a shifting step)</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if this bit is 1, shifted multiplicand is added to the product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48FA7757-913C-4DB6-82E1-2AD3FAEC980A}"/>
              </a:ext>
            </a:extLst>
          </p:cNvPr>
          <p:cNvSpPr>
            <a:spLocks noGrp="1"/>
          </p:cNvSpPr>
          <p:nvPr>
            <p:ph type="sldNum" sz="quarter" idx="12"/>
          </p:nvPr>
        </p:nvSpPr>
        <p:spPr/>
        <p:txBody>
          <a:bodyPr/>
          <a:lstStyle/>
          <a:p>
            <a:pPr>
              <a:defRPr/>
            </a:pPr>
            <a:fld id="{6DD41E20-E942-415F-8F5C-9AD7F2DA8618}" type="slidenum">
              <a:rPr lang="en-US" altLang="en-US"/>
              <a:pPr>
                <a:defRPr/>
              </a:pPr>
              <a:t>16</a:t>
            </a:fld>
            <a:endParaRPr lang="en-US" altLang="en-US"/>
          </a:p>
        </p:txBody>
      </p:sp>
      <p:sp>
        <p:nvSpPr>
          <p:cNvPr id="40963" name="Text Box 2">
            <a:extLst>
              <a:ext uri="{FF2B5EF4-FFF2-40B4-BE49-F238E27FC236}">
                <a16:creationId xmlns:a16="http://schemas.microsoft.com/office/drawing/2014/main" id="{02F91FA5-A306-4CFF-B600-BDB7444AF766}"/>
              </a:ext>
            </a:extLst>
          </p:cNvPr>
          <p:cNvSpPr txBox="1">
            <a:spLocks noChangeArrowheads="1"/>
          </p:cNvSpPr>
          <p:nvPr/>
        </p:nvSpPr>
        <p:spPr bwMode="auto">
          <a:xfrm>
            <a:off x="441325" y="396875"/>
            <a:ext cx="150073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Division</a:t>
            </a:r>
          </a:p>
        </p:txBody>
      </p:sp>
      <p:sp>
        <p:nvSpPr>
          <p:cNvPr id="40964" name="Line 3">
            <a:extLst>
              <a:ext uri="{FF2B5EF4-FFF2-40B4-BE49-F238E27FC236}">
                <a16:creationId xmlns:a16="http://schemas.microsoft.com/office/drawing/2014/main" id="{D76F1B06-9329-4B57-83BA-CD0CE9A13539}"/>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65" name="Text Box 4">
            <a:extLst>
              <a:ext uri="{FF2B5EF4-FFF2-40B4-BE49-F238E27FC236}">
                <a16:creationId xmlns:a16="http://schemas.microsoft.com/office/drawing/2014/main" id="{81F8B75A-D28E-4F72-805E-D0657B22EA76}"/>
              </a:ext>
            </a:extLst>
          </p:cNvPr>
          <p:cNvSpPr txBox="1">
            <a:spLocks noChangeArrowheads="1"/>
          </p:cNvSpPr>
          <p:nvPr/>
        </p:nvSpPr>
        <p:spPr bwMode="auto">
          <a:xfrm>
            <a:off x="517525" y="1563688"/>
            <a:ext cx="6547433"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r>
              <a:rPr lang="en-US" altLang="en-US" sz="2400" u="sng" dirty="0">
                <a:latin typeface="Calibri" panose="020F0502020204030204" pitchFamily="34" charset="0"/>
                <a:cs typeface="Calibri" panose="020F0502020204030204" pitchFamily="34" charset="0"/>
              </a:rPr>
              <a:t>            1001</a:t>
            </a:r>
            <a:r>
              <a:rPr lang="en-US" altLang="en-US" sz="2400" baseline="-25000" dirty="0">
                <a:latin typeface="Calibri" panose="020F0502020204030204" pitchFamily="34" charset="0"/>
                <a:cs typeface="Calibri" panose="020F0502020204030204" pitchFamily="34" charset="0"/>
              </a:rPr>
              <a:t>ten</a:t>
            </a:r>
            <a:r>
              <a:rPr lang="en-US" altLang="en-US" sz="2400" u="sng" dirty="0">
                <a:latin typeface="Calibri" panose="020F0502020204030204" pitchFamily="34" charset="0"/>
                <a:cs typeface="Calibri" panose="020F0502020204030204" pitchFamily="34" charset="0"/>
              </a:rPr>
              <a:t>    </a:t>
            </a: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Quotient</a:t>
            </a:r>
            <a:endParaRPr lang="en-US" altLang="en-US" sz="2400" u="sng" dirty="0">
              <a:solidFill>
                <a:schemeClr val="accent2"/>
              </a:solidFill>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Divisor</a:t>
            </a:r>
            <a:r>
              <a:rPr lang="en-US" altLang="en-US" sz="2400" dirty="0">
                <a:latin typeface="Calibri" panose="020F0502020204030204" pitchFamily="34" charset="0"/>
                <a:cs typeface="Calibri" panose="020F0502020204030204" pitchFamily="34" charset="0"/>
              </a:rPr>
              <a:t>      1000</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     1001010</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Dividend</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r>
              <a:rPr lang="en-US" altLang="en-US" sz="2400" u="sng" dirty="0">
                <a:latin typeface="Calibri" panose="020F0502020204030204" pitchFamily="34" charset="0"/>
                <a:cs typeface="Calibri" panose="020F0502020204030204" pitchFamily="34" charset="0"/>
              </a:rPr>
              <a:t>-1000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101</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1010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r>
              <a:rPr lang="en-US" altLang="en-US" sz="2400" u="sng" dirty="0">
                <a:latin typeface="Calibri" panose="020F0502020204030204" pitchFamily="34" charset="0"/>
                <a:cs typeface="Calibri" panose="020F0502020204030204" pitchFamily="34" charset="0"/>
              </a:rPr>
              <a:t>-1000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10</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Remainder</a:t>
            </a:r>
          </a:p>
        </p:txBody>
      </p:sp>
      <p:sp>
        <p:nvSpPr>
          <p:cNvPr id="40966" name="Text Box 5">
            <a:extLst>
              <a:ext uri="{FF2B5EF4-FFF2-40B4-BE49-F238E27FC236}">
                <a16:creationId xmlns:a16="http://schemas.microsoft.com/office/drawing/2014/main" id="{7181A36D-9557-4318-9D32-DEABB243477A}"/>
              </a:ext>
            </a:extLst>
          </p:cNvPr>
          <p:cNvSpPr txBox="1">
            <a:spLocks noChangeArrowheads="1"/>
          </p:cNvSpPr>
          <p:nvPr/>
        </p:nvSpPr>
        <p:spPr bwMode="auto">
          <a:xfrm>
            <a:off x="762000" y="4924425"/>
            <a:ext cx="7004995"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At every step,</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shift divisor right and compare it with current dividend</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if divisor is larger, shift 0 as the next bit of the quotient</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if divisor is smaller, subtract to get new dividend and shift 1</a:t>
            </a:r>
          </a:p>
          <a:p>
            <a:pPr lvl="1"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as the next bit of the quotient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41184211-93FD-45F5-8FAB-21FAC58AF0A6}"/>
              </a:ext>
            </a:extLst>
          </p:cNvPr>
          <p:cNvSpPr>
            <a:spLocks noGrp="1"/>
          </p:cNvSpPr>
          <p:nvPr>
            <p:ph type="sldNum" sz="quarter" idx="12"/>
          </p:nvPr>
        </p:nvSpPr>
        <p:spPr/>
        <p:txBody>
          <a:bodyPr/>
          <a:lstStyle/>
          <a:p>
            <a:pPr>
              <a:defRPr/>
            </a:pPr>
            <a:fld id="{49DE4DE1-292C-4945-9E67-AE840C4E7E06}" type="slidenum">
              <a:rPr lang="en-US" altLang="en-US"/>
              <a:pPr>
                <a:defRPr/>
              </a:pPr>
              <a:t>17</a:t>
            </a:fld>
            <a:endParaRPr lang="en-US" altLang="en-US"/>
          </a:p>
        </p:txBody>
      </p:sp>
      <p:sp>
        <p:nvSpPr>
          <p:cNvPr id="43011" name="Text Box 2">
            <a:extLst>
              <a:ext uri="{FF2B5EF4-FFF2-40B4-BE49-F238E27FC236}">
                <a16:creationId xmlns:a16="http://schemas.microsoft.com/office/drawing/2014/main" id="{D7E2DB7C-04B8-4F8E-9474-74F270F011A5}"/>
              </a:ext>
            </a:extLst>
          </p:cNvPr>
          <p:cNvSpPr txBox="1">
            <a:spLocks noChangeArrowheads="1"/>
          </p:cNvSpPr>
          <p:nvPr/>
        </p:nvSpPr>
        <p:spPr bwMode="auto">
          <a:xfrm>
            <a:off x="441325" y="396875"/>
            <a:ext cx="150073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Division</a:t>
            </a:r>
          </a:p>
        </p:txBody>
      </p:sp>
      <p:sp>
        <p:nvSpPr>
          <p:cNvPr id="43012" name="Line 3">
            <a:extLst>
              <a:ext uri="{FF2B5EF4-FFF2-40B4-BE49-F238E27FC236}">
                <a16:creationId xmlns:a16="http://schemas.microsoft.com/office/drawing/2014/main" id="{1AC2FEFA-FE9C-4443-B2B1-E2A6A4E015F7}"/>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13" name="Text Box 4">
            <a:extLst>
              <a:ext uri="{FF2B5EF4-FFF2-40B4-BE49-F238E27FC236}">
                <a16:creationId xmlns:a16="http://schemas.microsoft.com/office/drawing/2014/main" id="{2D7D34D1-7CB1-47C7-B0E9-7B70B8C412F3}"/>
              </a:ext>
            </a:extLst>
          </p:cNvPr>
          <p:cNvSpPr txBox="1">
            <a:spLocks noChangeArrowheads="1"/>
          </p:cNvSpPr>
          <p:nvPr/>
        </p:nvSpPr>
        <p:spPr bwMode="auto">
          <a:xfrm>
            <a:off x="228600" y="1600200"/>
            <a:ext cx="8101898"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r>
              <a:rPr lang="en-US" altLang="en-US" sz="2400" u="sng" dirty="0">
                <a:latin typeface="Calibri" panose="020F0502020204030204" pitchFamily="34" charset="0"/>
                <a:cs typeface="Calibri" panose="020F0502020204030204" pitchFamily="34" charset="0"/>
              </a:rPr>
              <a:t>                 1001</a:t>
            </a:r>
            <a:r>
              <a:rPr lang="en-US" altLang="en-US" sz="2400" baseline="-25000" dirty="0">
                <a:latin typeface="Calibri" panose="020F0502020204030204" pitchFamily="34" charset="0"/>
                <a:cs typeface="Calibri" panose="020F0502020204030204" pitchFamily="34" charset="0"/>
              </a:rPr>
              <a:t>ten</a:t>
            </a:r>
            <a:r>
              <a:rPr lang="en-US" altLang="en-US" sz="2400" u="sng" dirty="0">
                <a:latin typeface="Calibri" panose="020F0502020204030204" pitchFamily="34" charset="0"/>
                <a:cs typeface="Calibri" panose="020F0502020204030204" pitchFamily="34" charset="0"/>
              </a:rPr>
              <a:t>    </a:t>
            </a: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Quotient</a:t>
            </a:r>
            <a:endParaRPr lang="en-US" altLang="en-US" sz="2400" u="sng" dirty="0">
              <a:solidFill>
                <a:schemeClr val="accent2"/>
              </a:solidFill>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Divisor</a:t>
            </a:r>
            <a:r>
              <a:rPr lang="en-US" altLang="en-US" sz="2400" dirty="0">
                <a:latin typeface="Calibri" panose="020F0502020204030204" pitchFamily="34" charset="0"/>
                <a:cs typeface="Calibri" panose="020F0502020204030204" pitchFamily="34" charset="0"/>
              </a:rPr>
              <a:t>      1000</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     1001010</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Dividend</a:t>
            </a:r>
          </a:p>
          <a:p>
            <a:pPr eaLnBrk="1" hangingPunct="1">
              <a:spcBef>
                <a:spcPct val="0"/>
              </a:spcBef>
              <a:buClr>
                <a:srgbClr val="CC0000"/>
              </a:buClr>
              <a:buFontTx/>
              <a:buNone/>
            </a:pPr>
            <a:endParaRPr lang="en-US" altLang="en-US" sz="2400" dirty="0">
              <a:solidFill>
                <a:schemeClr val="accent2"/>
              </a:solidFill>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    </a:t>
            </a:r>
            <a:r>
              <a:rPr lang="en-US" altLang="en-US" sz="2400" dirty="0">
                <a:latin typeface="Calibri" panose="020F0502020204030204" pitchFamily="34" charset="0"/>
                <a:cs typeface="Calibri" panose="020F0502020204030204" pitchFamily="34" charset="0"/>
              </a:rPr>
              <a:t>0001001010         0001001010       0000001010    0000001010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100000000000 </a:t>
            </a:r>
            <a:r>
              <a:rPr lang="en-US" altLang="en-US" sz="2400" dirty="0">
                <a:latin typeface="Calibri" panose="020F0502020204030204" pitchFamily="34" charset="0"/>
                <a:cs typeface="Calibri" panose="020F0502020204030204" pitchFamily="34" charset="0"/>
                <a:sym typeface="Wingdings" panose="05000000000000000000" pitchFamily="2" charset="2"/>
              </a:rPr>
              <a:t>   0001000000   00001000000000001000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sym typeface="Wingdings" panose="05000000000000000000" pitchFamily="2" charset="2"/>
              </a:rPr>
              <a:t>Quo:   0                   000001               0000010            000001001</a:t>
            </a:r>
            <a:endParaRPr lang="en-US" altLang="en-US" sz="2400" dirty="0">
              <a:solidFill>
                <a:schemeClr val="accent2"/>
              </a:solidFill>
              <a:latin typeface="Calibri" panose="020F0502020204030204" pitchFamily="34" charset="0"/>
              <a:cs typeface="Calibri" panose="020F0502020204030204" pitchFamily="34" charset="0"/>
            </a:endParaRPr>
          </a:p>
        </p:txBody>
      </p:sp>
      <p:sp>
        <p:nvSpPr>
          <p:cNvPr id="43014" name="Text Box 5">
            <a:extLst>
              <a:ext uri="{FF2B5EF4-FFF2-40B4-BE49-F238E27FC236}">
                <a16:creationId xmlns:a16="http://schemas.microsoft.com/office/drawing/2014/main" id="{73712B75-C526-4E43-9339-9F837413A3DB}"/>
              </a:ext>
            </a:extLst>
          </p:cNvPr>
          <p:cNvSpPr txBox="1">
            <a:spLocks noChangeArrowheads="1"/>
          </p:cNvSpPr>
          <p:nvPr/>
        </p:nvSpPr>
        <p:spPr bwMode="auto">
          <a:xfrm>
            <a:off x="762000" y="4924425"/>
            <a:ext cx="7004995"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At every step,</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shift divisor right and compare it with current dividend</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if divisor is larger, shift 0 as the next bit of the quotient</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if divisor is smaller, subtract to get new dividend and shift 1</a:t>
            </a:r>
          </a:p>
          <a:p>
            <a:pPr lvl="1"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as the next bit of the quotient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F22F9A8D-DB5B-4C4F-9208-B4EC3132013A}"/>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C0D7584F-EF59-4139-84FC-1F4895FA89EA}" type="slidenum">
              <a:rPr lang="en-US" altLang="en-US" sz="1400">
                <a:latin typeface="Times New Roman" panose="02020603050405020304" pitchFamily="18" charset="0"/>
              </a:rPr>
              <a:pPr/>
              <a:t>18</a:t>
            </a:fld>
            <a:endParaRPr lang="en-US" altLang="en-US" sz="1400">
              <a:latin typeface="Times New Roman" panose="02020603050405020304" pitchFamily="18" charset="0"/>
            </a:endParaRPr>
          </a:p>
        </p:txBody>
      </p:sp>
      <p:sp>
        <p:nvSpPr>
          <p:cNvPr id="38915" name="Text Box 2">
            <a:extLst>
              <a:ext uri="{FF2B5EF4-FFF2-40B4-BE49-F238E27FC236}">
                <a16:creationId xmlns:a16="http://schemas.microsoft.com/office/drawing/2014/main" id="{19725A43-F84F-4E4B-BD72-3A9658ACCDD3}"/>
              </a:ext>
            </a:extLst>
          </p:cNvPr>
          <p:cNvSpPr txBox="1">
            <a:spLocks noChangeArrowheads="1"/>
          </p:cNvSpPr>
          <p:nvPr/>
        </p:nvSpPr>
        <p:spPr bwMode="auto">
          <a:xfrm>
            <a:off x="441325" y="396875"/>
            <a:ext cx="335842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Binary FP Numbers</a:t>
            </a:r>
          </a:p>
        </p:txBody>
      </p:sp>
      <p:sp>
        <p:nvSpPr>
          <p:cNvPr id="38916" name="Line 3">
            <a:extLst>
              <a:ext uri="{FF2B5EF4-FFF2-40B4-BE49-F238E27FC236}">
                <a16:creationId xmlns:a16="http://schemas.microsoft.com/office/drawing/2014/main" id="{E125E3CC-4C35-44AA-97F1-885A04C64998}"/>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17" name="Text Box 4">
            <a:extLst>
              <a:ext uri="{FF2B5EF4-FFF2-40B4-BE49-F238E27FC236}">
                <a16:creationId xmlns:a16="http://schemas.microsoft.com/office/drawing/2014/main" id="{38893E15-7FBF-4E82-BF9D-1DD960B69921}"/>
              </a:ext>
            </a:extLst>
          </p:cNvPr>
          <p:cNvSpPr txBox="1">
            <a:spLocks noChangeArrowheads="1"/>
          </p:cNvSpPr>
          <p:nvPr/>
        </p:nvSpPr>
        <p:spPr bwMode="auto">
          <a:xfrm>
            <a:off x="517525" y="1611313"/>
            <a:ext cx="7464031"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20.45 decimal = ? Binary</a:t>
            </a:r>
          </a:p>
          <a:p>
            <a:pPr eaLnBrk="1" hangingPunct="1">
              <a:spcBef>
                <a:spcPct val="0"/>
              </a:spcBef>
              <a:buClr>
                <a:srgbClr val="CC0000"/>
              </a:buClr>
            </a:pPr>
            <a:endParaRPr lang="en-US" altLang="en-US" sz="200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20 decimal = 10100 binary</a:t>
            </a:r>
          </a:p>
          <a:p>
            <a:pPr eaLnBrk="1" hangingPunct="1">
              <a:spcBef>
                <a:spcPct val="0"/>
              </a:spcBef>
              <a:buClr>
                <a:srgbClr val="CC0000"/>
              </a:buClr>
            </a:pPr>
            <a:endParaRPr lang="en-US" altLang="en-US" sz="200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0.45 x 2 = 0.9     (not greater than 1, first bit after binary point is 0)</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0.90 x 2 = 1.8      (greater than 1, second bit is 1, subtract 1 from 1.8)</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0.80 x 2 = 1.6      (greater than 1, third bit is 1, subtract 1 from 1.6)</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0.60 x 2 = 1.2      (greater than 1, fourth bit is 1, subtract 1 from 1.2)</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0.20 x 2 = 0.4      (less than 1, fifth bit is 0)</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0.40 x 2 = 0.8      (less than 1, sixth bit is 0)</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0.80 x 2 = 1.6      (greater than 1, seventh bit is 1, subtract 1 from 1.6)</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and the pattern repeats</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10100.011100110011001100…</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Normalized form = 1.0100011100110011…  x 2</a:t>
            </a:r>
            <a:r>
              <a:rPr lang="en-US" altLang="en-US" sz="2000" baseline="30000">
                <a:latin typeface="Calibri" panose="020F0502020204030204" pitchFamily="34" charset="0"/>
                <a:cs typeface="Calibri" panose="020F0502020204030204" pitchFamily="34" charset="0"/>
              </a:rPr>
              <a:t>4</a:t>
            </a:r>
            <a:endParaRPr lang="en-US" altLang="en-US" sz="2000">
              <a:latin typeface="Calibri" panose="020F0502020204030204" pitchFamily="34" charset="0"/>
              <a:cs typeface="Calibri" panose="020F050202020403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7CDAE4C2-385B-454C-BE97-14C1079BE20C}"/>
              </a:ext>
            </a:extLst>
          </p:cNvPr>
          <p:cNvSpPr>
            <a:spLocks noGrp="1"/>
          </p:cNvSpPr>
          <p:nvPr>
            <p:ph type="sldNum" sz="quarter" idx="12"/>
          </p:nvPr>
        </p:nvSpPr>
        <p:spPr/>
        <p:txBody>
          <a:bodyPr/>
          <a:lstStyle/>
          <a:p>
            <a:pPr>
              <a:defRPr/>
            </a:pPr>
            <a:fld id="{CCFBB17C-59CD-410F-B68B-9CAD19488EF3}" type="slidenum">
              <a:rPr lang="en-US" altLang="en-US"/>
              <a:pPr>
                <a:defRPr/>
              </a:pPr>
              <a:t>19</a:t>
            </a:fld>
            <a:endParaRPr lang="en-US" altLang="en-US"/>
          </a:p>
        </p:txBody>
      </p:sp>
      <p:sp>
        <p:nvSpPr>
          <p:cNvPr id="28675" name="Text Box 2">
            <a:extLst>
              <a:ext uri="{FF2B5EF4-FFF2-40B4-BE49-F238E27FC236}">
                <a16:creationId xmlns:a16="http://schemas.microsoft.com/office/drawing/2014/main" id="{11C867C6-BDA9-4E85-9AC3-89897623D57B}"/>
              </a:ext>
            </a:extLst>
          </p:cNvPr>
          <p:cNvSpPr txBox="1">
            <a:spLocks noChangeArrowheads="1"/>
          </p:cNvSpPr>
          <p:nvPr/>
        </p:nvSpPr>
        <p:spPr bwMode="auto">
          <a:xfrm>
            <a:off x="441325" y="396875"/>
            <a:ext cx="175618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Examples</a:t>
            </a:r>
          </a:p>
        </p:txBody>
      </p:sp>
      <p:sp>
        <p:nvSpPr>
          <p:cNvPr id="28676" name="Line 3">
            <a:extLst>
              <a:ext uri="{FF2B5EF4-FFF2-40B4-BE49-F238E27FC236}">
                <a16:creationId xmlns:a16="http://schemas.microsoft.com/office/drawing/2014/main" id="{7CF6C2DF-407C-4C0D-82E3-E23EB4360536}"/>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7" name="Text Box 4">
            <a:extLst>
              <a:ext uri="{FF2B5EF4-FFF2-40B4-BE49-F238E27FC236}">
                <a16:creationId xmlns:a16="http://schemas.microsoft.com/office/drawing/2014/main" id="{4AFFA01B-B4CA-458D-BA9A-FC0FCFED6B02}"/>
              </a:ext>
            </a:extLst>
          </p:cNvPr>
          <p:cNvSpPr txBox="1">
            <a:spLocks noChangeArrowheads="1"/>
          </p:cNvSpPr>
          <p:nvPr/>
        </p:nvSpPr>
        <p:spPr bwMode="auto">
          <a:xfrm>
            <a:off x="517525" y="1563688"/>
            <a:ext cx="71703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Final representation: (-1)</a:t>
            </a:r>
            <a:r>
              <a:rPr lang="en-US" altLang="en-US" sz="2400" baseline="30000">
                <a:solidFill>
                  <a:schemeClr val="accent2"/>
                </a:solidFill>
                <a:latin typeface="Calibri" panose="020F0502020204030204" pitchFamily="34" charset="0"/>
                <a:cs typeface="Calibri" panose="020F0502020204030204" pitchFamily="34" charset="0"/>
              </a:rPr>
              <a:t>S</a:t>
            </a:r>
            <a:r>
              <a:rPr lang="en-US" altLang="en-US" sz="2400">
                <a:solidFill>
                  <a:schemeClr val="accent2"/>
                </a:solidFill>
                <a:latin typeface="Calibri" panose="020F0502020204030204" pitchFamily="34" charset="0"/>
                <a:cs typeface="Calibri" panose="020F0502020204030204" pitchFamily="34" charset="0"/>
              </a:rPr>
              <a:t> x (1 + Fraction) x 2</a:t>
            </a:r>
            <a:r>
              <a:rPr lang="en-US" altLang="en-US" sz="2400" baseline="30000">
                <a:solidFill>
                  <a:schemeClr val="accent2"/>
                </a:solidFill>
                <a:latin typeface="Calibri" panose="020F0502020204030204" pitchFamily="34" charset="0"/>
                <a:cs typeface="Calibri" panose="020F0502020204030204" pitchFamily="34" charset="0"/>
              </a:rPr>
              <a:t>(Exponent – Bias)</a:t>
            </a:r>
            <a:endParaRPr lang="en-US" altLang="en-US" sz="2400">
              <a:solidFill>
                <a:schemeClr val="accent2"/>
              </a:solidFill>
              <a:latin typeface="Calibri" panose="020F0502020204030204" pitchFamily="34" charset="0"/>
              <a:cs typeface="Calibri" panose="020F0502020204030204" pitchFamily="34" charset="0"/>
            </a:endParaRPr>
          </a:p>
        </p:txBody>
      </p:sp>
      <p:sp>
        <p:nvSpPr>
          <p:cNvPr id="28678" name="Text Box 5">
            <a:extLst>
              <a:ext uri="{FF2B5EF4-FFF2-40B4-BE49-F238E27FC236}">
                <a16:creationId xmlns:a16="http://schemas.microsoft.com/office/drawing/2014/main" id="{E81B84B0-012A-4D8A-AD59-BAC0FA5DEB65}"/>
              </a:ext>
            </a:extLst>
          </p:cNvPr>
          <p:cNvSpPr txBox="1">
            <a:spLocks noChangeArrowheads="1"/>
          </p:cNvSpPr>
          <p:nvPr/>
        </p:nvSpPr>
        <p:spPr bwMode="auto">
          <a:xfrm>
            <a:off x="533400" y="2286000"/>
            <a:ext cx="757066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Represent  -0.75</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in single and double-precision formats</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Single:  (1 + 8 + 23)</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Double: (1 + 11 + 52)</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What decimal number is represented by the following</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single-precision number?</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   1000 0001    01000…0000</a:t>
            </a:r>
          </a:p>
        </p:txBody>
      </p:sp>
      <p:sp>
        <p:nvSpPr>
          <p:cNvPr id="7" name="Text Box 4">
            <a:extLst>
              <a:ext uri="{FF2B5EF4-FFF2-40B4-BE49-F238E27FC236}">
                <a16:creationId xmlns:a16="http://schemas.microsoft.com/office/drawing/2014/main" id="{2FF429DE-3DD2-4255-8263-B620FF857773}"/>
              </a:ext>
            </a:extLst>
          </p:cNvPr>
          <p:cNvSpPr txBox="1">
            <a:spLocks noChangeArrowheads="1"/>
          </p:cNvSpPr>
          <p:nvPr/>
        </p:nvSpPr>
        <p:spPr bwMode="auto">
          <a:xfrm>
            <a:off x="3962400" y="3187699"/>
            <a:ext cx="4934428" cy="1323439"/>
          </a:xfrm>
          <a:prstGeom prst="rect">
            <a:avLst/>
          </a:prstGeom>
          <a:noFill/>
          <a:ln w="38100">
            <a:solidFill>
              <a:srgbClr val="C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None/>
            </a:pPr>
            <a:r>
              <a:rPr lang="en-US" altLang="en-US" sz="2000" dirty="0">
                <a:latin typeface="Calibri" panose="020F0502020204030204" pitchFamily="34" charset="0"/>
                <a:cs typeface="Calibri" panose="020F0502020204030204" pitchFamily="34" charset="0"/>
              </a:rPr>
              <a:t>Remember:</a:t>
            </a:r>
          </a:p>
          <a:p>
            <a:pPr eaLnBrk="1" hangingPunct="1">
              <a:spcBef>
                <a:spcPct val="0"/>
              </a:spcBef>
              <a:buClr>
                <a:srgbClr val="CC0000"/>
              </a:buClr>
              <a:buNone/>
            </a:pP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None/>
            </a:pPr>
            <a:r>
              <a:rPr lang="en-US" altLang="en-US" sz="2000" dirty="0">
                <a:latin typeface="Calibri" panose="020F0502020204030204" pitchFamily="34" charset="0"/>
                <a:cs typeface="Calibri" panose="020F0502020204030204" pitchFamily="34" charset="0"/>
              </a:rPr>
              <a:t>True exponent                    </a:t>
            </a:r>
            <a:r>
              <a:rPr lang="en-US" altLang="en-US" sz="2000" dirty="0" err="1">
                <a:latin typeface="Calibri" panose="020F0502020204030204" pitchFamily="34" charset="0"/>
                <a:cs typeface="Calibri" panose="020F0502020204030204" pitchFamily="34" charset="0"/>
              </a:rPr>
              <a:t>Exponent</a:t>
            </a:r>
            <a:r>
              <a:rPr lang="en-US" altLang="en-US" sz="2000" dirty="0">
                <a:latin typeface="Calibri" panose="020F0502020204030204" pitchFamily="34" charset="0"/>
                <a:cs typeface="Calibri" panose="020F0502020204030204" pitchFamily="34" charset="0"/>
              </a:rPr>
              <a:t> in register</a:t>
            </a:r>
          </a:p>
          <a:p>
            <a:pPr eaLnBrk="1" hangingPunct="1">
              <a:spcBef>
                <a:spcPct val="0"/>
              </a:spcBef>
              <a:buClr>
                <a:srgbClr val="CC0000"/>
              </a:buClr>
              <a:buNone/>
            </a:pPr>
            <a:endParaRPr lang="en-US" altLang="en-US" sz="2000" dirty="0">
              <a:latin typeface="Calibri" panose="020F0502020204030204" pitchFamily="34" charset="0"/>
              <a:cs typeface="Calibri" panose="020F0502020204030204" pitchFamily="34" charset="0"/>
            </a:endParaRPr>
          </a:p>
        </p:txBody>
      </p:sp>
      <p:cxnSp>
        <p:nvCxnSpPr>
          <p:cNvPr id="8" name="Straight Arrow Connector 7">
            <a:extLst>
              <a:ext uri="{FF2B5EF4-FFF2-40B4-BE49-F238E27FC236}">
                <a16:creationId xmlns:a16="http://schemas.microsoft.com/office/drawing/2014/main" id="{122E3865-DE72-4BB1-A3A1-17F65FC4F38E}"/>
              </a:ext>
            </a:extLst>
          </p:cNvPr>
          <p:cNvCxnSpPr>
            <a:cxnSpLocks/>
          </p:cNvCxnSpPr>
          <p:nvPr/>
        </p:nvCxnSpPr>
        <p:spPr>
          <a:xfrm>
            <a:off x="5791200" y="3861324"/>
            <a:ext cx="762000"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E644BAD4-E5A8-434D-98B6-677F9C90E7A9}"/>
              </a:ext>
            </a:extLst>
          </p:cNvPr>
          <p:cNvCxnSpPr>
            <a:cxnSpLocks/>
          </p:cNvCxnSpPr>
          <p:nvPr/>
        </p:nvCxnSpPr>
        <p:spPr>
          <a:xfrm flipH="1">
            <a:off x="5791200" y="4114800"/>
            <a:ext cx="762000"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2ABB646-255F-4D6C-84DB-B40C9FA7C747}"/>
              </a:ext>
            </a:extLst>
          </p:cNvPr>
          <p:cNvSpPr txBox="1"/>
          <p:nvPr/>
        </p:nvSpPr>
        <p:spPr>
          <a:xfrm>
            <a:off x="5748049" y="3504683"/>
            <a:ext cx="702436" cy="400110"/>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+127</a:t>
            </a:r>
          </a:p>
        </p:txBody>
      </p:sp>
      <p:sp>
        <p:nvSpPr>
          <p:cNvPr id="11" name="TextBox 10">
            <a:extLst>
              <a:ext uri="{FF2B5EF4-FFF2-40B4-BE49-F238E27FC236}">
                <a16:creationId xmlns:a16="http://schemas.microsoft.com/office/drawing/2014/main" id="{17AAC7CF-A1CB-4598-AA91-E5338AA73E5F}"/>
              </a:ext>
            </a:extLst>
          </p:cNvPr>
          <p:cNvSpPr txBox="1"/>
          <p:nvPr/>
        </p:nvSpPr>
        <p:spPr>
          <a:xfrm>
            <a:off x="5855573" y="4066380"/>
            <a:ext cx="652743" cy="400110"/>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-127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a:extLst>
              <a:ext uri="{FF2B5EF4-FFF2-40B4-BE49-F238E27FC236}">
                <a16:creationId xmlns:a16="http://schemas.microsoft.com/office/drawing/2014/main" id="{2AD02971-4B92-4D70-86C5-1E16AB76693A}"/>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EDE247A4-A780-4F9B-8682-18A0F20236F7}" type="slidenum">
              <a:rPr lang="en-US" altLang="en-US" sz="1400">
                <a:latin typeface="Times New Roman" panose="02020603050405020304" pitchFamily="18" charset="0"/>
              </a:rPr>
              <a:pPr/>
              <a:t>2</a:t>
            </a:fld>
            <a:endParaRPr lang="en-US" altLang="en-US" sz="1400">
              <a:latin typeface="Times New Roman" panose="02020603050405020304" pitchFamily="18" charset="0"/>
            </a:endParaRPr>
          </a:p>
        </p:txBody>
      </p:sp>
      <p:sp>
        <p:nvSpPr>
          <p:cNvPr id="6147" name="Text Box 2">
            <a:extLst>
              <a:ext uri="{FF2B5EF4-FFF2-40B4-BE49-F238E27FC236}">
                <a16:creationId xmlns:a16="http://schemas.microsoft.com/office/drawing/2014/main" id="{3CA38365-67BB-476A-BA5B-891D5CB9173A}"/>
              </a:ext>
            </a:extLst>
          </p:cNvPr>
          <p:cNvSpPr txBox="1">
            <a:spLocks noChangeArrowheads="1"/>
          </p:cNvSpPr>
          <p:nvPr/>
        </p:nvSpPr>
        <p:spPr bwMode="auto">
          <a:xfrm>
            <a:off x="441325" y="396875"/>
            <a:ext cx="273305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Modern Trends</a:t>
            </a:r>
          </a:p>
        </p:txBody>
      </p:sp>
      <p:sp>
        <p:nvSpPr>
          <p:cNvPr id="6148" name="Line 3">
            <a:extLst>
              <a:ext uri="{FF2B5EF4-FFF2-40B4-BE49-F238E27FC236}">
                <a16:creationId xmlns:a16="http://schemas.microsoft.com/office/drawing/2014/main" id="{AD9BC860-F548-4226-9276-4964ACCAD5C1}"/>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9" name="Text Box 4">
            <a:extLst>
              <a:ext uri="{FF2B5EF4-FFF2-40B4-BE49-F238E27FC236}">
                <a16:creationId xmlns:a16="http://schemas.microsoft.com/office/drawing/2014/main" id="{F1B1450B-02CD-4B3C-B351-409878D46182}"/>
              </a:ext>
            </a:extLst>
          </p:cNvPr>
          <p:cNvSpPr txBox="1">
            <a:spLocks noChangeArrowheads="1"/>
          </p:cNvSpPr>
          <p:nvPr/>
        </p:nvSpPr>
        <p:spPr bwMode="auto">
          <a:xfrm>
            <a:off x="456073" y="1447800"/>
            <a:ext cx="7845609" cy="372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a:latin typeface="Calibri" panose="020F0502020204030204" pitchFamily="34" charset="0"/>
                <a:cs typeface="Calibri" panose="020F0502020204030204" pitchFamily="34" charset="0"/>
              </a:rPr>
              <a:t> Historical contributions to performance:</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Better processes (faster devices) ~20%</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Better circuits/pipelines ~15%</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Better organization/architecture ~15%</a:t>
            </a:r>
          </a:p>
          <a:p>
            <a:pPr lvl="1" eaLnBrk="1" hangingPunct="1">
              <a:spcBef>
                <a:spcPct val="0"/>
              </a:spcBef>
              <a:buClr>
                <a:schemeClr val="accent2"/>
              </a:buClr>
              <a:buFont typeface="Wingdings" panose="05000000000000000000" pitchFamily="2" charset="2"/>
              <a:buChar char="§"/>
            </a:pPr>
            <a:endParaRPr lang="en-US" altLang="en-US" sz="2400">
              <a:latin typeface="Calibri" panose="020F0502020204030204" pitchFamily="34" charset="0"/>
              <a:cs typeface="Calibri" panose="020F0502020204030204" pitchFamily="34" charset="0"/>
            </a:endParaRPr>
          </a:p>
          <a:p>
            <a:pPr eaLnBrk="1" hangingPunct="1">
              <a:spcBef>
                <a:spcPct val="0"/>
              </a:spcBef>
              <a:buClr>
                <a:schemeClr val="accent2"/>
              </a:buClr>
              <a:buFontTx/>
              <a:buNone/>
            </a:pPr>
            <a:r>
              <a:rPr lang="en-US" altLang="en-US" sz="2400">
                <a:latin typeface="Calibri" panose="020F0502020204030204" pitchFamily="34" charset="0"/>
                <a:cs typeface="Calibri" panose="020F0502020204030204" pitchFamily="34" charset="0"/>
              </a:rPr>
              <a:t>Today, annual improvement is closer to 20%; this is primarily</a:t>
            </a:r>
          </a:p>
          <a:p>
            <a:pPr eaLnBrk="1" hangingPunct="1">
              <a:spcBef>
                <a:spcPct val="0"/>
              </a:spcBef>
              <a:buClr>
                <a:schemeClr val="accent2"/>
              </a:buClr>
              <a:buFontTx/>
              <a:buNone/>
            </a:pPr>
            <a:r>
              <a:rPr lang="en-US" altLang="en-US" sz="2400">
                <a:latin typeface="Calibri" panose="020F0502020204030204" pitchFamily="34" charset="0"/>
                <a:cs typeface="Calibri" panose="020F0502020204030204" pitchFamily="34" charset="0"/>
              </a:rPr>
              <a:t>because of slowly increasing transistor count and more cores.</a:t>
            </a:r>
          </a:p>
          <a:p>
            <a:pPr eaLnBrk="1" hangingPunct="1">
              <a:spcBef>
                <a:spcPct val="0"/>
              </a:spcBef>
              <a:buClr>
                <a:schemeClr val="accent2"/>
              </a:buClr>
              <a:buFont typeface="Wingdings" panose="05000000000000000000" pitchFamily="2" charset="2"/>
              <a:buNone/>
            </a:pPr>
            <a:endParaRPr lang="en-US" altLang="en-US" sz="2000">
              <a:latin typeface="Calibri" panose="020F0502020204030204" pitchFamily="34" charset="0"/>
              <a:cs typeface="Calibri" panose="020F0502020204030204" pitchFamily="34" charset="0"/>
            </a:endParaRPr>
          </a:p>
          <a:p>
            <a:pPr eaLnBrk="1" hangingPunct="1">
              <a:spcBef>
                <a:spcPct val="0"/>
              </a:spcBef>
              <a:buClr>
                <a:schemeClr val="accent2"/>
              </a:buClr>
              <a:buFont typeface="Wingdings" panose="05000000000000000000" pitchFamily="2" charset="2"/>
              <a:buNone/>
            </a:pPr>
            <a:r>
              <a:rPr lang="en-US" altLang="en-US" sz="2400">
                <a:latin typeface="Calibri" panose="020F0502020204030204" pitchFamily="34" charset="0"/>
                <a:cs typeface="Calibri" panose="020F0502020204030204" pitchFamily="34" charset="0"/>
              </a:rPr>
              <a:t>Need multi-thread parallelism and accelerators to boost</a:t>
            </a:r>
          </a:p>
          <a:p>
            <a:pPr eaLnBrk="1" hangingPunct="1">
              <a:spcBef>
                <a:spcPct val="0"/>
              </a:spcBef>
              <a:buClr>
                <a:schemeClr val="accent2"/>
              </a:buClr>
              <a:buFont typeface="Wingdings" panose="05000000000000000000" pitchFamily="2" charset="2"/>
              <a:buNone/>
            </a:pPr>
            <a:r>
              <a:rPr lang="en-US" altLang="en-US" sz="2400">
                <a:latin typeface="Calibri" panose="020F0502020204030204" pitchFamily="34" charset="0"/>
                <a:cs typeface="Calibri" panose="020F0502020204030204" pitchFamily="34" charset="0"/>
              </a:rPr>
              <a:t>performance every year.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20C45DD7-1613-48ED-8F71-DE355956362C}"/>
              </a:ext>
            </a:extLst>
          </p:cNvPr>
          <p:cNvSpPr>
            <a:spLocks noGrp="1"/>
          </p:cNvSpPr>
          <p:nvPr>
            <p:ph type="sldNum" sz="quarter" idx="12"/>
          </p:nvPr>
        </p:nvSpPr>
        <p:spPr/>
        <p:txBody>
          <a:bodyPr/>
          <a:lstStyle/>
          <a:p>
            <a:pPr>
              <a:defRPr/>
            </a:pPr>
            <a:fld id="{1559B826-9628-4D68-B5CA-118B1E6DF9BF}" type="slidenum">
              <a:rPr lang="en-US" altLang="en-US"/>
              <a:pPr>
                <a:defRPr/>
              </a:pPr>
              <a:t>20</a:t>
            </a:fld>
            <a:endParaRPr lang="en-US" altLang="en-US"/>
          </a:p>
        </p:txBody>
      </p:sp>
      <p:sp>
        <p:nvSpPr>
          <p:cNvPr id="30723" name="Text Box 2">
            <a:extLst>
              <a:ext uri="{FF2B5EF4-FFF2-40B4-BE49-F238E27FC236}">
                <a16:creationId xmlns:a16="http://schemas.microsoft.com/office/drawing/2014/main" id="{91E05818-50AE-4ABA-9D97-F4AE05A5C8FC}"/>
              </a:ext>
            </a:extLst>
          </p:cNvPr>
          <p:cNvSpPr txBox="1">
            <a:spLocks noChangeArrowheads="1"/>
          </p:cNvSpPr>
          <p:nvPr/>
        </p:nvSpPr>
        <p:spPr bwMode="auto">
          <a:xfrm>
            <a:off x="441325" y="396875"/>
            <a:ext cx="175618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Examples</a:t>
            </a:r>
          </a:p>
        </p:txBody>
      </p:sp>
      <p:sp>
        <p:nvSpPr>
          <p:cNvPr id="30724" name="Line 3">
            <a:extLst>
              <a:ext uri="{FF2B5EF4-FFF2-40B4-BE49-F238E27FC236}">
                <a16:creationId xmlns:a16="http://schemas.microsoft.com/office/drawing/2014/main" id="{4F2DDA59-F7AA-468B-AE80-68A3C5EB9B8F}"/>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5" name="Text Box 4">
            <a:extLst>
              <a:ext uri="{FF2B5EF4-FFF2-40B4-BE49-F238E27FC236}">
                <a16:creationId xmlns:a16="http://schemas.microsoft.com/office/drawing/2014/main" id="{86EEB1AE-2B2B-417A-A76E-FDD1A2956EF6}"/>
              </a:ext>
            </a:extLst>
          </p:cNvPr>
          <p:cNvSpPr txBox="1">
            <a:spLocks noChangeArrowheads="1"/>
          </p:cNvSpPr>
          <p:nvPr/>
        </p:nvSpPr>
        <p:spPr bwMode="auto">
          <a:xfrm>
            <a:off x="517525" y="1563688"/>
            <a:ext cx="71703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Final representation: (-1)</a:t>
            </a:r>
            <a:r>
              <a:rPr lang="en-US" altLang="en-US" sz="2400" baseline="30000">
                <a:solidFill>
                  <a:schemeClr val="accent2"/>
                </a:solidFill>
                <a:latin typeface="Calibri" panose="020F0502020204030204" pitchFamily="34" charset="0"/>
                <a:cs typeface="Calibri" panose="020F0502020204030204" pitchFamily="34" charset="0"/>
              </a:rPr>
              <a:t>S</a:t>
            </a:r>
            <a:r>
              <a:rPr lang="en-US" altLang="en-US" sz="2400">
                <a:solidFill>
                  <a:schemeClr val="accent2"/>
                </a:solidFill>
                <a:latin typeface="Calibri" panose="020F0502020204030204" pitchFamily="34" charset="0"/>
                <a:cs typeface="Calibri" panose="020F0502020204030204" pitchFamily="34" charset="0"/>
              </a:rPr>
              <a:t> x (1 + Fraction) x 2</a:t>
            </a:r>
            <a:r>
              <a:rPr lang="en-US" altLang="en-US" sz="2400" baseline="30000">
                <a:solidFill>
                  <a:schemeClr val="accent2"/>
                </a:solidFill>
                <a:latin typeface="Calibri" panose="020F0502020204030204" pitchFamily="34" charset="0"/>
                <a:cs typeface="Calibri" panose="020F0502020204030204" pitchFamily="34" charset="0"/>
              </a:rPr>
              <a:t>(Exponent – Bias)</a:t>
            </a:r>
            <a:endParaRPr lang="en-US" altLang="en-US" sz="2400">
              <a:solidFill>
                <a:schemeClr val="accent2"/>
              </a:solidFill>
              <a:latin typeface="Calibri" panose="020F0502020204030204" pitchFamily="34" charset="0"/>
              <a:cs typeface="Calibri" panose="020F0502020204030204" pitchFamily="34" charset="0"/>
            </a:endParaRPr>
          </a:p>
        </p:txBody>
      </p:sp>
      <p:sp>
        <p:nvSpPr>
          <p:cNvPr id="30726" name="Text Box 5">
            <a:extLst>
              <a:ext uri="{FF2B5EF4-FFF2-40B4-BE49-F238E27FC236}">
                <a16:creationId xmlns:a16="http://schemas.microsoft.com/office/drawing/2014/main" id="{63A9477B-1337-454C-BC3F-0B53517C6ECD}"/>
              </a:ext>
            </a:extLst>
          </p:cNvPr>
          <p:cNvSpPr txBox="1">
            <a:spLocks noChangeArrowheads="1"/>
          </p:cNvSpPr>
          <p:nvPr/>
        </p:nvSpPr>
        <p:spPr bwMode="auto">
          <a:xfrm>
            <a:off x="533400" y="2286000"/>
            <a:ext cx="7570662"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Represent  -0.75</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in single and double-precision formats</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Single:  (1 + 8 + 23)</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1   0111 1110  1000…000</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Double: (1 + 11 + 52)</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1   0111 1111 110    1000…000</a:t>
            </a:r>
          </a:p>
          <a:p>
            <a:pPr eaLnBrk="1" hangingPunct="1">
              <a:spcBef>
                <a:spcPct val="0"/>
              </a:spcBef>
              <a:buClr>
                <a:srgbClr val="CC0000"/>
              </a:buClr>
              <a:buFontTx/>
              <a:buNone/>
            </a:pPr>
            <a:endParaRPr lang="en-US" altLang="en-US" sz="2400" dirty="0">
              <a:solidFill>
                <a:schemeClr val="accent2"/>
              </a:solidFill>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What decimal number is represented by the following</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single-precision number?</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   1000 0001    01000…0000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-5.0</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7CDAE4C2-385B-454C-BE97-14C1079BE20C}"/>
              </a:ext>
            </a:extLst>
          </p:cNvPr>
          <p:cNvSpPr>
            <a:spLocks noGrp="1"/>
          </p:cNvSpPr>
          <p:nvPr>
            <p:ph type="sldNum" sz="quarter" idx="12"/>
          </p:nvPr>
        </p:nvSpPr>
        <p:spPr/>
        <p:txBody>
          <a:bodyPr/>
          <a:lstStyle/>
          <a:p>
            <a:pPr>
              <a:defRPr/>
            </a:pPr>
            <a:fld id="{CCFBB17C-59CD-410F-B68B-9CAD19488EF3}" type="slidenum">
              <a:rPr lang="en-US" altLang="en-US"/>
              <a:pPr>
                <a:defRPr/>
              </a:pPr>
              <a:t>21</a:t>
            </a:fld>
            <a:endParaRPr lang="en-US" altLang="en-US" dirty="0"/>
          </a:p>
        </p:txBody>
      </p:sp>
      <p:sp>
        <p:nvSpPr>
          <p:cNvPr id="28675" name="Text Box 2">
            <a:extLst>
              <a:ext uri="{FF2B5EF4-FFF2-40B4-BE49-F238E27FC236}">
                <a16:creationId xmlns:a16="http://schemas.microsoft.com/office/drawing/2014/main" id="{11C867C6-BDA9-4E85-9AC3-89897623D57B}"/>
              </a:ext>
            </a:extLst>
          </p:cNvPr>
          <p:cNvSpPr txBox="1">
            <a:spLocks noChangeArrowheads="1"/>
          </p:cNvSpPr>
          <p:nvPr/>
        </p:nvSpPr>
        <p:spPr bwMode="auto">
          <a:xfrm>
            <a:off x="441325" y="396875"/>
            <a:ext cx="189725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Example 2</a:t>
            </a:r>
          </a:p>
        </p:txBody>
      </p:sp>
      <p:sp>
        <p:nvSpPr>
          <p:cNvPr id="28676" name="Line 3">
            <a:extLst>
              <a:ext uri="{FF2B5EF4-FFF2-40B4-BE49-F238E27FC236}">
                <a16:creationId xmlns:a16="http://schemas.microsoft.com/office/drawing/2014/main" id="{7CF6C2DF-407C-4C0D-82E3-E23EB4360536}"/>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7" name="Text Box 4">
            <a:extLst>
              <a:ext uri="{FF2B5EF4-FFF2-40B4-BE49-F238E27FC236}">
                <a16:creationId xmlns:a16="http://schemas.microsoft.com/office/drawing/2014/main" id="{4AFFA01B-B4CA-458D-BA9A-FC0FCFED6B02}"/>
              </a:ext>
            </a:extLst>
          </p:cNvPr>
          <p:cNvSpPr txBox="1">
            <a:spLocks noChangeArrowheads="1"/>
          </p:cNvSpPr>
          <p:nvPr/>
        </p:nvSpPr>
        <p:spPr bwMode="auto">
          <a:xfrm>
            <a:off x="517525" y="1563688"/>
            <a:ext cx="71703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Final representation: (-1)</a:t>
            </a:r>
            <a:r>
              <a:rPr lang="en-US" altLang="en-US" sz="2400" baseline="30000">
                <a:solidFill>
                  <a:schemeClr val="accent2"/>
                </a:solidFill>
                <a:latin typeface="Calibri" panose="020F0502020204030204" pitchFamily="34" charset="0"/>
                <a:cs typeface="Calibri" panose="020F0502020204030204" pitchFamily="34" charset="0"/>
              </a:rPr>
              <a:t>S</a:t>
            </a:r>
            <a:r>
              <a:rPr lang="en-US" altLang="en-US" sz="2400">
                <a:solidFill>
                  <a:schemeClr val="accent2"/>
                </a:solidFill>
                <a:latin typeface="Calibri" panose="020F0502020204030204" pitchFamily="34" charset="0"/>
                <a:cs typeface="Calibri" panose="020F0502020204030204" pitchFamily="34" charset="0"/>
              </a:rPr>
              <a:t> x (1 + Fraction) x 2</a:t>
            </a:r>
            <a:r>
              <a:rPr lang="en-US" altLang="en-US" sz="2400" baseline="30000">
                <a:solidFill>
                  <a:schemeClr val="accent2"/>
                </a:solidFill>
                <a:latin typeface="Calibri" panose="020F0502020204030204" pitchFamily="34" charset="0"/>
                <a:cs typeface="Calibri" panose="020F0502020204030204" pitchFamily="34" charset="0"/>
              </a:rPr>
              <a:t>(Exponent – Bias)</a:t>
            </a:r>
            <a:endParaRPr lang="en-US" altLang="en-US" sz="2400">
              <a:solidFill>
                <a:schemeClr val="accent2"/>
              </a:solidFill>
              <a:latin typeface="Calibri" panose="020F0502020204030204" pitchFamily="34" charset="0"/>
              <a:cs typeface="Calibri" panose="020F0502020204030204" pitchFamily="34" charset="0"/>
            </a:endParaRPr>
          </a:p>
        </p:txBody>
      </p:sp>
      <p:sp>
        <p:nvSpPr>
          <p:cNvPr id="28678" name="Text Box 5">
            <a:extLst>
              <a:ext uri="{FF2B5EF4-FFF2-40B4-BE49-F238E27FC236}">
                <a16:creationId xmlns:a16="http://schemas.microsoft.com/office/drawing/2014/main" id="{E81B84B0-012A-4D8A-AD59-BAC0FA5DEB65}"/>
              </a:ext>
            </a:extLst>
          </p:cNvPr>
          <p:cNvSpPr txBox="1">
            <a:spLocks noChangeArrowheads="1"/>
          </p:cNvSpPr>
          <p:nvPr/>
        </p:nvSpPr>
        <p:spPr bwMode="auto">
          <a:xfrm>
            <a:off x="533400" y="2286000"/>
            <a:ext cx="649665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Represent  36.90625</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in single-precision format</a:t>
            </a:r>
          </a:p>
          <a:p>
            <a:pPr eaLnBrk="1" hangingPunct="1">
              <a:spcBef>
                <a:spcPct val="0"/>
              </a:spcBef>
              <a:buClr>
                <a:srgbClr val="CC0000"/>
              </a:buClr>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36 / 2 = 18 rem 0</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18 / 2 = 9   rem 0</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9 / 2 = 4   rem 1</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4 / 2 = 2   rem 0</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2 / 2 = 1   rem 0</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1 / 2 = 0   rem 1</a:t>
            </a:r>
          </a:p>
        </p:txBody>
      </p:sp>
      <p:cxnSp>
        <p:nvCxnSpPr>
          <p:cNvPr id="3" name="Straight Arrow Connector 2">
            <a:extLst>
              <a:ext uri="{FF2B5EF4-FFF2-40B4-BE49-F238E27FC236}">
                <a16:creationId xmlns:a16="http://schemas.microsoft.com/office/drawing/2014/main" id="{844A11B3-21E0-49B1-BC8D-E22B791880DD}"/>
              </a:ext>
            </a:extLst>
          </p:cNvPr>
          <p:cNvCxnSpPr/>
          <p:nvPr/>
        </p:nvCxnSpPr>
        <p:spPr>
          <a:xfrm flipV="1">
            <a:off x="2590800" y="5332988"/>
            <a:ext cx="0" cy="458212"/>
          </a:xfrm>
          <a:prstGeom prst="straightConnector1">
            <a:avLst/>
          </a:prstGeom>
          <a:ln w="412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686D9B30-863F-45C4-B21D-CA99848DB6EE}"/>
              </a:ext>
            </a:extLst>
          </p:cNvPr>
          <p:cNvSpPr txBox="1"/>
          <p:nvPr/>
        </p:nvSpPr>
        <p:spPr>
          <a:xfrm>
            <a:off x="1752600" y="5791200"/>
            <a:ext cx="1499128" cy="400110"/>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36 is 100100</a:t>
            </a:r>
          </a:p>
        </p:txBody>
      </p:sp>
      <p:sp>
        <p:nvSpPr>
          <p:cNvPr id="5" name="TextBox 4">
            <a:extLst>
              <a:ext uri="{FF2B5EF4-FFF2-40B4-BE49-F238E27FC236}">
                <a16:creationId xmlns:a16="http://schemas.microsoft.com/office/drawing/2014/main" id="{A29BDBA3-007F-4466-B9BC-F923E22D2962}"/>
              </a:ext>
            </a:extLst>
          </p:cNvPr>
          <p:cNvSpPr txBox="1"/>
          <p:nvPr/>
        </p:nvSpPr>
        <p:spPr>
          <a:xfrm>
            <a:off x="3429000" y="3023692"/>
            <a:ext cx="2922595" cy="2308324"/>
          </a:xfrm>
          <a:prstGeom prst="rect">
            <a:avLst/>
          </a:prstGeom>
          <a:noFill/>
        </p:spPr>
        <p:txBody>
          <a:bodyPr wrap="none" rtlCol="0">
            <a:spAutoFit/>
          </a:bodyPr>
          <a:lstStyle/>
          <a:p>
            <a:r>
              <a:rPr lang="en-US" sz="2400" dirty="0">
                <a:latin typeface="Calibri" panose="020F0502020204030204" pitchFamily="34" charset="0"/>
                <a:cs typeface="Calibri" panose="020F0502020204030204" pitchFamily="34" charset="0"/>
              </a:rPr>
              <a:t>0.90625 x 2 = </a:t>
            </a:r>
            <a:r>
              <a:rPr lang="en-US" sz="2400" dirty="0">
                <a:solidFill>
                  <a:srgbClr val="C00000"/>
                </a:solidFill>
                <a:latin typeface="Calibri" panose="020F0502020204030204" pitchFamily="34" charset="0"/>
                <a:cs typeface="Calibri" panose="020F0502020204030204" pitchFamily="34" charset="0"/>
              </a:rPr>
              <a:t>1</a:t>
            </a:r>
            <a:r>
              <a:rPr lang="en-US" sz="2400" dirty="0">
                <a:latin typeface="Calibri" panose="020F0502020204030204" pitchFamily="34" charset="0"/>
                <a:cs typeface="Calibri" panose="020F0502020204030204" pitchFamily="34" charset="0"/>
              </a:rPr>
              <a:t>.81250</a:t>
            </a:r>
          </a:p>
          <a:p>
            <a:r>
              <a:rPr lang="en-US" sz="2400" dirty="0">
                <a:latin typeface="Calibri" panose="020F0502020204030204" pitchFamily="34" charset="0"/>
                <a:cs typeface="Calibri" panose="020F0502020204030204" pitchFamily="34" charset="0"/>
              </a:rPr>
              <a:t>  0.8125 x 2 = </a:t>
            </a:r>
            <a:r>
              <a:rPr lang="en-US" sz="2400" dirty="0">
                <a:solidFill>
                  <a:srgbClr val="C00000"/>
                </a:solidFill>
                <a:latin typeface="Calibri" panose="020F0502020204030204" pitchFamily="34" charset="0"/>
                <a:cs typeface="Calibri" panose="020F0502020204030204" pitchFamily="34" charset="0"/>
              </a:rPr>
              <a:t>1</a:t>
            </a:r>
            <a:r>
              <a:rPr lang="en-US" sz="2400" dirty="0">
                <a:latin typeface="Calibri" panose="020F0502020204030204" pitchFamily="34" charset="0"/>
                <a:cs typeface="Calibri" panose="020F0502020204030204" pitchFamily="34" charset="0"/>
              </a:rPr>
              <a:t>.6250</a:t>
            </a:r>
          </a:p>
          <a:p>
            <a:r>
              <a:rPr lang="en-US" sz="2400" dirty="0">
                <a:latin typeface="Calibri" panose="020F0502020204030204" pitchFamily="34" charset="0"/>
                <a:cs typeface="Calibri" panose="020F0502020204030204" pitchFamily="34" charset="0"/>
              </a:rPr>
              <a:t>    0.625 x 2 = </a:t>
            </a:r>
            <a:r>
              <a:rPr lang="en-US" sz="2400" dirty="0">
                <a:solidFill>
                  <a:srgbClr val="C00000"/>
                </a:solidFill>
                <a:latin typeface="Calibri" panose="020F0502020204030204" pitchFamily="34" charset="0"/>
                <a:cs typeface="Calibri" panose="020F0502020204030204" pitchFamily="34" charset="0"/>
              </a:rPr>
              <a:t>1</a:t>
            </a:r>
            <a:r>
              <a:rPr lang="en-US" sz="2400" dirty="0">
                <a:latin typeface="Calibri" panose="020F0502020204030204" pitchFamily="34" charset="0"/>
                <a:cs typeface="Calibri" panose="020F0502020204030204" pitchFamily="34" charset="0"/>
              </a:rPr>
              <a:t>.250</a:t>
            </a:r>
          </a:p>
          <a:p>
            <a:r>
              <a:rPr lang="en-US" sz="2400" dirty="0">
                <a:latin typeface="Calibri" panose="020F0502020204030204" pitchFamily="34" charset="0"/>
                <a:cs typeface="Calibri" panose="020F0502020204030204" pitchFamily="34" charset="0"/>
              </a:rPr>
              <a:t>      0.25 x 2 = </a:t>
            </a:r>
            <a:r>
              <a:rPr lang="en-US" sz="2400" dirty="0">
                <a:solidFill>
                  <a:srgbClr val="C00000"/>
                </a:solidFill>
                <a:latin typeface="Calibri" panose="020F0502020204030204" pitchFamily="34" charset="0"/>
                <a:cs typeface="Calibri" panose="020F0502020204030204" pitchFamily="34" charset="0"/>
              </a:rPr>
              <a:t>0</a:t>
            </a:r>
            <a:r>
              <a:rPr lang="en-US" sz="2400" dirty="0">
                <a:latin typeface="Calibri" panose="020F0502020204030204" pitchFamily="34" charset="0"/>
                <a:cs typeface="Calibri" panose="020F0502020204030204" pitchFamily="34" charset="0"/>
              </a:rPr>
              <a:t>.50</a:t>
            </a:r>
          </a:p>
          <a:p>
            <a:r>
              <a:rPr lang="en-US" sz="2400" dirty="0">
                <a:latin typeface="Calibri" panose="020F0502020204030204" pitchFamily="34" charset="0"/>
                <a:cs typeface="Calibri" panose="020F0502020204030204" pitchFamily="34" charset="0"/>
              </a:rPr>
              <a:t>        0.5 x 2 = </a:t>
            </a:r>
            <a:r>
              <a:rPr lang="en-US" sz="2400" dirty="0">
                <a:solidFill>
                  <a:srgbClr val="C00000"/>
                </a:solidFill>
                <a:latin typeface="Calibri" panose="020F0502020204030204" pitchFamily="34" charset="0"/>
                <a:cs typeface="Calibri" panose="020F0502020204030204" pitchFamily="34" charset="0"/>
              </a:rPr>
              <a:t>1</a:t>
            </a:r>
            <a:r>
              <a:rPr lang="en-US" sz="2400" dirty="0">
                <a:latin typeface="Calibri" panose="020F0502020204030204" pitchFamily="34" charset="0"/>
                <a:cs typeface="Calibri" panose="020F0502020204030204" pitchFamily="34" charset="0"/>
              </a:rPr>
              <a:t>.00</a:t>
            </a:r>
          </a:p>
          <a:p>
            <a:r>
              <a:rPr lang="en-US" sz="2400" dirty="0">
                <a:latin typeface="Calibri" panose="020F0502020204030204" pitchFamily="34" charset="0"/>
                <a:cs typeface="Calibri" panose="020F0502020204030204" pitchFamily="34" charset="0"/>
              </a:rPr>
              <a:t>        0.0 x 2 = </a:t>
            </a:r>
            <a:r>
              <a:rPr lang="en-US" sz="2400" dirty="0">
                <a:solidFill>
                  <a:srgbClr val="C00000"/>
                </a:solidFill>
                <a:latin typeface="Calibri" panose="020F0502020204030204" pitchFamily="34" charset="0"/>
                <a:cs typeface="Calibri" panose="020F0502020204030204" pitchFamily="34" charset="0"/>
              </a:rPr>
              <a:t>0</a:t>
            </a:r>
            <a:r>
              <a:rPr lang="en-US" sz="2400" dirty="0">
                <a:latin typeface="Calibri" panose="020F0502020204030204" pitchFamily="34" charset="0"/>
                <a:cs typeface="Calibri" panose="020F0502020204030204" pitchFamily="34" charset="0"/>
              </a:rPr>
              <a:t>.0</a:t>
            </a:r>
          </a:p>
        </p:txBody>
      </p:sp>
      <p:cxnSp>
        <p:nvCxnSpPr>
          <p:cNvPr id="16" name="Straight Arrow Connector 15">
            <a:extLst>
              <a:ext uri="{FF2B5EF4-FFF2-40B4-BE49-F238E27FC236}">
                <a16:creationId xmlns:a16="http://schemas.microsoft.com/office/drawing/2014/main" id="{6279B867-B05C-4202-92FE-E7639CEF22BA}"/>
              </a:ext>
            </a:extLst>
          </p:cNvPr>
          <p:cNvCxnSpPr/>
          <p:nvPr/>
        </p:nvCxnSpPr>
        <p:spPr>
          <a:xfrm flipV="1">
            <a:off x="5257800" y="5257800"/>
            <a:ext cx="0" cy="458212"/>
          </a:xfrm>
          <a:prstGeom prst="straightConnector1">
            <a:avLst/>
          </a:prstGeom>
          <a:ln w="412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69DD890D-83ED-47CC-B5BF-C84CD21C0618}"/>
              </a:ext>
            </a:extLst>
          </p:cNvPr>
          <p:cNvSpPr txBox="1"/>
          <p:nvPr/>
        </p:nvSpPr>
        <p:spPr>
          <a:xfrm>
            <a:off x="4800600" y="5751871"/>
            <a:ext cx="2712602" cy="400110"/>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0.90625 is 0.1110100…0</a:t>
            </a:r>
          </a:p>
        </p:txBody>
      </p:sp>
    </p:spTree>
    <p:extLst>
      <p:ext uri="{BB962C8B-B14F-4D97-AF65-F5344CB8AC3E}">
        <p14:creationId xmlns:p14="http://schemas.microsoft.com/office/powerpoint/2010/main" val="30961049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7CDAE4C2-385B-454C-BE97-14C1079BE20C}"/>
              </a:ext>
            </a:extLst>
          </p:cNvPr>
          <p:cNvSpPr>
            <a:spLocks noGrp="1"/>
          </p:cNvSpPr>
          <p:nvPr>
            <p:ph type="sldNum" sz="quarter" idx="12"/>
          </p:nvPr>
        </p:nvSpPr>
        <p:spPr/>
        <p:txBody>
          <a:bodyPr/>
          <a:lstStyle/>
          <a:p>
            <a:pPr>
              <a:defRPr/>
            </a:pPr>
            <a:fld id="{CCFBB17C-59CD-410F-B68B-9CAD19488EF3}" type="slidenum">
              <a:rPr lang="en-US" altLang="en-US"/>
              <a:pPr>
                <a:defRPr/>
              </a:pPr>
              <a:t>22</a:t>
            </a:fld>
            <a:endParaRPr lang="en-US" altLang="en-US" dirty="0"/>
          </a:p>
        </p:txBody>
      </p:sp>
      <p:sp>
        <p:nvSpPr>
          <p:cNvPr id="28675" name="Text Box 2">
            <a:extLst>
              <a:ext uri="{FF2B5EF4-FFF2-40B4-BE49-F238E27FC236}">
                <a16:creationId xmlns:a16="http://schemas.microsoft.com/office/drawing/2014/main" id="{11C867C6-BDA9-4E85-9AC3-89897623D57B}"/>
              </a:ext>
            </a:extLst>
          </p:cNvPr>
          <p:cNvSpPr txBox="1">
            <a:spLocks noChangeArrowheads="1"/>
          </p:cNvSpPr>
          <p:nvPr/>
        </p:nvSpPr>
        <p:spPr bwMode="auto">
          <a:xfrm>
            <a:off x="441325" y="396875"/>
            <a:ext cx="189725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Example 2</a:t>
            </a:r>
          </a:p>
        </p:txBody>
      </p:sp>
      <p:sp>
        <p:nvSpPr>
          <p:cNvPr id="28676" name="Line 3">
            <a:extLst>
              <a:ext uri="{FF2B5EF4-FFF2-40B4-BE49-F238E27FC236}">
                <a16:creationId xmlns:a16="http://schemas.microsoft.com/office/drawing/2014/main" id="{7CF6C2DF-407C-4C0D-82E3-E23EB4360536}"/>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7" name="Text Box 4">
            <a:extLst>
              <a:ext uri="{FF2B5EF4-FFF2-40B4-BE49-F238E27FC236}">
                <a16:creationId xmlns:a16="http://schemas.microsoft.com/office/drawing/2014/main" id="{4AFFA01B-B4CA-458D-BA9A-FC0FCFED6B02}"/>
              </a:ext>
            </a:extLst>
          </p:cNvPr>
          <p:cNvSpPr txBox="1">
            <a:spLocks noChangeArrowheads="1"/>
          </p:cNvSpPr>
          <p:nvPr/>
        </p:nvSpPr>
        <p:spPr bwMode="auto">
          <a:xfrm>
            <a:off x="517525" y="1563688"/>
            <a:ext cx="71703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Final representation: (-1)</a:t>
            </a:r>
            <a:r>
              <a:rPr lang="en-US" altLang="en-US" sz="2400" baseline="30000">
                <a:solidFill>
                  <a:schemeClr val="accent2"/>
                </a:solidFill>
                <a:latin typeface="Calibri" panose="020F0502020204030204" pitchFamily="34" charset="0"/>
                <a:cs typeface="Calibri" panose="020F0502020204030204" pitchFamily="34" charset="0"/>
              </a:rPr>
              <a:t>S</a:t>
            </a:r>
            <a:r>
              <a:rPr lang="en-US" altLang="en-US" sz="2400">
                <a:solidFill>
                  <a:schemeClr val="accent2"/>
                </a:solidFill>
                <a:latin typeface="Calibri" panose="020F0502020204030204" pitchFamily="34" charset="0"/>
                <a:cs typeface="Calibri" panose="020F0502020204030204" pitchFamily="34" charset="0"/>
              </a:rPr>
              <a:t> x (1 + Fraction) x 2</a:t>
            </a:r>
            <a:r>
              <a:rPr lang="en-US" altLang="en-US" sz="2400" baseline="30000">
                <a:solidFill>
                  <a:schemeClr val="accent2"/>
                </a:solidFill>
                <a:latin typeface="Calibri" panose="020F0502020204030204" pitchFamily="34" charset="0"/>
                <a:cs typeface="Calibri" panose="020F0502020204030204" pitchFamily="34" charset="0"/>
              </a:rPr>
              <a:t>(Exponent – Bias)</a:t>
            </a:r>
            <a:endParaRPr lang="en-US" altLang="en-US" sz="2400">
              <a:solidFill>
                <a:schemeClr val="accent2"/>
              </a:solidFill>
              <a:latin typeface="Calibri" panose="020F0502020204030204" pitchFamily="34" charset="0"/>
              <a:cs typeface="Calibri" panose="020F0502020204030204" pitchFamily="34" charset="0"/>
            </a:endParaRPr>
          </a:p>
        </p:txBody>
      </p:sp>
      <p:sp>
        <p:nvSpPr>
          <p:cNvPr id="28678" name="Text Box 5">
            <a:extLst>
              <a:ext uri="{FF2B5EF4-FFF2-40B4-BE49-F238E27FC236}">
                <a16:creationId xmlns:a16="http://schemas.microsoft.com/office/drawing/2014/main" id="{E81B84B0-012A-4D8A-AD59-BAC0FA5DEB65}"/>
              </a:ext>
            </a:extLst>
          </p:cNvPr>
          <p:cNvSpPr txBox="1">
            <a:spLocks noChangeArrowheads="1"/>
          </p:cNvSpPr>
          <p:nvPr/>
        </p:nvSpPr>
        <p:spPr bwMode="auto">
          <a:xfrm>
            <a:off x="533400" y="2286000"/>
            <a:ext cx="8470717"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We’ve calculated that 36.90625</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 100100.1110100…0 in binary</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Normalized form = 1.001001110100…0 x 2</a:t>
            </a:r>
            <a:r>
              <a:rPr lang="en-US" altLang="en-US" sz="2400" baseline="30000" dirty="0">
                <a:latin typeface="Calibri" panose="020F0502020204030204" pitchFamily="34" charset="0"/>
                <a:cs typeface="Calibri" panose="020F0502020204030204" pitchFamily="34" charset="0"/>
              </a:rPr>
              <a:t>5</a:t>
            </a:r>
            <a:r>
              <a:rPr lang="en-US" altLang="en-US" sz="2400" dirty="0">
                <a:latin typeface="Calibri" panose="020F0502020204030204" pitchFamily="34" charset="0"/>
                <a:cs typeface="Calibri" panose="020F0502020204030204" pitchFamily="34" charset="0"/>
              </a:rPr>
              <a:t>  </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(had to shift 5 places to get only one bit left of the point)</a:t>
            </a:r>
          </a:p>
          <a:p>
            <a:pPr eaLnBrk="1" hangingPunct="1">
              <a:spcBef>
                <a:spcPct val="0"/>
              </a:spcBef>
              <a:buClr>
                <a:srgbClr val="CC0000"/>
              </a:buClr>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The sign bit is 0 (positive number)</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The fraction field is  001001110100…0  (the 23 bits after the point)</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The exponent field is  5 + 127 (have to add the bias) = 132,</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which in binary is  10000100</a:t>
            </a:r>
          </a:p>
          <a:p>
            <a:pPr eaLnBrk="1" hangingPunct="1">
              <a:spcBef>
                <a:spcPct val="0"/>
              </a:spcBef>
              <a:buClr>
                <a:srgbClr val="CC0000"/>
              </a:buClr>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The IEEE 754 format is   0   10000100  001001110100…..0</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sign  exponent     23 fraction bits</a:t>
            </a:r>
          </a:p>
          <a:p>
            <a:pPr eaLnBrk="1" hangingPunct="1">
              <a:spcBef>
                <a:spcPct val="0"/>
              </a:spcBef>
              <a:buClr>
                <a:srgbClr val="CC0000"/>
              </a:buClr>
              <a:buNone/>
            </a:pPr>
            <a:endParaRPr lang="en-US" alt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546233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50591DD8-ED7A-4709-945A-49B2777A1273}"/>
              </a:ext>
            </a:extLst>
          </p:cNvPr>
          <p:cNvSpPr>
            <a:spLocks noGrp="1"/>
          </p:cNvSpPr>
          <p:nvPr>
            <p:ph type="sldNum" sz="quarter" idx="12"/>
          </p:nvPr>
        </p:nvSpPr>
        <p:spPr/>
        <p:txBody>
          <a:bodyPr/>
          <a:lstStyle/>
          <a:p>
            <a:pPr>
              <a:defRPr/>
            </a:pPr>
            <a:fld id="{EF9B85F5-FEFA-4F05-85C2-DEAADF103D13}" type="slidenum">
              <a:rPr lang="en-US" altLang="en-US"/>
              <a:pPr>
                <a:defRPr/>
              </a:pPr>
              <a:t>23</a:t>
            </a:fld>
            <a:endParaRPr lang="en-US" altLang="en-US"/>
          </a:p>
        </p:txBody>
      </p:sp>
      <p:sp>
        <p:nvSpPr>
          <p:cNvPr id="26628" name="Line 3">
            <a:extLst>
              <a:ext uri="{FF2B5EF4-FFF2-40B4-BE49-F238E27FC236}">
                <a16:creationId xmlns:a16="http://schemas.microsoft.com/office/drawing/2014/main" id="{86445560-1261-46A9-93C7-080564861F22}"/>
              </a:ext>
            </a:extLst>
          </p:cNvPr>
          <p:cNvSpPr>
            <a:spLocks noChangeShapeType="1"/>
          </p:cNvSpPr>
          <p:nvPr/>
        </p:nvSpPr>
        <p:spPr bwMode="auto">
          <a:xfrm>
            <a:off x="381000" y="4572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Text Box 2">
            <a:extLst>
              <a:ext uri="{FF2B5EF4-FFF2-40B4-BE49-F238E27FC236}">
                <a16:creationId xmlns:a16="http://schemas.microsoft.com/office/drawing/2014/main" id="{FDB4D948-7727-4819-BC70-2CFEC913D624}"/>
              </a:ext>
            </a:extLst>
          </p:cNvPr>
          <p:cNvSpPr txBox="1">
            <a:spLocks noChangeArrowheads="1"/>
          </p:cNvSpPr>
          <p:nvPr/>
        </p:nvSpPr>
        <p:spPr bwMode="auto">
          <a:xfrm>
            <a:off x="7321612" y="4221550"/>
            <a:ext cx="162897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0  00..0  00…0</a:t>
            </a:r>
          </a:p>
        </p:txBody>
      </p:sp>
      <p:sp>
        <p:nvSpPr>
          <p:cNvPr id="6" name="Text Box 2">
            <a:extLst>
              <a:ext uri="{FF2B5EF4-FFF2-40B4-BE49-F238E27FC236}">
                <a16:creationId xmlns:a16="http://schemas.microsoft.com/office/drawing/2014/main" id="{FE8A01D5-9FD6-4E4E-95AD-28DEB45A6F19}"/>
              </a:ext>
            </a:extLst>
          </p:cNvPr>
          <p:cNvSpPr txBox="1">
            <a:spLocks noChangeArrowheads="1"/>
          </p:cNvSpPr>
          <p:nvPr/>
        </p:nvSpPr>
        <p:spPr bwMode="auto">
          <a:xfrm>
            <a:off x="232632" y="4221550"/>
            <a:ext cx="94942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Value 0</a:t>
            </a:r>
          </a:p>
        </p:txBody>
      </p:sp>
      <p:sp>
        <p:nvSpPr>
          <p:cNvPr id="7" name="Text Box 2">
            <a:extLst>
              <a:ext uri="{FF2B5EF4-FFF2-40B4-BE49-F238E27FC236}">
                <a16:creationId xmlns:a16="http://schemas.microsoft.com/office/drawing/2014/main" id="{95087EE8-1375-4237-B3BB-35ED44814F5A}"/>
              </a:ext>
            </a:extLst>
          </p:cNvPr>
          <p:cNvSpPr txBox="1">
            <a:spLocks noChangeArrowheads="1"/>
          </p:cNvSpPr>
          <p:nvPr/>
        </p:nvSpPr>
        <p:spPr bwMode="auto">
          <a:xfrm>
            <a:off x="158812" y="1946088"/>
            <a:ext cx="94942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Value 1</a:t>
            </a:r>
          </a:p>
        </p:txBody>
      </p:sp>
      <p:sp>
        <p:nvSpPr>
          <p:cNvPr id="8" name="Text Box 2">
            <a:extLst>
              <a:ext uri="{FF2B5EF4-FFF2-40B4-BE49-F238E27FC236}">
                <a16:creationId xmlns:a16="http://schemas.microsoft.com/office/drawing/2014/main" id="{0B8FA9BF-4998-4010-B560-D6413656EB8B}"/>
              </a:ext>
            </a:extLst>
          </p:cNvPr>
          <p:cNvSpPr txBox="1">
            <a:spLocks noChangeArrowheads="1"/>
          </p:cNvSpPr>
          <p:nvPr/>
        </p:nvSpPr>
        <p:spPr bwMode="auto">
          <a:xfrm>
            <a:off x="7321612" y="1946088"/>
            <a:ext cx="150073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0  127  00…0</a:t>
            </a:r>
          </a:p>
        </p:txBody>
      </p:sp>
      <p:sp>
        <p:nvSpPr>
          <p:cNvPr id="9" name="Text Box 2">
            <a:extLst>
              <a:ext uri="{FF2B5EF4-FFF2-40B4-BE49-F238E27FC236}">
                <a16:creationId xmlns:a16="http://schemas.microsoft.com/office/drawing/2014/main" id="{BFF27168-D90E-466C-99B7-8FBA7BF6FE78}"/>
              </a:ext>
            </a:extLst>
          </p:cNvPr>
          <p:cNvSpPr txBox="1">
            <a:spLocks noChangeArrowheads="1"/>
          </p:cNvSpPr>
          <p:nvPr/>
        </p:nvSpPr>
        <p:spPr bwMode="auto">
          <a:xfrm>
            <a:off x="152399" y="76200"/>
            <a:ext cx="251838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Value inf</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Value NAN</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Highest value ~2 x 2</a:t>
            </a:r>
            <a:r>
              <a:rPr lang="en-US" altLang="en-US" sz="2000" baseline="30000" dirty="0">
                <a:latin typeface="Calibri" panose="020F0502020204030204" pitchFamily="34" charset="0"/>
                <a:cs typeface="Calibri" panose="020F0502020204030204" pitchFamily="34" charset="0"/>
              </a:rPr>
              <a:t>127</a:t>
            </a:r>
            <a:endParaRPr lang="en-US" altLang="en-US" sz="2000" dirty="0">
              <a:latin typeface="Calibri" panose="020F0502020204030204" pitchFamily="34" charset="0"/>
              <a:cs typeface="Calibri" panose="020F0502020204030204" pitchFamily="34" charset="0"/>
            </a:endParaRPr>
          </a:p>
        </p:txBody>
      </p:sp>
      <p:sp>
        <p:nvSpPr>
          <p:cNvPr id="10" name="Text Box 2">
            <a:extLst>
              <a:ext uri="{FF2B5EF4-FFF2-40B4-BE49-F238E27FC236}">
                <a16:creationId xmlns:a16="http://schemas.microsoft.com/office/drawing/2014/main" id="{00BFF76F-9C00-488F-9D7E-266C77E61220}"/>
              </a:ext>
            </a:extLst>
          </p:cNvPr>
          <p:cNvSpPr txBox="1">
            <a:spLocks noChangeArrowheads="1"/>
          </p:cNvSpPr>
          <p:nvPr/>
        </p:nvSpPr>
        <p:spPr bwMode="auto">
          <a:xfrm>
            <a:off x="7321612" y="76200"/>
            <a:ext cx="156485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0  255  00…0</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0  255  xx….x</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0  254  11….1</a:t>
            </a:r>
          </a:p>
        </p:txBody>
      </p:sp>
      <p:sp>
        <p:nvSpPr>
          <p:cNvPr id="12" name="Text Box 2">
            <a:extLst>
              <a:ext uri="{FF2B5EF4-FFF2-40B4-BE49-F238E27FC236}">
                <a16:creationId xmlns:a16="http://schemas.microsoft.com/office/drawing/2014/main" id="{F449C8B8-B70A-42F4-AC85-4D94313F3ECE}"/>
              </a:ext>
            </a:extLst>
          </p:cNvPr>
          <p:cNvSpPr txBox="1">
            <a:spLocks noChangeArrowheads="1"/>
          </p:cNvSpPr>
          <p:nvPr/>
        </p:nvSpPr>
        <p:spPr bwMode="auto">
          <a:xfrm>
            <a:off x="158811" y="3290531"/>
            <a:ext cx="2824299"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Smallest Norm ~2 x 2</a:t>
            </a:r>
            <a:r>
              <a:rPr lang="en-US" altLang="en-US" sz="2000" baseline="30000" dirty="0">
                <a:latin typeface="Calibri" panose="020F0502020204030204" pitchFamily="34" charset="0"/>
                <a:cs typeface="Calibri" panose="020F0502020204030204" pitchFamily="34" charset="0"/>
              </a:rPr>
              <a:t>-126</a:t>
            </a:r>
            <a:endParaRPr lang="en-US" altLang="en-US" sz="2000" dirty="0">
              <a:latin typeface="Calibri" panose="020F0502020204030204" pitchFamily="34" charset="0"/>
              <a:cs typeface="Calibri" panose="020F0502020204030204" pitchFamily="34" charset="0"/>
            </a:endParaRP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Largest </a:t>
            </a:r>
            <a:r>
              <a:rPr lang="en-US" altLang="en-US" sz="2000" dirty="0" err="1">
                <a:latin typeface="Calibri" panose="020F0502020204030204" pitchFamily="34" charset="0"/>
                <a:cs typeface="Calibri" panose="020F0502020204030204" pitchFamily="34" charset="0"/>
              </a:rPr>
              <a:t>Denorm</a:t>
            </a:r>
            <a:r>
              <a:rPr lang="en-US" altLang="en-US" sz="2000" dirty="0">
                <a:latin typeface="Calibri" panose="020F0502020204030204" pitchFamily="34" charset="0"/>
                <a:cs typeface="Calibri" panose="020F0502020204030204" pitchFamily="34" charset="0"/>
              </a:rPr>
              <a:t> ~1 x 2</a:t>
            </a:r>
            <a:r>
              <a:rPr lang="en-US" altLang="en-US" sz="2000" baseline="30000" dirty="0">
                <a:latin typeface="Calibri" panose="020F0502020204030204" pitchFamily="34" charset="0"/>
                <a:cs typeface="Calibri" panose="020F0502020204030204" pitchFamily="34" charset="0"/>
              </a:rPr>
              <a:t>-126</a:t>
            </a:r>
            <a:endParaRPr lang="en-US" altLang="en-US" sz="2000" dirty="0">
              <a:latin typeface="Calibri" panose="020F0502020204030204" pitchFamily="34" charset="0"/>
              <a:cs typeface="Calibri" panose="020F0502020204030204" pitchFamily="34" charset="0"/>
            </a:endParaRP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Smallest </a:t>
            </a:r>
            <a:r>
              <a:rPr lang="en-US" altLang="en-US" sz="2000" dirty="0" err="1">
                <a:latin typeface="Calibri" panose="020F0502020204030204" pitchFamily="34" charset="0"/>
                <a:cs typeface="Calibri" panose="020F0502020204030204" pitchFamily="34" charset="0"/>
              </a:rPr>
              <a:t>Denorm</a:t>
            </a:r>
            <a:r>
              <a:rPr lang="en-US" altLang="en-US" sz="2000" dirty="0">
                <a:latin typeface="Calibri" panose="020F0502020204030204" pitchFamily="34" charset="0"/>
                <a:cs typeface="Calibri" panose="020F0502020204030204" pitchFamily="34" charset="0"/>
              </a:rPr>
              <a:t>  ~2</a:t>
            </a:r>
            <a:r>
              <a:rPr lang="en-US" altLang="en-US" sz="2000" baseline="30000" dirty="0">
                <a:latin typeface="Calibri" panose="020F0502020204030204" pitchFamily="34" charset="0"/>
                <a:cs typeface="Calibri" panose="020F0502020204030204" pitchFamily="34" charset="0"/>
              </a:rPr>
              <a:t>-149</a:t>
            </a:r>
            <a:endParaRPr lang="en-US" altLang="en-US" sz="2000" dirty="0">
              <a:latin typeface="Calibri" panose="020F0502020204030204" pitchFamily="34" charset="0"/>
              <a:cs typeface="Calibri" panose="020F0502020204030204" pitchFamily="34" charset="0"/>
            </a:endParaRPr>
          </a:p>
        </p:txBody>
      </p:sp>
      <p:sp>
        <p:nvSpPr>
          <p:cNvPr id="13" name="Text Box 2">
            <a:extLst>
              <a:ext uri="{FF2B5EF4-FFF2-40B4-BE49-F238E27FC236}">
                <a16:creationId xmlns:a16="http://schemas.microsoft.com/office/drawing/2014/main" id="{1FE6B852-B316-4801-B3EF-3DEF5FCC243A}"/>
              </a:ext>
            </a:extLst>
          </p:cNvPr>
          <p:cNvSpPr txBox="1">
            <a:spLocks noChangeArrowheads="1"/>
          </p:cNvSpPr>
          <p:nvPr/>
        </p:nvSpPr>
        <p:spPr bwMode="auto">
          <a:xfrm>
            <a:off x="7328024" y="3290531"/>
            <a:ext cx="162897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0  0..01  00…0</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0  0..00  11…1</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0  0..00  00…1</a:t>
            </a:r>
          </a:p>
        </p:txBody>
      </p:sp>
      <p:sp>
        <p:nvSpPr>
          <p:cNvPr id="14" name="Line 3">
            <a:extLst>
              <a:ext uri="{FF2B5EF4-FFF2-40B4-BE49-F238E27FC236}">
                <a16:creationId xmlns:a16="http://schemas.microsoft.com/office/drawing/2014/main" id="{E3C17D2F-663C-4274-B4D0-0A38E2C69D57}"/>
              </a:ext>
            </a:extLst>
          </p:cNvPr>
          <p:cNvSpPr>
            <a:spLocks noChangeShapeType="1"/>
          </p:cNvSpPr>
          <p:nvPr/>
        </p:nvSpPr>
        <p:spPr bwMode="auto">
          <a:xfrm flipV="1">
            <a:off x="1149412" y="2158673"/>
            <a:ext cx="6178612" cy="1"/>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Text Box 2">
            <a:extLst>
              <a:ext uri="{FF2B5EF4-FFF2-40B4-BE49-F238E27FC236}">
                <a16:creationId xmlns:a16="http://schemas.microsoft.com/office/drawing/2014/main" id="{569F3613-3020-4E9A-B02B-E72EADC10916}"/>
              </a:ext>
            </a:extLst>
          </p:cNvPr>
          <p:cNvSpPr txBox="1">
            <a:spLocks noChangeArrowheads="1"/>
          </p:cNvSpPr>
          <p:nvPr/>
        </p:nvSpPr>
        <p:spPr bwMode="auto">
          <a:xfrm>
            <a:off x="1752600" y="4655612"/>
            <a:ext cx="5404043"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dirty="0">
                <a:latin typeface="Calibri" panose="020F0502020204030204" pitchFamily="34" charset="0"/>
                <a:cs typeface="Calibri" panose="020F0502020204030204" pitchFamily="34" charset="0"/>
              </a:rPr>
              <a:t>Same rules as above, but the sign bit is 1</a:t>
            </a:r>
          </a:p>
          <a:p>
            <a:pPr algn="ctr" eaLnBrk="1" hangingPunct="1">
              <a:spcBef>
                <a:spcPct val="0"/>
              </a:spcBef>
              <a:buFontTx/>
              <a:buNone/>
            </a:pPr>
            <a:r>
              <a:rPr lang="en-US" altLang="en-US" sz="2000" dirty="0">
                <a:latin typeface="Calibri" panose="020F0502020204030204" pitchFamily="34" charset="0"/>
                <a:cs typeface="Calibri" panose="020F0502020204030204" pitchFamily="34" charset="0"/>
              </a:rPr>
              <a:t>Same magnitudes as above, but negative numbers</a:t>
            </a:r>
          </a:p>
        </p:txBody>
      </p:sp>
      <p:cxnSp>
        <p:nvCxnSpPr>
          <p:cNvPr id="3" name="Straight Arrow Connector 2">
            <a:extLst>
              <a:ext uri="{FF2B5EF4-FFF2-40B4-BE49-F238E27FC236}">
                <a16:creationId xmlns:a16="http://schemas.microsoft.com/office/drawing/2014/main" id="{BE6BA477-E9E3-47EB-8902-D6132F26C62F}"/>
              </a:ext>
            </a:extLst>
          </p:cNvPr>
          <p:cNvCxnSpPr>
            <a:cxnSpLocks/>
          </p:cNvCxnSpPr>
          <p:nvPr/>
        </p:nvCxnSpPr>
        <p:spPr>
          <a:xfrm>
            <a:off x="4553565" y="5363498"/>
            <a:ext cx="0" cy="961102"/>
          </a:xfrm>
          <a:prstGeom prst="straightConnector1">
            <a:avLst/>
          </a:prstGeom>
          <a:ln w="444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EE649281-7A31-42E8-8C61-686F44914419}"/>
              </a:ext>
            </a:extLst>
          </p:cNvPr>
          <p:cNvCxnSpPr>
            <a:cxnSpLocks/>
          </p:cNvCxnSpPr>
          <p:nvPr/>
        </p:nvCxnSpPr>
        <p:spPr>
          <a:xfrm>
            <a:off x="4953000" y="2209800"/>
            <a:ext cx="0" cy="961102"/>
          </a:xfrm>
          <a:prstGeom prst="straightConnector1">
            <a:avLst/>
          </a:prstGeom>
          <a:ln w="444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6795310-8007-4966-845A-71D5550D9015}"/>
              </a:ext>
            </a:extLst>
          </p:cNvPr>
          <p:cNvCxnSpPr>
            <a:cxnSpLocks/>
          </p:cNvCxnSpPr>
          <p:nvPr/>
        </p:nvCxnSpPr>
        <p:spPr>
          <a:xfrm flipH="1" flipV="1">
            <a:off x="4953000" y="1091863"/>
            <a:ext cx="2458" cy="965537"/>
          </a:xfrm>
          <a:prstGeom prst="straightConnector1">
            <a:avLst/>
          </a:prstGeom>
          <a:ln w="444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1" name="Text Box 2">
            <a:extLst>
              <a:ext uri="{FF2B5EF4-FFF2-40B4-BE49-F238E27FC236}">
                <a16:creationId xmlns:a16="http://schemas.microsoft.com/office/drawing/2014/main" id="{3FC0972D-9D07-4F09-9C8B-2C52542B8FDD}"/>
              </a:ext>
            </a:extLst>
          </p:cNvPr>
          <p:cNvSpPr txBox="1">
            <a:spLocks noChangeArrowheads="1"/>
          </p:cNvSpPr>
          <p:nvPr/>
        </p:nvSpPr>
        <p:spPr bwMode="auto">
          <a:xfrm>
            <a:off x="4953000" y="2202430"/>
            <a:ext cx="4075283"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Exponent field &lt; 127, i.e., after</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subtracting bias, they are negative</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exponents, representing numbers &lt; 1</a:t>
            </a:r>
          </a:p>
        </p:txBody>
      </p:sp>
      <p:sp>
        <p:nvSpPr>
          <p:cNvPr id="22" name="Text Box 2">
            <a:extLst>
              <a:ext uri="{FF2B5EF4-FFF2-40B4-BE49-F238E27FC236}">
                <a16:creationId xmlns:a16="http://schemas.microsoft.com/office/drawing/2014/main" id="{F0234AD8-9474-4F9C-8639-FFF25BB0BB0A}"/>
              </a:ext>
            </a:extLst>
          </p:cNvPr>
          <p:cNvSpPr txBox="1">
            <a:spLocks noChangeArrowheads="1"/>
          </p:cNvSpPr>
          <p:nvPr/>
        </p:nvSpPr>
        <p:spPr bwMode="auto">
          <a:xfrm>
            <a:off x="2983110" y="76200"/>
            <a:ext cx="375878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dirty="0">
                <a:solidFill>
                  <a:srgbClr val="C00000"/>
                </a:solidFill>
                <a:latin typeface="Calibri" panose="020F0502020204030204" pitchFamily="34" charset="0"/>
                <a:cs typeface="Calibri" panose="020F0502020204030204" pitchFamily="34" charset="0"/>
              </a:rPr>
              <a:t>2 special cases up top that use the</a:t>
            </a:r>
          </a:p>
          <a:p>
            <a:pPr algn="ctr" eaLnBrk="1" hangingPunct="1">
              <a:spcBef>
                <a:spcPct val="0"/>
              </a:spcBef>
              <a:buFontTx/>
              <a:buNone/>
            </a:pPr>
            <a:r>
              <a:rPr lang="en-US" altLang="en-US" sz="2000" dirty="0">
                <a:solidFill>
                  <a:srgbClr val="C00000"/>
                </a:solidFill>
                <a:latin typeface="Calibri" panose="020F0502020204030204" pitchFamily="34" charset="0"/>
                <a:cs typeface="Calibri" panose="020F0502020204030204" pitchFamily="34" charset="0"/>
              </a:rPr>
              <a:t>reserved exponent field of 255</a:t>
            </a:r>
          </a:p>
        </p:txBody>
      </p:sp>
      <p:sp>
        <p:nvSpPr>
          <p:cNvPr id="23" name="Line 3">
            <a:extLst>
              <a:ext uri="{FF2B5EF4-FFF2-40B4-BE49-F238E27FC236}">
                <a16:creationId xmlns:a16="http://schemas.microsoft.com/office/drawing/2014/main" id="{4EF6D6B2-E510-4AC5-BCF2-3DFB0F7613F5}"/>
              </a:ext>
            </a:extLst>
          </p:cNvPr>
          <p:cNvSpPr>
            <a:spLocks noChangeShapeType="1"/>
          </p:cNvSpPr>
          <p:nvPr/>
        </p:nvSpPr>
        <p:spPr bwMode="auto">
          <a:xfrm flipV="1">
            <a:off x="1444594" y="736164"/>
            <a:ext cx="6178612" cy="1"/>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Line 3">
            <a:extLst>
              <a:ext uri="{FF2B5EF4-FFF2-40B4-BE49-F238E27FC236}">
                <a16:creationId xmlns:a16="http://schemas.microsoft.com/office/drawing/2014/main" id="{7736CC48-5B9A-4F5E-9641-477339A0A7FD}"/>
              </a:ext>
            </a:extLst>
          </p:cNvPr>
          <p:cNvSpPr>
            <a:spLocks noChangeShapeType="1"/>
          </p:cNvSpPr>
          <p:nvPr/>
        </p:nvSpPr>
        <p:spPr bwMode="auto">
          <a:xfrm flipV="1">
            <a:off x="1570960" y="3639907"/>
            <a:ext cx="6178612" cy="1"/>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Text Box 2">
            <a:extLst>
              <a:ext uri="{FF2B5EF4-FFF2-40B4-BE49-F238E27FC236}">
                <a16:creationId xmlns:a16="http://schemas.microsoft.com/office/drawing/2014/main" id="{E5332F08-029F-4AEA-B7CF-75933101D626}"/>
              </a:ext>
            </a:extLst>
          </p:cNvPr>
          <p:cNvSpPr txBox="1">
            <a:spLocks noChangeArrowheads="1"/>
          </p:cNvSpPr>
          <p:nvPr/>
        </p:nvSpPr>
        <p:spPr bwMode="auto">
          <a:xfrm>
            <a:off x="2676558" y="3636775"/>
            <a:ext cx="465146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600" dirty="0">
                <a:solidFill>
                  <a:srgbClr val="C00000"/>
                </a:solidFill>
                <a:latin typeface="Calibri" panose="020F0502020204030204" pitchFamily="34" charset="0"/>
                <a:cs typeface="Calibri" panose="020F0502020204030204" pitchFamily="34" charset="0"/>
              </a:rPr>
              <a:t>Special case with exponent field 0, used to</a:t>
            </a:r>
          </a:p>
          <a:p>
            <a:pPr algn="ctr" eaLnBrk="1" hangingPunct="1">
              <a:spcBef>
                <a:spcPct val="0"/>
              </a:spcBef>
              <a:buFontTx/>
              <a:buNone/>
            </a:pPr>
            <a:r>
              <a:rPr lang="en-US" altLang="en-US" sz="1600" dirty="0">
                <a:solidFill>
                  <a:srgbClr val="C00000"/>
                </a:solidFill>
                <a:latin typeface="Calibri" panose="020F0502020204030204" pitchFamily="34" charset="0"/>
                <a:cs typeface="Calibri" panose="020F0502020204030204" pitchFamily="34" charset="0"/>
              </a:rPr>
              <a:t>represent </a:t>
            </a:r>
            <a:r>
              <a:rPr lang="en-US" altLang="en-US" sz="1600" dirty="0" err="1">
                <a:solidFill>
                  <a:srgbClr val="C00000"/>
                </a:solidFill>
                <a:latin typeface="Calibri" panose="020F0502020204030204" pitchFamily="34" charset="0"/>
                <a:cs typeface="Calibri" panose="020F0502020204030204" pitchFamily="34" charset="0"/>
              </a:rPr>
              <a:t>denorms</a:t>
            </a:r>
            <a:r>
              <a:rPr lang="en-US" altLang="en-US" sz="1600" dirty="0">
                <a:solidFill>
                  <a:srgbClr val="C00000"/>
                </a:solidFill>
                <a:latin typeface="Calibri" panose="020F0502020204030204" pitchFamily="34" charset="0"/>
                <a:cs typeface="Calibri" panose="020F0502020204030204" pitchFamily="34" charset="0"/>
              </a:rPr>
              <a:t>, that help us gradually approach 0</a:t>
            </a:r>
          </a:p>
        </p:txBody>
      </p:sp>
    </p:spTree>
    <p:extLst>
      <p:ext uri="{BB962C8B-B14F-4D97-AF65-F5344CB8AC3E}">
        <p14:creationId xmlns:p14="http://schemas.microsoft.com/office/powerpoint/2010/main" val="30284550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44BF7938-02EC-4E8B-A0BF-E8ABEEC3F8AD}"/>
              </a:ext>
            </a:extLst>
          </p:cNvPr>
          <p:cNvSpPr>
            <a:spLocks noGrp="1"/>
          </p:cNvSpPr>
          <p:nvPr>
            <p:ph type="sldNum" sz="quarter" idx="12"/>
          </p:nvPr>
        </p:nvSpPr>
        <p:spPr/>
        <p:txBody>
          <a:bodyPr/>
          <a:lstStyle/>
          <a:p>
            <a:pPr>
              <a:defRPr/>
            </a:pPr>
            <a:fld id="{8FD285B6-5887-4FF6-8555-D26CDF794EFE}" type="slidenum">
              <a:rPr lang="en-US" altLang="en-US"/>
              <a:pPr>
                <a:defRPr/>
              </a:pPr>
              <a:t>24</a:t>
            </a:fld>
            <a:endParaRPr lang="en-US" altLang="en-US"/>
          </a:p>
        </p:txBody>
      </p:sp>
      <p:sp>
        <p:nvSpPr>
          <p:cNvPr id="16387" name="Text Box 2">
            <a:extLst>
              <a:ext uri="{FF2B5EF4-FFF2-40B4-BE49-F238E27FC236}">
                <a16:creationId xmlns:a16="http://schemas.microsoft.com/office/drawing/2014/main" id="{325084FA-8488-4ED6-B6D4-3B90C49A5A2D}"/>
              </a:ext>
            </a:extLst>
          </p:cNvPr>
          <p:cNvSpPr txBox="1">
            <a:spLocks noChangeArrowheads="1"/>
          </p:cNvSpPr>
          <p:nvPr/>
        </p:nvSpPr>
        <p:spPr bwMode="auto">
          <a:xfrm>
            <a:off x="441325" y="396875"/>
            <a:ext cx="506516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FP Addition – Binary Example</a:t>
            </a:r>
          </a:p>
        </p:txBody>
      </p:sp>
      <p:sp>
        <p:nvSpPr>
          <p:cNvPr id="16388" name="Line 3">
            <a:extLst>
              <a:ext uri="{FF2B5EF4-FFF2-40B4-BE49-F238E27FC236}">
                <a16:creationId xmlns:a16="http://schemas.microsoft.com/office/drawing/2014/main" id="{B67D00AC-6505-4547-8171-02E96D8E8432}"/>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9" name="Text Box 4">
            <a:extLst>
              <a:ext uri="{FF2B5EF4-FFF2-40B4-BE49-F238E27FC236}">
                <a16:creationId xmlns:a16="http://schemas.microsoft.com/office/drawing/2014/main" id="{7E29843D-D7FB-4558-A2D1-E64E0FC03054}"/>
              </a:ext>
            </a:extLst>
          </p:cNvPr>
          <p:cNvSpPr txBox="1">
            <a:spLocks noChangeArrowheads="1"/>
          </p:cNvSpPr>
          <p:nvPr/>
        </p:nvSpPr>
        <p:spPr bwMode="auto">
          <a:xfrm>
            <a:off x="517525" y="1563688"/>
            <a:ext cx="6582508"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Consider the following binary example </a:t>
            </a:r>
          </a:p>
          <a:p>
            <a:pPr eaLnBrk="1" hangingPunct="1">
              <a:spcBef>
                <a:spcPct val="0"/>
              </a:spcBef>
              <a:buClr>
                <a:srgbClr val="CC0000"/>
              </a:buClr>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1.010  x 2</a:t>
            </a:r>
            <a:r>
              <a:rPr lang="en-US" altLang="en-US" sz="2400" baseline="30000" dirty="0">
                <a:latin typeface="Calibri" panose="020F0502020204030204" pitchFamily="34" charset="0"/>
                <a:cs typeface="Calibri" panose="020F0502020204030204" pitchFamily="34" charset="0"/>
              </a:rPr>
              <a:t>1</a:t>
            </a:r>
            <a:r>
              <a:rPr lang="en-US" altLang="en-US" sz="2400" dirty="0">
                <a:latin typeface="Calibri" panose="020F0502020204030204" pitchFamily="34" charset="0"/>
                <a:cs typeface="Calibri" panose="020F0502020204030204" pitchFamily="34" charset="0"/>
              </a:rPr>
              <a:t>    +     1.100 x 2</a:t>
            </a:r>
            <a:r>
              <a:rPr lang="en-US" altLang="en-US" sz="2400" baseline="30000" dirty="0">
                <a:latin typeface="Calibri" panose="020F0502020204030204" pitchFamily="34" charset="0"/>
                <a:cs typeface="Calibri" panose="020F0502020204030204" pitchFamily="34" charset="0"/>
              </a:rPr>
              <a:t>3</a:t>
            </a: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a:solidFill>
                  <a:schemeClr val="accent2"/>
                </a:solidFill>
                <a:latin typeface="Calibri" panose="020F0502020204030204" pitchFamily="34" charset="0"/>
                <a:cs typeface="Calibri" panose="020F0502020204030204" pitchFamily="34" charset="0"/>
              </a:rPr>
              <a:t>Convert to the larger exponent:</a:t>
            </a:r>
            <a:endParaRPr lang="en-US" altLang="en-US" sz="2400" dirty="0">
              <a:solidFill>
                <a:schemeClr val="accent2"/>
              </a:solidFill>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0.0101  x 2</a:t>
            </a:r>
            <a:r>
              <a:rPr lang="en-US" altLang="en-US" sz="2400" baseline="30000" dirty="0">
                <a:latin typeface="Calibri" panose="020F0502020204030204" pitchFamily="34" charset="0"/>
                <a:cs typeface="Calibri" panose="020F0502020204030204" pitchFamily="34" charset="0"/>
              </a:rPr>
              <a:t>3</a:t>
            </a:r>
            <a:r>
              <a:rPr lang="en-US" altLang="en-US" sz="2400" dirty="0">
                <a:latin typeface="Calibri" panose="020F0502020204030204" pitchFamily="34" charset="0"/>
                <a:cs typeface="Calibri" panose="020F0502020204030204" pitchFamily="34" charset="0"/>
              </a:rPr>
              <a:t>    +     1.1000 x 2</a:t>
            </a:r>
            <a:r>
              <a:rPr lang="en-US" altLang="en-US" sz="2400" baseline="30000" dirty="0">
                <a:latin typeface="Calibri" panose="020F0502020204030204" pitchFamily="34" charset="0"/>
                <a:cs typeface="Calibri" panose="020F0502020204030204" pitchFamily="34" charset="0"/>
              </a:rPr>
              <a:t>3</a:t>
            </a: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a:solidFill>
                  <a:schemeClr val="accent2"/>
                </a:solidFill>
                <a:latin typeface="Calibri" panose="020F0502020204030204" pitchFamily="34" charset="0"/>
                <a:cs typeface="Calibri" panose="020F0502020204030204" pitchFamily="34" charset="0"/>
              </a:rPr>
              <a:t>Add</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1.1101  x 2</a:t>
            </a:r>
            <a:r>
              <a:rPr lang="en-US" altLang="en-US" sz="2400" baseline="30000" dirty="0">
                <a:latin typeface="Calibri" panose="020F0502020204030204" pitchFamily="34" charset="0"/>
                <a:cs typeface="Calibri" panose="020F0502020204030204" pitchFamily="34" charset="0"/>
              </a:rPr>
              <a:t>3</a:t>
            </a: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a:solidFill>
                  <a:schemeClr val="accent2"/>
                </a:solidFill>
                <a:latin typeface="Calibri" panose="020F0502020204030204" pitchFamily="34" charset="0"/>
                <a:cs typeface="Calibri" panose="020F0502020204030204" pitchFamily="34" charset="0"/>
              </a:rPr>
              <a:t>Normalize</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1.1101  x 2</a:t>
            </a:r>
            <a:r>
              <a:rPr lang="en-US" altLang="en-US" sz="2400" baseline="30000" dirty="0">
                <a:latin typeface="Calibri" panose="020F0502020204030204" pitchFamily="34" charset="0"/>
                <a:cs typeface="Calibri" panose="020F0502020204030204" pitchFamily="34" charset="0"/>
              </a:rPr>
              <a:t>3</a:t>
            </a: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a:solidFill>
                  <a:schemeClr val="accent2"/>
                </a:solidFill>
                <a:latin typeface="Calibri" panose="020F0502020204030204" pitchFamily="34" charset="0"/>
                <a:cs typeface="Calibri" panose="020F0502020204030204" pitchFamily="34" charset="0"/>
              </a:rPr>
              <a:t>Check for overflow/underflow</a:t>
            </a:r>
          </a:p>
          <a:p>
            <a:pP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     Round</a:t>
            </a:r>
            <a:endParaRPr lang="en-US" altLang="en-US" sz="2400" baseline="30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baseline="30000" dirty="0">
                <a:latin typeface="Calibri" panose="020F0502020204030204" pitchFamily="34" charset="0"/>
                <a:cs typeface="Calibri" panose="020F0502020204030204" pitchFamily="34" charset="0"/>
              </a:rPr>
              <a:t>      </a:t>
            </a:r>
            <a:r>
              <a:rPr lang="en-US" altLang="en-US" sz="2000" dirty="0">
                <a:solidFill>
                  <a:schemeClr val="accent2"/>
                </a:solidFill>
                <a:latin typeface="Calibri" panose="020F0502020204030204" pitchFamily="34" charset="0"/>
                <a:cs typeface="Calibri" panose="020F0502020204030204" pitchFamily="34" charset="0"/>
              </a:rPr>
              <a:t>Re-normalize</a:t>
            </a:r>
          </a:p>
          <a:p>
            <a:pP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     IEEE 754 format:  </a:t>
            </a:r>
            <a:r>
              <a:rPr lang="en-US" altLang="en-US" sz="2000" dirty="0">
                <a:latin typeface="Calibri" panose="020F0502020204030204" pitchFamily="34" charset="0"/>
                <a:cs typeface="Calibri" panose="020F0502020204030204" pitchFamily="34" charset="0"/>
              </a:rPr>
              <a:t>0 10000010 11010000000000000000000</a:t>
            </a:r>
            <a:endParaRPr lang="en-US" altLang="en-US" sz="2400" dirty="0">
              <a:latin typeface="Calibri" panose="020F0502020204030204" pitchFamily="34" charset="0"/>
              <a:cs typeface="Calibri" panose="020F050202020403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3">
            <a:extLst>
              <a:ext uri="{FF2B5EF4-FFF2-40B4-BE49-F238E27FC236}">
                <a16:creationId xmlns:a16="http://schemas.microsoft.com/office/drawing/2014/main" id="{5A870505-07B1-48E1-8A19-2C5AAE3AAFEE}"/>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6DEFEA9F-E645-4BB6-B9F1-6DF59F26D8FE}" type="slidenum">
              <a:rPr lang="en-US" altLang="en-US" sz="1400">
                <a:latin typeface="Times New Roman" panose="02020603050405020304" pitchFamily="18" charset="0"/>
              </a:rPr>
              <a:pPr/>
              <a:t>25</a:t>
            </a:fld>
            <a:endParaRPr lang="en-US" altLang="en-US" sz="1400">
              <a:latin typeface="Times New Roman" panose="02020603050405020304" pitchFamily="18" charset="0"/>
            </a:endParaRPr>
          </a:p>
        </p:txBody>
      </p:sp>
      <p:sp>
        <p:nvSpPr>
          <p:cNvPr id="45059" name="Text Box 2">
            <a:extLst>
              <a:ext uri="{FF2B5EF4-FFF2-40B4-BE49-F238E27FC236}">
                <a16:creationId xmlns:a16="http://schemas.microsoft.com/office/drawing/2014/main" id="{D68683C4-CEA5-4CA6-B9E3-9349A9889F8D}"/>
              </a:ext>
            </a:extLst>
          </p:cNvPr>
          <p:cNvSpPr txBox="1">
            <a:spLocks noChangeArrowheads="1"/>
          </p:cNvSpPr>
          <p:nvPr/>
        </p:nvSpPr>
        <p:spPr bwMode="auto">
          <a:xfrm>
            <a:off x="441325" y="396875"/>
            <a:ext cx="291881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Boolean Algebra</a:t>
            </a:r>
          </a:p>
        </p:txBody>
      </p:sp>
      <p:sp>
        <p:nvSpPr>
          <p:cNvPr id="45060" name="Line 3">
            <a:extLst>
              <a:ext uri="{FF2B5EF4-FFF2-40B4-BE49-F238E27FC236}">
                <a16:creationId xmlns:a16="http://schemas.microsoft.com/office/drawing/2014/main" id="{08516085-BB7A-43B1-9579-A01B13DEE6C1}"/>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1" name="Text Box 5">
            <a:extLst>
              <a:ext uri="{FF2B5EF4-FFF2-40B4-BE49-F238E27FC236}">
                <a16:creationId xmlns:a16="http://schemas.microsoft.com/office/drawing/2014/main" id="{FA953347-74C5-402A-94A5-F7FF3422E2AA}"/>
              </a:ext>
            </a:extLst>
          </p:cNvPr>
          <p:cNvSpPr txBox="1">
            <a:spLocks noChangeArrowheads="1"/>
          </p:cNvSpPr>
          <p:nvPr/>
        </p:nvSpPr>
        <p:spPr bwMode="auto">
          <a:xfrm>
            <a:off x="381000" y="3505200"/>
            <a:ext cx="3669594"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      A        B        C                   E</a:t>
            </a:r>
            <a:endParaRPr lang="en-US" altLang="en-US" sz="1800" dirty="0">
              <a:solidFill>
                <a:schemeClr val="accent2"/>
              </a:solidFill>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1800" dirty="0">
                <a:solidFill>
                  <a:schemeClr val="accent2"/>
                </a:solidFill>
                <a:latin typeface="Calibri" panose="020F0502020204030204" pitchFamily="34" charset="0"/>
                <a:cs typeface="Calibri" panose="020F0502020204030204" pitchFamily="34" charset="0"/>
              </a:rPr>
              <a:t>        </a:t>
            </a:r>
            <a:r>
              <a:rPr lang="en-US" altLang="en-US" sz="1800" dirty="0">
                <a:latin typeface="Calibri" panose="020F0502020204030204" pitchFamily="34" charset="0"/>
                <a:cs typeface="Calibri" panose="020F0502020204030204" pitchFamily="34" charset="0"/>
              </a:rPr>
              <a:t>0            0            0                         0</a:t>
            </a:r>
          </a:p>
          <a:p>
            <a:pPr eaLnBrk="1" hangingPunct="1">
              <a:spcBef>
                <a:spcPct val="0"/>
              </a:spcBef>
              <a:buClr>
                <a:srgbClr val="CC0000"/>
              </a:buClr>
              <a:buFontTx/>
              <a:buNone/>
            </a:pPr>
            <a:r>
              <a:rPr lang="en-US" altLang="en-US" sz="1800" dirty="0">
                <a:latin typeface="Calibri" panose="020F0502020204030204" pitchFamily="34" charset="0"/>
                <a:cs typeface="Calibri" panose="020F0502020204030204" pitchFamily="34" charset="0"/>
              </a:rPr>
              <a:t>        0            0            1                         0</a:t>
            </a:r>
          </a:p>
          <a:p>
            <a:pPr eaLnBrk="1" hangingPunct="1">
              <a:spcBef>
                <a:spcPct val="0"/>
              </a:spcBef>
              <a:buClr>
                <a:srgbClr val="CC0000"/>
              </a:buClr>
              <a:buFontTx/>
              <a:buNone/>
            </a:pPr>
            <a:r>
              <a:rPr lang="en-US" altLang="en-US" sz="1800" dirty="0">
                <a:latin typeface="Calibri" panose="020F0502020204030204" pitchFamily="34" charset="0"/>
                <a:cs typeface="Calibri" panose="020F0502020204030204" pitchFamily="34" charset="0"/>
              </a:rPr>
              <a:t>        0            1            0                         0</a:t>
            </a:r>
          </a:p>
          <a:p>
            <a:pPr eaLnBrk="1" hangingPunct="1">
              <a:spcBef>
                <a:spcPct val="0"/>
              </a:spcBef>
              <a:buClr>
                <a:srgbClr val="CC0000"/>
              </a:buClr>
              <a:buFontTx/>
              <a:buNone/>
            </a:pPr>
            <a:r>
              <a:rPr lang="en-US" altLang="en-US" sz="1800" dirty="0">
                <a:latin typeface="Calibri" panose="020F0502020204030204" pitchFamily="34" charset="0"/>
                <a:cs typeface="Calibri" panose="020F0502020204030204" pitchFamily="34" charset="0"/>
              </a:rPr>
              <a:t>        0            1            1                         1</a:t>
            </a:r>
          </a:p>
          <a:p>
            <a:pPr eaLnBrk="1" hangingPunct="1">
              <a:spcBef>
                <a:spcPct val="0"/>
              </a:spcBef>
              <a:buClr>
                <a:srgbClr val="CC0000"/>
              </a:buClr>
              <a:buFontTx/>
              <a:buNone/>
            </a:pPr>
            <a:r>
              <a:rPr lang="en-US" altLang="en-US" sz="1800" dirty="0">
                <a:latin typeface="Calibri" panose="020F0502020204030204" pitchFamily="34" charset="0"/>
                <a:cs typeface="Calibri" panose="020F0502020204030204" pitchFamily="34" charset="0"/>
              </a:rPr>
              <a:t>        1            0            0                         0</a:t>
            </a:r>
          </a:p>
          <a:p>
            <a:pPr eaLnBrk="1" hangingPunct="1">
              <a:spcBef>
                <a:spcPct val="0"/>
              </a:spcBef>
              <a:buClr>
                <a:srgbClr val="CC0000"/>
              </a:buClr>
              <a:buFontTx/>
              <a:buNone/>
            </a:pPr>
            <a:r>
              <a:rPr lang="en-US" altLang="en-US" sz="1800" dirty="0">
                <a:latin typeface="Calibri" panose="020F0502020204030204" pitchFamily="34" charset="0"/>
                <a:cs typeface="Calibri" panose="020F0502020204030204" pitchFamily="34" charset="0"/>
              </a:rPr>
              <a:t>        1            0            1                         1</a:t>
            </a:r>
          </a:p>
          <a:p>
            <a:pPr eaLnBrk="1" hangingPunct="1">
              <a:spcBef>
                <a:spcPct val="0"/>
              </a:spcBef>
              <a:buClr>
                <a:srgbClr val="CC0000"/>
              </a:buClr>
              <a:buFontTx/>
              <a:buNone/>
            </a:pPr>
            <a:r>
              <a:rPr lang="en-US" altLang="en-US" sz="1800" dirty="0">
                <a:latin typeface="Calibri" panose="020F0502020204030204" pitchFamily="34" charset="0"/>
                <a:cs typeface="Calibri" panose="020F0502020204030204" pitchFamily="34" charset="0"/>
              </a:rPr>
              <a:t>        1            1            0                         1</a:t>
            </a:r>
          </a:p>
          <a:p>
            <a:pPr eaLnBrk="1" hangingPunct="1">
              <a:spcBef>
                <a:spcPct val="0"/>
              </a:spcBef>
              <a:buClr>
                <a:srgbClr val="CC0000"/>
              </a:buClr>
              <a:buFontTx/>
              <a:buNone/>
            </a:pPr>
            <a:r>
              <a:rPr lang="en-US" altLang="en-US" sz="1800" dirty="0">
                <a:latin typeface="Calibri" panose="020F0502020204030204" pitchFamily="34" charset="0"/>
                <a:cs typeface="Calibri" panose="020F0502020204030204" pitchFamily="34" charset="0"/>
              </a:rPr>
              <a:t>        1            1            1                         0</a:t>
            </a:r>
            <a:endParaRPr lang="en-US" altLang="en-US" sz="2400" dirty="0">
              <a:latin typeface="Calibri" panose="020F0502020204030204" pitchFamily="34" charset="0"/>
              <a:cs typeface="Calibri" panose="020F0502020204030204" pitchFamily="34" charset="0"/>
            </a:endParaRPr>
          </a:p>
        </p:txBody>
      </p:sp>
      <p:sp>
        <p:nvSpPr>
          <p:cNvPr id="45062" name="Line 6">
            <a:extLst>
              <a:ext uri="{FF2B5EF4-FFF2-40B4-BE49-F238E27FC236}">
                <a16:creationId xmlns:a16="http://schemas.microsoft.com/office/drawing/2014/main" id="{4A26DCE3-AF66-48E3-A51F-A4CBE6042294}"/>
              </a:ext>
            </a:extLst>
          </p:cNvPr>
          <p:cNvSpPr>
            <a:spLocks noChangeShapeType="1"/>
          </p:cNvSpPr>
          <p:nvPr/>
        </p:nvSpPr>
        <p:spPr bwMode="auto">
          <a:xfrm>
            <a:off x="533400" y="3886200"/>
            <a:ext cx="411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3" name="Line 7">
            <a:extLst>
              <a:ext uri="{FF2B5EF4-FFF2-40B4-BE49-F238E27FC236}">
                <a16:creationId xmlns:a16="http://schemas.microsoft.com/office/drawing/2014/main" id="{93573960-9B5E-48AD-9F45-429E3900CCC7}"/>
              </a:ext>
            </a:extLst>
          </p:cNvPr>
          <p:cNvSpPr>
            <a:spLocks noChangeShapeType="1"/>
          </p:cNvSpPr>
          <p:nvPr/>
        </p:nvSpPr>
        <p:spPr bwMode="auto">
          <a:xfrm>
            <a:off x="3581400" y="3505200"/>
            <a:ext cx="0" cy="2743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4" name="Text Box 8">
            <a:extLst>
              <a:ext uri="{FF2B5EF4-FFF2-40B4-BE49-F238E27FC236}">
                <a16:creationId xmlns:a16="http://schemas.microsoft.com/office/drawing/2014/main" id="{B281F3CE-311E-4130-B70F-458E922B9355}"/>
              </a:ext>
            </a:extLst>
          </p:cNvPr>
          <p:cNvSpPr txBox="1">
            <a:spLocks noChangeArrowheads="1"/>
          </p:cNvSpPr>
          <p:nvPr/>
        </p:nvSpPr>
        <p:spPr bwMode="auto">
          <a:xfrm>
            <a:off x="4724400" y="4114800"/>
            <a:ext cx="3956596"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Calibri" panose="020F0502020204030204" pitchFamily="34" charset="0"/>
                <a:cs typeface="Calibri" panose="020F0502020204030204" pitchFamily="34" charset="0"/>
              </a:rPr>
              <a:t>(A . B . C) + (A . C . B) + (C . B . A)</a:t>
            </a:r>
          </a:p>
          <a:p>
            <a:pPr eaLnBrk="1" hangingPunct="1">
              <a:spcBef>
                <a:spcPct val="0"/>
              </a:spcBef>
              <a:buFontTx/>
              <a:buNone/>
            </a:pPr>
            <a:endParaRPr lang="en-US" altLang="en-US" sz="2000">
              <a:latin typeface="Calibri" panose="020F0502020204030204" pitchFamily="34" charset="0"/>
              <a:cs typeface="Calibri" panose="020F0502020204030204" pitchFamily="34" charset="0"/>
            </a:endParaRPr>
          </a:p>
          <a:p>
            <a:pPr eaLnBrk="1" hangingPunct="1">
              <a:spcBef>
                <a:spcPct val="0"/>
              </a:spcBef>
            </a:pPr>
            <a:r>
              <a:rPr lang="en-US" altLang="en-US" sz="2000">
                <a:latin typeface="Calibri" panose="020F0502020204030204" pitchFamily="34" charset="0"/>
                <a:cs typeface="Calibri" panose="020F0502020204030204" pitchFamily="34" charset="0"/>
              </a:rPr>
              <a:t> Can also use “product of sums”</a:t>
            </a:r>
          </a:p>
          <a:p>
            <a:pPr eaLnBrk="1" hangingPunct="1">
              <a:spcBef>
                <a:spcPct val="0"/>
              </a:spcBef>
            </a:pPr>
            <a:r>
              <a:rPr lang="en-US" altLang="en-US" sz="2000">
                <a:latin typeface="Calibri" panose="020F0502020204030204" pitchFamily="34" charset="0"/>
                <a:cs typeface="Calibri" panose="020F0502020204030204" pitchFamily="34" charset="0"/>
              </a:rPr>
              <a:t> Any equation can be implemented</a:t>
            </a:r>
          </a:p>
          <a:p>
            <a:pPr eaLnBrk="1" hangingPunct="1">
              <a:spcBef>
                <a:spcPct val="0"/>
              </a:spcBef>
              <a:buFontTx/>
              <a:buNone/>
            </a:pPr>
            <a:r>
              <a:rPr lang="en-US" altLang="en-US" sz="2000">
                <a:latin typeface="Calibri" panose="020F0502020204030204" pitchFamily="34" charset="0"/>
                <a:cs typeface="Calibri" panose="020F0502020204030204" pitchFamily="34" charset="0"/>
              </a:rPr>
              <a:t>  with an array of ANDs, followed by</a:t>
            </a:r>
          </a:p>
          <a:p>
            <a:pPr eaLnBrk="1" hangingPunct="1">
              <a:spcBef>
                <a:spcPct val="0"/>
              </a:spcBef>
              <a:buFontTx/>
              <a:buNone/>
            </a:pPr>
            <a:r>
              <a:rPr lang="en-US" altLang="en-US" sz="2000">
                <a:latin typeface="Calibri" panose="020F0502020204030204" pitchFamily="34" charset="0"/>
                <a:cs typeface="Calibri" panose="020F0502020204030204" pitchFamily="34" charset="0"/>
              </a:rPr>
              <a:t>  an array of ORs</a:t>
            </a:r>
          </a:p>
        </p:txBody>
      </p:sp>
      <p:sp>
        <p:nvSpPr>
          <p:cNvPr id="45065" name="Line 9">
            <a:extLst>
              <a:ext uri="{FF2B5EF4-FFF2-40B4-BE49-F238E27FC236}">
                <a16:creationId xmlns:a16="http://schemas.microsoft.com/office/drawing/2014/main" id="{BAE5C0FF-EF42-48D3-B1D1-ACBB8E67A3E8}"/>
              </a:ext>
            </a:extLst>
          </p:cNvPr>
          <p:cNvSpPr>
            <a:spLocks noChangeShapeType="1"/>
          </p:cNvSpPr>
          <p:nvPr/>
        </p:nvSpPr>
        <p:spPr bwMode="auto">
          <a:xfrm>
            <a:off x="5486400" y="4191000"/>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6" name="Line 10">
            <a:extLst>
              <a:ext uri="{FF2B5EF4-FFF2-40B4-BE49-F238E27FC236}">
                <a16:creationId xmlns:a16="http://schemas.microsoft.com/office/drawing/2014/main" id="{96A09D3E-8CEF-4776-A976-0414885D0E91}"/>
              </a:ext>
            </a:extLst>
          </p:cNvPr>
          <p:cNvSpPr>
            <a:spLocks noChangeShapeType="1"/>
          </p:cNvSpPr>
          <p:nvPr/>
        </p:nvSpPr>
        <p:spPr bwMode="auto">
          <a:xfrm>
            <a:off x="6629400" y="4191000"/>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7" name="Line 11">
            <a:extLst>
              <a:ext uri="{FF2B5EF4-FFF2-40B4-BE49-F238E27FC236}">
                <a16:creationId xmlns:a16="http://schemas.microsoft.com/office/drawing/2014/main" id="{66926367-3FE3-4F78-88EE-633BCEFE36E8}"/>
              </a:ext>
            </a:extLst>
          </p:cNvPr>
          <p:cNvSpPr>
            <a:spLocks noChangeShapeType="1"/>
          </p:cNvSpPr>
          <p:nvPr/>
        </p:nvSpPr>
        <p:spPr bwMode="auto">
          <a:xfrm>
            <a:off x="7848600" y="4191000"/>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8" name="Text Box 12">
            <a:extLst>
              <a:ext uri="{FF2B5EF4-FFF2-40B4-BE49-F238E27FC236}">
                <a16:creationId xmlns:a16="http://schemas.microsoft.com/office/drawing/2014/main" id="{25EF9748-B668-4095-9877-BA6475F48225}"/>
              </a:ext>
            </a:extLst>
          </p:cNvPr>
          <p:cNvSpPr txBox="1">
            <a:spLocks noChangeArrowheads="1"/>
          </p:cNvSpPr>
          <p:nvPr/>
        </p:nvSpPr>
        <p:spPr bwMode="auto">
          <a:xfrm>
            <a:off x="838200" y="1371600"/>
            <a:ext cx="2101857"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A + B = A . B</a:t>
            </a:r>
          </a:p>
          <a:p>
            <a:pPr eaLnBrk="1" hangingPunct="1">
              <a:spcBef>
                <a:spcPct val="0"/>
              </a:spcBef>
              <a:buClr>
                <a:srgbClr val="CC0000"/>
              </a:buClr>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A . B  =  A + B</a:t>
            </a:r>
          </a:p>
        </p:txBody>
      </p:sp>
      <p:sp>
        <p:nvSpPr>
          <p:cNvPr id="45069" name="Line 13">
            <a:extLst>
              <a:ext uri="{FF2B5EF4-FFF2-40B4-BE49-F238E27FC236}">
                <a16:creationId xmlns:a16="http://schemas.microsoft.com/office/drawing/2014/main" id="{8216ED16-30D5-43C3-9CE3-7BA9C6E4B95E}"/>
              </a:ext>
            </a:extLst>
          </p:cNvPr>
          <p:cNvSpPr>
            <a:spLocks noChangeShapeType="1"/>
          </p:cNvSpPr>
          <p:nvPr/>
        </p:nvSpPr>
        <p:spPr bwMode="auto">
          <a:xfrm>
            <a:off x="1158875" y="1408113"/>
            <a:ext cx="762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0" name="Line 14">
            <a:extLst>
              <a:ext uri="{FF2B5EF4-FFF2-40B4-BE49-F238E27FC236}">
                <a16:creationId xmlns:a16="http://schemas.microsoft.com/office/drawing/2014/main" id="{562949D1-2B1D-443C-AF96-F135C469D450}"/>
              </a:ext>
            </a:extLst>
          </p:cNvPr>
          <p:cNvSpPr>
            <a:spLocks noChangeShapeType="1"/>
          </p:cNvSpPr>
          <p:nvPr/>
        </p:nvSpPr>
        <p:spPr bwMode="auto">
          <a:xfrm>
            <a:off x="1158875" y="2474913"/>
            <a:ext cx="762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1" name="Line 15">
            <a:extLst>
              <a:ext uri="{FF2B5EF4-FFF2-40B4-BE49-F238E27FC236}">
                <a16:creationId xmlns:a16="http://schemas.microsoft.com/office/drawing/2014/main" id="{9E0A44FD-9537-4DAA-9225-C7C711664630}"/>
              </a:ext>
            </a:extLst>
          </p:cNvPr>
          <p:cNvSpPr>
            <a:spLocks noChangeShapeType="1"/>
          </p:cNvSpPr>
          <p:nvPr/>
        </p:nvSpPr>
        <p:spPr bwMode="auto">
          <a:xfrm>
            <a:off x="2133600" y="1408113"/>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2" name="Line 16">
            <a:extLst>
              <a:ext uri="{FF2B5EF4-FFF2-40B4-BE49-F238E27FC236}">
                <a16:creationId xmlns:a16="http://schemas.microsoft.com/office/drawing/2014/main" id="{AAE7AAB6-8DD6-4689-90BD-E5E60ABF900D}"/>
              </a:ext>
            </a:extLst>
          </p:cNvPr>
          <p:cNvSpPr>
            <a:spLocks noChangeShapeType="1"/>
          </p:cNvSpPr>
          <p:nvPr/>
        </p:nvSpPr>
        <p:spPr bwMode="auto">
          <a:xfrm>
            <a:off x="2514600" y="1408113"/>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3" name="Line 17">
            <a:extLst>
              <a:ext uri="{FF2B5EF4-FFF2-40B4-BE49-F238E27FC236}">
                <a16:creationId xmlns:a16="http://schemas.microsoft.com/office/drawing/2014/main" id="{3C312440-4F27-4C2B-A53D-F034C0FFCD64}"/>
              </a:ext>
            </a:extLst>
          </p:cNvPr>
          <p:cNvSpPr>
            <a:spLocks noChangeShapeType="1"/>
          </p:cNvSpPr>
          <p:nvPr/>
        </p:nvSpPr>
        <p:spPr bwMode="auto">
          <a:xfrm>
            <a:off x="2133600" y="2474913"/>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4" name="Line 18">
            <a:extLst>
              <a:ext uri="{FF2B5EF4-FFF2-40B4-BE49-F238E27FC236}">
                <a16:creationId xmlns:a16="http://schemas.microsoft.com/office/drawing/2014/main" id="{7870FD20-74BF-4C1D-92E3-228E6B67FE8D}"/>
              </a:ext>
            </a:extLst>
          </p:cNvPr>
          <p:cNvSpPr>
            <a:spLocks noChangeShapeType="1"/>
          </p:cNvSpPr>
          <p:nvPr/>
        </p:nvSpPr>
        <p:spPr bwMode="auto">
          <a:xfrm>
            <a:off x="2667000" y="2474913"/>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5" name="Text Box 19">
            <a:extLst>
              <a:ext uri="{FF2B5EF4-FFF2-40B4-BE49-F238E27FC236}">
                <a16:creationId xmlns:a16="http://schemas.microsoft.com/office/drawing/2014/main" id="{3E79CCDD-B7B4-4B8E-8C6D-0480488FD08A}"/>
              </a:ext>
            </a:extLst>
          </p:cNvPr>
          <p:cNvSpPr txBox="1">
            <a:spLocks noChangeArrowheads="1"/>
          </p:cNvSpPr>
          <p:nvPr/>
        </p:nvSpPr>
        <p:spPr bwMode="auto">
          <a:xfrm>
            <a:off x="5029200" y="2971800"/>
            <a:ext cx="360579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Any truth table can be expressed</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as a sum of products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F0589C9F-7D1A-4123-8A64-4E5960162A00}"/>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5A19318A-4F04-469D-BC5D-F2C85650C8A9}" type="slidenum">
              <a:rPr lang="en-US" altLang="en-US" sz="1400">
                <a:latin typeface="Times New Roman" panose="02020603050405020304" pitchFamily="18" charset="0"/>
              </a:rPr>
              <a:pPr/>
              <a:t>26</a:t>
            </a:fld>
            <a:endParaRPr lang="en-US" altLang="en-US" sz="1400">
              <a:latin typeface="Times New Roman" panose="02020603050405020304" pitchFamily="18" charset="0"/>
            </a:endParaRPr>
          </a:p>
        </p:txBody>
      </p:sp>
      <p:sp>
        <p:nvSpPr>
          <p:cNvPr id="47107" name="Text Box 2">
            <a:extLst>
              <a:ext uri="{FF2B5EF4-FFF2-40B4-BE49-F238E27FC236}">
                <a16:creationId xmlns:a16="http://schemas.microsoft.com/office/drawing/2014/main" id="{982281A7-EF5C-466F-A248-9E9AEAA71738}"/>
              </a:ext>
            </a:extLst>
          </p:cNvPr>
          <p:cNvSpPr txBox="1">
            <a:spLocks noChangeArrowheads="1"/>
          </p:cNvSpPr>
          <p:nvPr/>
        </p:nvSpPr>
        <p:spPr bwMode="auto">
          <a:xfrm>
            <a:off x="441325" y="396875"/>
            <a:ext cx="413792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Adder Implementations</a:t>
            </a:r>
          </a:p>
        </p:txBody>
      </p:sp>
      <p:sp>
        <p:nvSpPr>
          <p:cNvPr id="47108" name="Line 3">
            <a:extLst>
              <a:ext uri="{FF2B5EF4-FFF2-40B4-BE49-F238E27FC236}">
                <a16:creationId xmlns:a16="http://schemas.microsoft.com/office/drawing/2014/main" id="{04A29236-70A2-4DD1-A6EB-A8E00C6110C2}"/>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09" name="Text Box 4">
            <a:extLst>
              <a:ext uri="{FF2B5EF4-FFF2-40B4-BE49-F238E27FC236}">
                <a16:creationId xmlns:a16="http://schemas.microsoft.com/office/drawing/2014/main" id="{59E4ADC8-34B7-44E2-B87A-3BDD5BE2776A}"/>
              </a:ext>
            </a:extLst>
          </p:cNvPr>
          <p:cNvSpPr txBox="1">
            <a:spLocks noChangeArrowheads="1"/>
          </p:cNvSpPr>
          <p:nvPr/>
        </p:nvSpPr>
        <p:spPr bwMode="auto">
          <a:xfrm>
            <a:off x="381000" y="1371600"/>
            <a:ext cx="7814447"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000" dirty="0">
                <a:latin typeface="Calibri" panose="020F0502020204030204" pitchFamily="34" charset="0"/>
                <a:cs typeface="Calibri" panose="020F0502020204030204" pitchFamily="34" charset="0"/>
              </a:rPr>
              <a:t> Ripple-Carry adder – each 1-bit adder feeds its carry-out to next stage –</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simple design, but we must wait for the carry to propagate thru all bits</a:t>
            </a:r>
          </a:p>
          <a:p>
            <a:pPr eaLnBrk="1" hangingPunct="1">
              <a:spcBef>
                <a:spcPct val="0"/>
              </a:spcBef>
              <a:buClr>
                <a:srgbClr val="CC0000"/>
              </a:buClr>
              <a:buFontTx/>
              <a:buNone/>
            </a:pP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000" dirty="0">
                <a:latin typeface="Calibri" panose="020F0502020204030204" pitchFamily="34" charset="0"/>
                <a:cs typeface="Calibri" panose="020F0502020204030204" pitchFamily="34" charset="0"/>
              </a:rPr>
              <a:t> Carry-Lookahead adder – each bit can be represented by an equation</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that only involves input bits (a</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b</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and initial carry-in (c</a:t>
            </a:r>
            <a:r>
              <a:rPr lang="en-US" altLang="en-US" sz="2000" baseline="-25000" dirty="0">
                <a:latin typeface="Calibri" panose="020F0502020204030204" pitchFamily="34" charset="0"/>
                <a:cs typeface="Calibri" panose="020F0502020204030204" pitchFamily="34" charset="0"/>
              </a:rPr>
              <a:t>0</a:t>
            </a:r>
            <a:r>
              <a:rPr lang="en-US" altLang="en-US" sz="2000" dirty="0">
                <a:latin typeface="Calibri" panose="020F0502020204030204" pitchFamily="34" charset="0"/>
                <a:cs typeface="Calibri" panose="020F0502020204030204" pitchFamily="34" charset="0"/>
              </a:rPr>
              <a:t>)  -- this is a</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complex equation, so it’s broken into sub-parts</a:t>
            </a:r>
          </a:p>
          <a:p>
            <a:pPr eaLnBrk="1" hangingPunct="1">
              <a:spcBef>
                <a:spcPct val="0"/>
              </a:spcBef>
              <a:buClr>
                <a:srgbClr val="CC0000"/>
              </a:buClr>
              <a:buFontTx/>
              <a:buNone/>
            </a:pP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For bits a</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b</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and c</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a carry is generated if   a</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.b</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 1   and a carry is</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propagated if  a</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 b</a:t>
            </a:r>
            <a:r>
              <a:rPr lang="en-US" altLang="en-US" sz="2000" baseline="-25000" dirty="0">
                <a:latin typeface="Calibri" panose="020F0502020204030204" pitchFamily="34" charset="0"/>
                <a:cs typeface="Calibri" panose="020F0502020204030204" pitchFamily="34" charset="0"/>
              </a:rPr>
              <a:t>i </a:t>
            </a:r>
            <a:r>
              <a:rPr lang="en-US" altLang="en-US" sz="2000" dirty="0">
                <a:latin typeface="Calibri" panose="020F0502020204030204" pitchFamily="34" charset="0"/>
                <a:cs typeface="Calibri" panose="020F0502020204030204" pitchFamily="34" charset="0"/>
              </a:rPr>
              <a:t>= 1</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C</a:t>
            </a:r>
            <a:r>
              <a:rPr lang="en-US" altLang="en-US" sz="2000" baseline="-25000" dirty="0">
                <a:latin typeface="Calibri" panose="020F0502020204030204" pitchFamily="34" charset="0"/>
                <a:cs typeface="Calibri" panose="020F0502020204030204" pitchFamily="34" charset="0"/>
              </a:rPr>
              <a:t>i+1</a:t>
            </a:r>
            <a:r>
              <a:rPr lang="en-US" altLang="en-US" sz="2000" dirty="0">
                <a:latin typeface="Calibri" panose="020F0502020204030204" pitchFamily="34" charset="0"/>
                <a:cs typeface="Calibri" panose="020F0502020204030204" pitchFamily="34" charset="0"/>
              </a:rPr>
              <a:t> = </a:t>
            </a:r>
            <a:r>
              <a:rPr lang="en-US" altLang="en-US" sz="2000" dirty="0" err="1">
                <a:latin typeface="Calibri" panose="020F0502020204030204" pitchFamily="34" charset="0"/>
                <a:cs typeface="Calibri" panose="020F0502020204030204" pitchFamily="34" charset="0"/>
              </a:rPr>
              <a:t>g</a:t>
            </a:r>
            <a:r>
              <a:rPr lang="en-US" altLang="en-US" sz="2000" baseline="-25000" dirty="0" err="1">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 p</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 C</a:t>
            </a:r>
            <a:r>
              <a:rPr lang="en-US" altLang="en-US" sz="2000" baseline="-25000" dirty="0">
                <a:latin typeface="Calibri" panose="020F0502020204030204" pitchFamily="34" charset="0"/>
                <a:cs typeface="Calibri" panose="020F0502020204030204" pitchFamily="34" charset="0"/>
              </a:rPr>
              <a:t>i</a:t>
            </a: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Similarly, compute these values for a block of 4 bits, then for a block</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of 16 bits, then for a block of 64 bits….Finally, the carry-out for the</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64</a:t>
            </a:r>
            <a:r>
              <a:rPr lang="en-US" altLang="en-US" sz="2000" baseline="30000" dirty="0">
                <a:latin typeface="Calibri" panose="020F0502020204030204" pitchFamily="34" charset="0"/>
                <a:cs typeface="Calibri" panose="020F0502020204030204" pitchFamily="34" charset="0"/>
              </a:rPr>
              <a:t>th</a:t>
            </a:r>
            <a:r>
              <a:rPr lang="en-US" altLang="en-US" sz="2000" dirty="0">
                <a:latin typeface="Calibri" panose="020F0502020204030204" pitchFamily="34" charset="0"/>
                <a:cs typeface="Calibri" panose="020F0502020204030204" pitchFamily="34" charset="0"/>
              </a:rPr>
              <a:t> bit is represented by an equation such as this:</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C</a:t>
            </a:r>
            <a:r>
              <a:rPr lang="en-US" altLang="en-US" sz="2000" baseline="-25000" dirty="0">
                <a:latin typeface="Calibri" panose="020F0502020204030204" pitchFamily="34" charset="0"/>
                <a:cs typeface="Calibri" panose="020F0502020204030204" pitchFamily="34" charset="0"/>
              </a:rPr>
              <a:t>4</a:t>
            </a:r>
            <a:r>
              <a:rPr lang="en-US" altLang="en-US" sz="2000" dirty="0">
                <a:latin typeface="Calibri" panose="020F0502020204030204" pitchFamily="34" charset="0"/>
                <a:cs typeface="Calibri" panose="020F0502020204030204" pitchFamily="34" charset="0"/>
              </a:rPr>
              <a:t> = G</a:t>
            </a:r>
            <a:r>
              <a:rPr lang="en-US" altLang="en-US" sz="2000" baseline="-25000" dirty="0">
                <a:latin typeface="Calibri" panose="020F0502020204030204" pitchFamily="34" charset="0"/>
                <a:cs typeface="Calibri" panose="020F0502020204030204" pitchFamily="34" charset="0"/>
              </a:rPr>
              <a:t>3</a:t>
            </a:r>
            <a:r>
              <a:rPr lang="en-US" altLang="en-US" sz="2000" dirty="0">
                <a:latin typeface="Calibri" panose="020F0502020204030204" pitchFamily="34" charset="0"/>
                <a:cs typeface="Calibri" panose="020F0502020204030204" pitchFamily="34" charset="0"/>
              </a:rPr>
              <a:t>+ G</a:t>
            </a:r>
            <a:r>
              <a:rPr lang="en-US" altLang="en-US" sz="2000" baseline="-25000" dirty="0">
                <a:latin typeface="Calibri" panose="020F0502020204030204" pitchFamily="34" charset="0"/>
                <a:cs typeface="Calibri" panose="020F0502020204030204" pitchFamily="34" charset="0"/>
              </a:rPr>
              <a:t>2</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3</a:t>
            </a:r>
            <a:r>
              <a:rPr lang="en-US" altLang="en-US" sz="2000" dirty="0">
                <a:latin typeface="Calibri" panose="020F0502020204030204" pitchFamily="34" charset="0"/>
                <a:cs typeface="Calibri" panose="020F0502020204030204" pitchFamily="34" charset="0"/>
              </a:rPr>
              <a:t> + G</a:t>
            </a:r>
            <a:r>
              <a:rPr lang="en-US" altLang="en-US" sz="2000" baseline="-25000" dirty="0">
                <a:latin typeface="Calibri" panose="020F0502020204030204" pitchFamily="34" charset="0"/>
                <a:cs typeface="Calibri" panose="020F0502020204030204" pitchFamily="34" charset="0"/>
              </a:rPr>
              <a:t>1</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2</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3</a:t>
            </a:r>
            <a:r>
              <a:rPr lang="en-US" altLang="en-US" sz="2000" dirty="0">
                <a:latin typeface="Calibri" panose="020F0502020204030204" pitchFamily="34" charset="0"/>
                <a:cs typeface="Calibri" panose="020F0502020204030204" pitchFamily="34" charset="0"/>
              </a:rPr>
              <a:t> + G</a:t>
            </a:r>
            <a:r>
              <a:rPr lang="en-US" altLang="en-US" sz="2000" baseline="-25000" dirty="0">
                <a:latin typeface="Calibri" panose="020F0502020204030204" pitchFamily="34" charset="0"/>
                <a:cs typeface="Calibri" panose="020F0502020204030204" pitchFamily="34" charset="0"/>
              </a:rPr>
              <a:t>0</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1</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2</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3</a:t>
            </a:r>
            <a:r>
              <a:rPr lang="en-US" altLang="en-US" sz="2000" dirty="0">
                <a:latin typeface="Calibri" panose="020F0502020204030204" pitchFamily="34" charset="0"/>
                <a:cs typeface="Calibri" panose="020F0502020204030204" pitchFamily="34" charset="0"/>
              </a:rPr>
              <a:t> + C</a:t>
            </a:r>
            <a:r>
              <a:rPr lang="en-US" altLang="en-US" sz="2000" baseline="-25000" dirty="0">
                <a:latin typeface="Calibri" panose="020F0502020204030204" pitchFamily="34" charset="0"/>
                <a:cs typeface="Calibri" panose="020F0502020204030204" pitchFamily="34" charset="0"/>
              </a:rPr>
              <a:t>0</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0</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1</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2</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3</a:t>
            </a: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Each of the sub-terms is also a similar expression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12D9A8FB-9D6C-4400-8067-F63DD3818F59}"/>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D189494C-5988-49A8-95A9-12C967F7F753}" type="slidenum">
              <a:rPr lang="en-US" altLang="en-US" sz="1400">
                <a:latin typeface="Times New Roman" panose="02020603050405020304" pitchFamily="18" charset="0"/>
              </a:rPr>
              <a:pPr/>
              <a:t>27</a:t>
            </a:fld>
            <a:endParaRPr lang="en-US" altLang="en-US" sz="1400">
              <a:latin typeface="Times New Roman" panose="02020603050405020304" pitchFamily="18" charset="0"/>
            </a:endParaRPr>
          </a:p>
        </p:txBody>
      </p:sp>
      <p:sp>
        <p:nvSpPr>
          <p:cNvPr id="49155" name="Text Box 2">
            <a:extLst>
              <a:ext uri="{FF2B5EF4-FFF2-40B4-BE49-F238E27FC236}">
                <a16:creationId xmlns:a16="http://schemas.microsoft.com/office/drawing/2014/main" id="{C174CA11-7523-49C7-AB84-AB608B4BCCA2}"/>
              </a:ext>
            </a:extLst>
          </p:cNvPr>
          <p:cNvSpPr txBox="1">
            <a:spLocks noChangeArrowheads="1"/>
          </p:cNvSpPr>
          <p:nvPr/>
        </p:nvSpPr>
        <p:spPr bwMode="auto">
          <a:xfrm>
            <a:off x="441325" y="396875"/>
            <a:ext cx="193270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32-bit ALU</a:t>
            </a:r>
          </a:p>
        </p:txBody>
      </p:sp>
      <p:sp>
        <p:nvSpPr>
          <p:cNvPr id="49156" name="Line 3">
            <a:extLst>
              <a:ext uri="{FF2B5EF4-FFF2-40B4-BE49-F238E27FC236}">
                <a16:creationId xmlns:a16="http://schemas.microsoft.com/office/drawing/2014/main" id="{E97AB0B2-FD6D-4AC2-9A8D-A64BC05606B8}"/>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49157" name="Picture 4">
            <a:extLst>
              <a:ext uri="{FF2B5EF4-FFF2-40B4-BE49-F238E27FC236}">
                <a16:creationId xmlns:a16="http://schemas.microsoft.com/office/drawing/2014/main" id="{E7D92CE0-C571-4A1B-89D0-A2DD42DFF4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38313" y="1333500"/>
            <a:ext cx="5591175" cy="4948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9158" name="Text Box 5">
            <a:extLst>
              <a:ext uri="{FF2B5EF4-FFF2-40B4-BE49-F238E27FC236}">
                <a16:creationId xmlns:a16="http://schemas.microsoft.com/office/drawing/2014/main" id="{85AFE799-93EB-4997-B397-D8C5106F4DEA}"/>
              </a:ext>
            </a:extLst>
          </p:cNvPr>
          <p:cNvSpPr txBox="1">
            <a:spLocks noChangeArrowheads="1"/>
          </p:cNvSpPr>
          <p:nvPr/>
        </p:nvSpPr>
        <p:spPr bwMode="auto">
          <a:xfrm>
            <a:off x="6197600" y="6359525"/>
            <a:ext cx="1693863"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1200">
                <a:latin typeface="Arial" panose="020B0604020202020204" pitchFamily="34" charset="0"/>
              </a:rPr>
              <a:t>Source: H&amp;P textbook</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6A3CB9A3-A90D-434C-86E1-AC9534CE05A3}"/>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1A18CCB-50D7-476C-B44A-0B72F3AEA7E5}" type="slidenum">
              <a:rPr lang="en-US" altLang="en-US" sz="1400">
                <a:latin typeface="Times New Roman" panose="02020603050405020304" pitchFamily="18" charset="0"/>
              </a:rPr>
              <a:pPr/>
              <a:t>28</a:t>
            </a:fld>
            <a:endParaRPr lang="en-US" altLang="en-US" sz="1400">
              <a:latin typeface="Times New Roman" panose="02020603050405020304" pitchFamily="18" charset="0"/>
            </a:endParaRPr>
          </a:p>
        </p:txBody>
      </p:sp>
      <p:sp>
        <p:nvSpPr>
          <p:cNvPr id="12291" name="Text Box 2">
            <a:extLst>
              <a:ext uri="{FF2B5EF4-FFF2-40B4-BE49-F238E27FC236}">
                <a16:creationId xmlns:a16="http://schemas.microsoft.com/office/drawing/2014/main" id="{2AA63E2B-BB8D-4D80-91AF-BD4F19753E02}"/>
              </a:ext>
            </a:extLst>
          </p:cNvPr>
          <p:cNvSpPr txBox="1">
            <a:spLocks noChangeArrowheads="1"/>
          </p:cNvSpPr>
          <p:nvPr/>
        </p:nvSpPr>
        <p:spPr bwMode="auto">
          <a:xfrm>
            <a:off x="441325" y="396875"/>
            <a:ext cx="235917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Control Lines</a:t>
            </a:r>
          </a:p>
        </p:txBody>
      </p:sp>
      <p:sp>
        <p:nvSpPr>
          <p:cNvPr id="12292" name="Line 3">
            <a:extLst>
              <a:ext uri="{FF2B5EF4-FFF2-40B4-BE49-F238E27FC236}">
                <a16:creationId xmlns:a16="http://schemas.microsoft.com/office/drawing/2014/main" id="{30B24AEC-48B8-4D5F-8DC0-2287B3C9ACE4}"/>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3" name="Text Box 4">
            <a:extLst>
              <a:ext uri="{FF2B5EF4-FFF2-40B4-BE49-F238E27FC236}">
                <a16:creationId xmlns:a16="http://schemas.microsoft.com/office/drawing/2014/main" id="{BB3A12A1-52EF-43EA-9CAA-384E52974663}"/>
              </a:ext>
            </a:extLst>
          </p:cNvPr>
          <p:cNvSpPr txBox="1">
            <a:spLocks noChangeArrowheads="1"/>
          </p:cNvSpPr>
          <p:nvPr/>
        </p:nvSpPr>
        <p:spPr bwMode="auto">
          <a:xfrm>
            <a:off x="214547" y="1676400"/>
            <a:ext cx="2958631"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What are the values</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of the control lines</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and what operations</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do they correspond to?</a:t>
            </a:r>
          </a:p>
          <a:p>
            <a:pPr algn="ctr" eaLnBrk="1" hangingPunct="1">
              <a:spcBef>
                <a:spcPct val="0"/>
              </a:spcBef>
              <a:buClr>
                <a:srgbClr val="CC0000"/>
              </a:buClr>
              <a:buFontTx/>
              <a:buNone/>
            </a:pPr>
            <a:endParaRPr lang="en-US" altLang="en-US" sz="2000" dirty="0">
              <a:solidFill>
                <a:schemeClr val="accent2"/>
              </a:solidFill>
              <a:latin typeface="Calibri" panose="020F0502020204030204" pitchFamily="34" charset="0"/>
              <a:cs typeface="Calibri" panose="020F0502020204030204" pitchFamily="34" charset="0"/>
            </a:endParaRP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            Ai   Bn   Op</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AND     0     0     00</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OR       0     0     01</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Add      0     0     10</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Sub      0     1     10</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NOR     1     1     00</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NAND   1     1     01</a:t>
            </a:r>
          </a:p>
          <a:p>
            <a:pPr algn="ctr" eaLnBrk="1" hangingPunct="1">
              <a:spcBef>
                <a:spcPct val="0"/>
              </a:spcBef>
              <a:buClr>
                <a:srgbClr val="CC0000"/>
              </a:buClr>
              <a:buNone/>
            </a:pPr>
            <a:r>
              <a:rPr lang="en-US" altLang="en-US" sz="2000" dirty="0">
                <a:solidFill>
                  <a:schemeClr val="accent2"/>
                </a:solidFill>
                <a:latin typeface="Calibri" panose="020F0502020204030204" pitchFamily="34" charset="0"/>
                <a:cs typeface="Calibri" panose="020F0502020204030204" pitchFamily="34" charset="0"/>
              </a:rPr>
              <a:t>  SLT      0     1     11</a:t>
            </a:r>
          </a:p>
          <a:p>
            <a:pPr algn="ctr" eaLnBrk="1" hangingPunct="1">
              <a:spcBef>
                <a:spcPct val="0"/>
              </a:spcBef>
              <a:buClr>
                <a:srgbClr val="CC0000"/>
              </a:buClr>
              <a:buNone/>
            </a:pPr>
            <a:r>
              <a:rPr lang="en-US" altLang="en-US" sz="2000" dirty="0">
                <a:solidFill>
                  <a:schemeClr val="accent2"/>
                </a:solidFill>
                <a:latin typeface="Calibri" panose="020F0502020204030204" pitchFamily="34" charset="0"/>
                <a:cs typeface="Calibri" panose="020F0502020204030204" pitchFamily="34" charset="0"/>
              </a:rPr>
              <a:t>          BEQ    0     1     10 (xx)</a:t>
            </a:r>
          </a:p>
          <a:p>
            <a:pPr algn="ctr" eaLnBrk="1" hangingPunct="1">
              <a:spcBef>
                <a:spcPct val="0"/>
              </a:spcBef>
              <a:buClr>
                <a:srgbClr val="CC0000"/>
              </a:buClr>
              <a:buFontTx/>
              <a:buNone/>
            </a:pPr>
            <a:endParaRPr lang="en-US" altLang="en-US" sz="2000" dirty="0">
              <a:solidFill>
                <a:schemeClr val="accent2"/>
              </a:solidFill>
              <a:latin typeface="Calibri" panose="020F0502020204030204" pitchFamily="34" charset="0"/>
              <a:cs typeface="Calibri" panose="020F0502020204030204" pitchFamily="34" charset="0"/>
            </a:endParaRPr>
          </a:p>
        </p:txBody>
      </p:sp>
      <p:pic>
        <p:nvPicPr>
          <p:cNvPr id="12294" name="Picture 6">
            <a:extLst>
              <a:ext uri="{FF2B5EF4-FFF2-40B4-BE49-F238E27FC236}">
                <a16:creationId xmlns:a16="http://schemas.microsoft.com/office/drawing/2014/main" id="{9C19B6E4-0E08-47F2-9461-7A227D7723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1828800"/>
            <a:ext cx="2811463" cy="4065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295" name="Text Box 5">
            <a:extLst>
              <a:ext uri="{FF2B5EF4-FFF2-40B4-BE49-F238E27FC236}">
                <a16:creationId xmlns:a16="http://schemas.microsoft.com/office/drawing/2014/main" id="{6290D1EC-5F56-4865-9763-35A016FCBA1A}"/>
              </a:ext>
            </a:extLst>
          </p:cNvPr>
          <p:cNvSpPr txBox="1">
            <a:spLocks noChangeArrowheads="1"/>
          </p:cNvSpPr>
          <p:nvPr/>
        </p:nvSpPr>
        <p:spPr bwMode="auto">
          <a:xfrm>
            <a:off x="6248400" y="6280150"/>
            <a:ext cx="1693863"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1200">
                <a:latin typeface="Arial" panose="020B0604020202020204" pitchFamily="34" charset="0"/>
              </a:rPr>
              <a:t>Source: H&amp;P textbook</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3814FB40-295E-48D2-95B4-6C8448E2641F}"/>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09DD4067-D32D-49EC-B6C7-CE4ECD4EE18F}" type="slidenum">
              <a:rPr lang="en-US" altLang="en-US" sz="1400">
                <a:latin typeface="Times New Roman" panose="02020603050405020304" pitchFamily="18" charset="0"/>
              </a:rPr>
              <a:pPr/>
              <a:t>3</a:t>
            </a:fld>
            <a:endParaRPr lang="en-US" altLang="en-US" sz="1400">
              <a:latin typeface="Times New Roman" panose="02020603050405020304" pitchFamily="18" charset="0"/>
            </a:endParaRPr>
          </a:p>
        </p:txBody>
      </p:sp>
      <p:sp>
        <p:nvSpPr>
          <p:cNvPr id="8195" name="Text Box 2">
            <a:extLst>
              <a:ext uri="{FF2B5EF4-FFF2-40B4-BE49-F238E27FC236}">
                <a16:creationId xmlns:a16="http://schemas.microsoft.com/office/drawing/2014/main" id="{02F16315-57E4-40D6-BE17-B6450960B894}"/>
              </a:ext>
            </a:extLst>
          </p:cNvPr>
          <p:cNvSpPr txBox="1">
            <a:spLocks noChangeArrowheads="1"/>
          </p:cNvSpPr>
          <p:nvPr/>
        </p:nvSpPr>
        <p:spPr bwMode="auto">
          <a:xfrm>
            <a:off x="441325" y="396875"/>
            <a:ext cx="405136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Performance Measures</a:t>
            </a:r>
          </a:p>
        </p:txBody>
      </p:sp>
      <p:sp>
        <p:nvSpPr>
          <p:cNvPr id="8196" name="Line 3">
            <a:extLst>
              <a:ext uri="{FF2B5EF4-FFF2-40B4-BE49-F238E27FC236}">
                <a16:creationId xmlns:a16="http://schemas.microsoft.com/office/drawing/2014/main" id="{D510203B-4E8C-4DC4-8FE3-F8C7D2C06CEC}"/>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7" name="Text Box 4">
            <a:extLst>
              <a:ext uri="{FF2B5EF4-FFF2-40B4-BE49-F238E27FC236}">
                <a16:creationId xmlns:a16="http://schemas.microsoft.com/office/drawing/2014/main" id="{08D88426-E873-4A6A-844C-FD65FB2C7F25}"/>
              </a:ext>
            </a:extLst>
          </p:cNvPr>
          <p:cNvSpPr txBox="1">
            <a:spLocks noChangeArrowheads="1"/>
          </p:cNvSpPr>
          <p:nvPr/>
        </p:nvSpPr>
        <p:spPr bwMode="auto">
          <a:xfrm>
            <a:off x="457200" y="1295400"/>
            <a:ext cx="7373493"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Performance = 1 / execution time</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Speedup = ratio of performance</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Performance improvement = speedup -1</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Execution time = clock cycle time x CPI x number of instrs</a:t>
            </a:r>
          </a:p>
          <a:p>
            <a:pPr eaLnBrk="1" hangingPunct="1">
              <a:spcBef>
                <a:spcPct val="0"/>
              </a:spcBef>
              <a:buClr>
                <a:srgbClr val="CC0000"/>
              </a:buClr>
              <a:buFontTx/>
              <a:buNone/>
            </a:pPr>
            <a:endParaRPr lang="en-US" altLang="en-US" sz="20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Program takes 100 seconds on ProcA  and 150 seconds on ProcB</a:t>
            </a:r>
          </a:p>
          <a:p>
            <a:pPr eaLnBrk="1" hangingPunct="1">
              <a:spcBef>
                <a:spcPct val="0"/>
              </a:spcBef>
              <a:buClr>
                <a:srgbClr val="CC0000"/>
              </a:buClr>
              <a:buFontTx/>
              <a:buNone/>
            </a:pPr>
            <a:endParaRPr lang="en-US" altLang="en-US" sz="20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Speedup of A over B = 150/100  = 1.5</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Performance improvement of A over B = 1.5 – 1 = 0.5 = 50%</a:t>
            </a:r>
          </a:p>
          <a:p>
            <a:pPr eaLnBrk="1" hangingPunct="1">
              <a:spcBef>
                <a:spcPct val="0"/>
              </a:spcBef>
              <a:buClr>
                <a:srgbClr val="CC0000"/>
              </a:buClr>
              <a:buFontTx/>
              <a:buNone/>
            </a:pPr>
            <a:endParaRPr lang="en-US" altLang="en-US" sz="20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Speedup of B over A = 100/150 = 0.66   (speedup less than 1 means</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performance went down)</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Performance improvement of B over A = 0.66 – 1 = -0.33 = -33%</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or Performance degradation of B, relative to A = 33%</a:t>
            </a:r>
          </a:p>
          <a:p>
            <a:pPr eaLnBrk="1" hangingPunct="1">
              <a:spcBef>
                <a:spcPct val="0"/>
              </a:spcBef>
              <a:buClr>
                <a:srgbClr val="CC0000"/>
              </a:buClr>
              <a:buFontTx/>
              <a:buNone/>
            </a:pPr>
            <a:endParaRPr lang="en-US" altLang="en-US" sz="20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If multiple programs are executed, the execution times are combined</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into a single number using AM, weighted AM, or GM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F13377CE-6A1E-4534-8E90-65D9C011D629}"/>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C07507B4-34A1-4C40-9F10-2274ACD92565}" type="slidenum">
              <a:rPr lang="en-US" altLang="en-US" sz="1400">
                <a:latin typeface="Times New Roman" panose="02020603050405020304" pitchFamily="18" charset="0"/>
              </a:rPr>
              <a:pPr/>
              <a:t>4</a:t>
            </a:fld>
            <a:endParaRPr lang="en-US" altLang="en-US" sz="1400">
              <a:latin typeface="Times New Roman" panose="02020603050405020304" pitchFamily="18" charset="0"/>
            </a:endParaRPr>
          </a:p>
        </p:txBody>
      </p:sp>
      <p:sp>
        <p:nvSpPr>
          <p:cNvPr id="10243" name="Text Box 2">
            <a:extLst>
              <a:ext uri="{FF2B5EF4-FFF2-40B4-BE49-F238E27FC236}">
                <a16:creationId xmlns:a16="http://schemas.microsoft.com/office/drawing/2014/main" id="{F7FFECD4-E864-4D81-B4E8-AF2DD70B79F5}"/>
              </a:ext>
            </a:extLst>
          </p:cNvPr>
          <p:cNvSpPr txBox="1">
            <a:spLocks noChangeArrowheads="1"/>
          </p:cNvSpPr>
          <p:nvPr/>
        </p:nvSpPr>
        <p:spPr bwMode="auto">
          <a:xfrm>
            <a:off x="441325" y="396875"/>
            <a:ext cx="406778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Performance Equations</a:t>
            </a:r>
          </a:p>
        </p:txBody>
      </p:sp>
      <p:sp>
        <p:nvSpPr>
          <p:cNvPr id="10244" name="Line 3">
            <a:extLst>
              <a:ext uri="{FF2B5EF4-FFF2-40B4-BE49-F238E27FC236}">
                <a16:creationId xmlns:a16="http://schemas.microsoft.com/office/drawing/2014/main" id="{AD7F6AD4-8259-4B7F-A741-186B960249FB}"/>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5" name="Text Box 4">
            <a:extLst>
              <a:ext uri="{FF2B5EF4-FFF2-40B4-BE49-F238E27FC236}">
                <a16:creationId xmlns:a16="http://schemas.microsoft.com/office/drawing/2014/main" id="{8CA3E39B-359F-4181-96EE-D005C93191BD}"/>
              </a:ext>
            </a:extLst>
          </p:cNvPr>
          <p:cNvSpPr txBox="1">
            <a:spLocks noChangeArrowheads="1"/>
          </p:cNvSpPr>
          <p:nvPr/>
        </p:nvSpPr>
        <p:spPr bwMode="auto">
          <a:xfrm>
            <a:off x="304800" y="1600200"/>
            <a:ext cx="7956024"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CPU execution time = CPU clock cycles  x  Clock cycle time</a:t>
            </a:r>
          </a:p>
          <a:p>
            <a:pPr eaLnBrk="1" hangingPunct="1">
              <a:spcBef>
                <a:spcPct val="0"/>
              </a:spcBef>
              <a:buClr>
                <a:srgbClr val="CC0000"/>
              </a:buClr>
              <a:buFontTx/>
              <a:buNone/>
            </a:pP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CPU clock cycles = number of instrs  x  avg clock cycles</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                                                                per instruction (CPI)</a:t>
            </a:r>
          </a:p>
          <a:p>
            <a:pPr eaLnBrk="1" hangingPunct="1">
              <a:spcBef>
                <a:spcPct val="0"/>
              </a:spcBef>
              <a:buClr>
                <a:srgbClr val="CC0000"/>
              </a:buClr>
              <a:buFontTx/>
              <a:buNone/>
            </a:pP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Substituting in previous equation,</a:t>
            </a:r>
          </a:p>
          <a:p>
            <a:pPr eaLnBrk="1" hangingPunct="1">
              <a:spcBef>
                <a:spcPct val="0"/>
              </a:spcBef>
              <a:buClr>
                <a:srgbClr val="CC0000"/>
              </a:buClr>
              <a:buFontTx/>
              <a:buNone/>
            </a:pP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Execution time = clock cycle time x number of instrs x avg CPI</a:t>
            </a:r>
          </a:p>
          <a:p>
            <a:pPr eaLnBrk="1" hangingPunct="1">
              <a:spcBef>
                <a:spcPct val="0"/>
              </a:spcBef>
              <a:buClr>
                <a:srgbClr val="CC0000"/>
              </a:buClr>
              <a:buFontTx/>
              <a:buNone/>
            </a:pP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If a 2 GHz processor graduates an instruction every third cycle,</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 how many instructions are there in a program that runs for</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 10 seconds?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5630D23D-A227-49F4-B8BC-FDED4C4677F2}"/>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4B1D256-BC65-449B-A18E-D3A1733AF206}" type="slidenum">
              <a:rPr lang="en-US" altLang="en-US" sz="1400">
                <a:latin typeface="Times New Roman" panose="02020603050405020304" pitchFamily="18" charset="0"/>
              </a:rPr>
              <a:pPr/>
              <a:t>5</a:t>
            </a:fld>
            <a:endParaRPr lang="en-US" altLang="en-US" sz="1400">
              <a:latin typeface="Times New Roman" panose="02020603050405020304" pitchFamily="18" charset="0"/>
            </a:endParaRPr>
          </a:p>
        </p:txBody>
      </p:sp>
      <p:sp>
        <p:nvSpPr>
          <p:cNvPr id="12291" name="Text Box 2">
            <a:extLst>
              <a:ext uri="{FF2B5EF4-FFF2-40B4-BE49-F238E27FC236}">
                <a16:creationId xmlns:a16="http://schemas.microsoft.com/office/drawing/2014/main" id="{FD1DF145-178D-476D-B326-E26E60A895E8}"/>
              </a:ext>
            </a:extLst>
          </p:cNvPr>
          <p:cNvSpPr txBox="1">
            <a:spLocks noChangeArrowheads="1"/>
          </p:cNvSpPr>
          <p:nvPr/>
        </p:nvSpPr>
        <p:spPr bwMode="auto">
          <a:xfrm>
            <a:off x="441325" y="396875"/>
            <a:ext cx="356943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Power Consumption</a:t>
            </a:r>
          </a:p>
        </p:txBody>
      </p:sp>
      <p:sp>
        <p:nvSpPr>
          <p:cNvPr id="12292" name="Line 3">
            <a:extLst>
              <a:ext uri="{FF2B5EF4-FFF2-40B4-BE49-F238E27FC236}">
                <a16:creationId xmlns:a16="http://schemas.microsoft.com/office/drawing/2014/main" id="{9858B2B4-0830-433F-8839-31809FDE2C41}"/>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3" name="Text Box 4">
            <a:extLst>
              <a:ext uri="{FF2B5EF4-FFF2-40B4-BE49-F238E27FC236}">
                <a16:creationId xmlns:a16="http://schemas.microsoft.com/office/drawing/2014/main" id="{F0D7DFC7-87D2-41FB-859A-2182B89F4A5E}"/>
              </a:ext>
            </a:extLst>
          </p:cNvPr>
          <p:cNvSpPr txBox="1">
            <a:spLocks noChangeArrowheads="1"/>
          </p:cNvSpPr>
          <p:nvPr/>
        </p:nvSpPr>
        <p:spPr bwMode="auto">
          <a:xfrm>
            <a:off x="517525" y="1558925"/>
            <a:ext cx="7658379"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Dyn</a:t>
            </a:r>
            <a:r>
              <a:rPr lang="en-US" altLang="en-US" sz="2400" dirty="0">
                <a:latin typeface="Calibri" panose="020F0502020204030204" pitchFamily="34" charset="0"/>
                <a:cs typeface="Calibri" panose="020F0502020204030204" pitchFamily="34" charset="0"/>
              </a:rPr>
              <a:t> power  </a:t>
            </a:r>
            <a:r>
              <a:rPr lang="en-US" altLang="en-US" sz="2400" dirty="0">
                <a:latin typeface="Symbol" panose="05050102010706020507" pitchFamily="18" charset="2"/>
                <a:cs typeface="Calibri" panose="020F0502020204030204" pitchFamily="34" charset="0"/>
              </a:rPr>
              <a:t>a</a:t>
            </a:r>
            <a:r>
              <a:rPr lang="en-US" altLang="en-US" sz="2400" dirty="0">
                <a:latin typeface="Calibri" panose="020F0502020204030204" pitchFamily="34" charset="0"/>
                <a:cs typeface="Calibri" panose="020F0502020204030204" pitchFamily="34" charset="0"/>
              </a:rPr>
              <a:t>  activity x capacitance x voltage</a:t>
            </a:r>
            <a:r>
              <a:rPr lang="en-US" altLang="en-US" sz="2400" baseline="30000" dirty="0">
                <a:latin typeface="Calibri" panose="020F0502020204030204" pitchFamily="34" charset="0"/>
                <a:cs typeface="Calibri" panose="020F0502020204030204" pitchFamily="34" charset="0"/>
              </a:rPr>
              <a:t>2</a:t>
            </a:r>
            <a:r>
              <a:rPr lang="en-US" altLang="en-US" sz="2400" dirty="0">
                <a:latin typeface="Calibri" panose="020F0502020204030204" pitchFamily="34" charset="0"/>
                <a:cs typeface="Calibri" panose="020F0502020204030204" pitchFamily="34" charset="0"/>
              </a:rPr>
              <a:t> x frequency</a:t>
            </a:r>
          </a:p>
          <a:p>
            <a:pPr eaLnBrk="1" hangingPunct="1">
              <a:spcBef>
                <a:spcPct val="0"/>
              </a:spcBef>
              <a:buClr>
                <a:srgbClr val="CC0000"/>
              </a:buClr>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Capacitance per transistor and voltage are decreasing,</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but number of transistors and frequency are increasing at</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 faster rate</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Leakage power is also rising and will soon match dynamic</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power</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Power consumption is already around 100W in</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some high-performance processors today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1E7D151C-0CA3-43E0-8345-2DB97F03ACB9}"/>
              </a:ext>
            </a:extLst>
          </p:cNvPr>
          <p:cNvSpPr>
            <a:spLocks noGrp="1"/>
          </p:cNvSpPr>
          <p:nvPr>
            <p:ph type="sldNum" sz="quarter" idx="12"/>
          </p:nvPr>
        </p:nvSpPr>
        <p:spPr/>
        <p:txBody>
          <a:bodyPr/>
          <a:lstStyle/>
          <a:p>
            <a:pPr>
              <a:defRPr/>
            </a:pPr>
            <a:fld id="{B4D50385-20E1-4AD9-AD75-BE730BC7A9AA}" type="slidenum">
              <a:rPr lang="en-US" altLang="en-US"/>
              <a:pPr>
                <a:defRPr/>
              </a:pPr>
              <a:t>6</a:t>
            </a:fld>
            <a:endParaRPr lang="en-US" altLang="en-US"/>
          </a:p>
        </p:txBody>
      </p:sp>
      <p:sp>
        <p:nvSpPr>
          <p:cNvPr id="20483" name="Text Box 2">
            <a:extLst>
              <a:ext uri="{FF2B5EF4-FFF2-40B4-BE49-F238E27FC236}">
                <a16:creationId xmlns:a16="http://schemas.microsoft.com/office/drawing/2014/main" id="{EBA0B29C-1745-420C-BD07-E84378D80BF1}"/>
              </a:ext>
            </a:extLst>
          </p:cNvPr>
          <p:cNvSpPr txBox="1">
            <a:spLocks noChangeArrowheads="1"/>
          </p:cNvSpPr>
          <p:nvPr/>
        </p:nvSpPr>
        <p:spPr bwMode="auto">
          <a:xfrm>
            <a:off x="441325" y="396875"/>
            <a:ext cx="309610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Example Problem</a:t>
            </a:r>
          </a:p>
        </p:txBody>
      </p:sp>
      <p:sp>
        <p:nvSpPr>
          <p:cNvPr id="20484" name="Line 3">
            <a:extLst>
              <a:ext uri="{FF2B5EF4-FFF2-40B4-BE49-F238E27FC236}">
                <a16:creationId xmlns:a16="http://schemas.microsoft.com/office/drawing/2014/main" id="{F5F17172-4497-43B9-88BD-9D3144096A3F}"/>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85" name="Text Box 4">
            <a:extLst>
              <a:ext uri="{FF2B5EF4-FFF2-40B4-BE49-F238E27FC236}">
                <a16:creationId xmlns:a16="http://schemas.microsoft.com/office/drawing/2014/main" id="{7AB57117-7877-40DA-B2D5-B54D7E040F50}"/>
              </a:ext>
            </a:extLst>
          </p:cNvPr>
          <p:cNvSpPr txBox="1">
            <a:spLocks noChangeArrowheads="1"/>
          </p:cNvSpPr>
          <p:nvPr/>
        </p:nvSpPr>
        <p:spPr bwMode="auto">
          <a:xfrm>
            <a:off x="304800" y="1447800"/>
            <a:ext cx="8303876"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A 1 GHz processor takes 100 seconds to execute a CPU-bound</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program, while consuming 70 W of dynamic power and 30 W of</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leakage power.  Does the program consume less energy in</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Turbo boost mode when the frequency is increased to 1.2 GHz?</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Normal mode energy = 100 W x 100 s = 10,000 J</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Turbo mode energy = (70 x 1.2 + 30) x 100/1.2 = 9,500 J</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Note: </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Frequency only impacts dynamic power, not leakage power.</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We assume that the program’s CPI is unchanged when</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frequency is changed, i.e., exec time varies linearly</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with cycle time.</a:t>
            </a:r>
          </a:p>
          <a:p>
            <a:pPr eaLnBrk="1" hangingPunct="1">
              <a:spcBef>
                <a:spcPct val="0"/>
              </a:spcBef>
              <a:buClr>
                <a:srgbClr val="CC0000"/>
              </a:buClr>
            </a:pPr>
            <a:endParaRPr lang="en-US" altLang="en-US" sz="2400"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a:extLst>
              <a:ext uri="{FF2B5EF4-FFF2-40B4-BE49-F238E27FC236}">
                <a16:creationId xmlns:a16="http://schemas.microsoft.com/office/drawing/2014/main" id="{E7EFCA20-EDF7-4EDC-8844-003B5E3CA5DA}"/>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5CD305B4-67DE-46C6-9CD4-F72ACB3AB863}" type="slidenum">
              <a:rPr lang="en-US" altLang="en-US" sz="1400">
                <a:latin typeface="Times New Roman" panose="02020603050405020304" pitchFamily="18" charset="0"/>
              </a:rPr>
              <a:pPr/>
              <a:t>7</a:t>
            </a:fld>
            <a:endParaRPr lang="en-US" altLang="en-US" sz="1400">
              <a:latin typeface="Times New Roman" panose="02020603050405020304" pitchFamily="18" charset="0"/>
            </a:endParaRPr>
          </a:p>
        </p:txBody>
      </p:sp>
      <p:sp>
        <p:nvSpPr>
          <p:cNvPr id="14339" name="Text Box 2">
            <a:extLst>
              <a:ext uri="{FF2B5EF4-FFF2-40B4-BE49-F238E27FC236}">
                <a16:creationId xmlns:a16="http://schemas.microsoft.com/office/drawing/2014/main" id="{33E763F1-AF83-46D1-ABE9-3A66350D2B66}"/>
              </a:ext>
            </a:extLst>
          </p:cNvPr>
          <p:cNvSpPr txBox="1">
            <a:spLocks noChangeArrowheads="1"/>
          </p:cNvSpPr>
          <p:nvPr/>
        </p:nvSpPr>
        <p:spPr bwMode="auto">
          <a:xfrm>
            <a:off x="441325" y="396875"/>
            <a:ext cx="404649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Basic MIPS Instructions</a:t>
            </a:r>
          </a:p>
        </p:txBody>
      </p:sp>
      <p:sp>
        <p:nvSpPr>
          <p:cNvPr id="14340" name="Line 3">
            <a:extLst>
              <a:ext uri="{FF2B5EF4-FFF2-40B4-BE49-F238E27FC236}">
                <a16:creationId xmlns:a16="http://schemas.microsoft.com/office/drawing/2014/main" id="{BB6CE283-386F-492B-9162-70BAE6F1CA1B}"/>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41" name="Text Box 4">
            <a:extLst>
              <a:ext uri="{FF2B5EF4-FFF2-40B4-BE49-F238E27FC236}">
                <a16:creationId xmlns:a16="http://schemas.microsoft.com/office/drawing/2014/main" id="{AEBBBB8F-D95F-4AF5-96ED-B38BEF8324E7}"/>
              </a:ext>
            </a:extLst>
          </p:cNvPr>
          <p:cNvSpPr txBox="1">
            <a:spLocks noChangeArrowheads="1"/>
          </p:cNvSpPr>
          <p:nvPr/>
        </p:nvSpPr>
        <p:spPr bwMode="auto">
          <a:xfrm>
            <a:off x="457200" y="1419225"/>
            <a:ext cx="3933769"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lw      $t1, 16($t2)</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add   $t3, $t1, $t2</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addi  $t3, $t3, 16</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sw     $t3, 16($t2)</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beq   $t1, $t2, 16</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blt  is implemented as  slt and bne</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j         64</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jr        $t1</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sll      $t1, $t1, 2</a:t>
            </a:r>
          </a:p>
        </p:txBody>
      </p:sp>
      <p:sp>
        <p:nvSpPr>
          <p:cNvPr id="14342" name="Text Box 5">
            <a:extLst>
              <a:ext uri="{FF2B5EF4-FFF2-40B4-BE49-F238E27FC236}">
                <a16:creationId xmlns:a16="http://schemas.microsoft.com/office/drawing/2014/main" id="{E83AABA5-345C-4E8F-992C-281A5D2DD21F}"/>
              </a:ext>
            </a:extLst>
          </p:cNvPr>
          <p:cNvSpPr txBox="1">
            <a:spLocks noChangeArrowheads="1"/>
          </p:cNvSpPr>
          <p:nvPr/>
        </p:nvSpPr>
        <p:spPr bwMode="auto">
          <a:xfrm>
            <a:off x="609600" y="4495800"/>
            <a:ext cx="3928448" cy="2308324"/>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Convert to assembly:</a:t>
            </a:r>
          </a:p>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  while   (save[i] == k)</a:t>
            </a:r>
          </a:p>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       i += 1;</a:t>
            </a:r>
          </a:p>
          <a:p>
            <a:pPr eaLnBrk="1" hangingPunct="1">
              <a:spcBef>
                <a:spcPct val="0"/>
              </a:spcBef>
              <a:buClr>
                <a:srgbClr val="CC0000"/>
              </a:buClr>
              <a:buFontTx/>
              <a:buNone/>
            </a:pPr>
            <a:endParaRPr lang="en-US" altLang="en-US" sz="2400">
              <a:solidFill>
                <a:schemeClr val="accent2"/>
              </a:solidFill>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 i and k are in $s3 and $s5 and</a:t>
            </a:r>
          </a:p>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 base of array save[] is in $s6</a:t>
            </a:r>
          </a:p>
        </p:txBody>
      </p:sp>
      <p:sp>
        <p:nvSpPr>
          <p:cNvPr id="14343" name="Text Box 6">
            <a:extLst>
              <a:ext uri="{FF2B5EF4-FFF2-40B4-BE49-F238E27FC236}">
                <a16:creationId xmlns:a16="http://schemas.microsoft.com/office/drawing/2014/main" id="{E5FFBC85-CB2A-4EC9-B68E-4CB37F5922EB}"/>
              </a:ext>
            </a:extLst>
          </p:cNvPr>
          <p:cNvSpPr txBox="1">
            <a:spLocks noChangeArrowheads="1"/>
          </p:cNvSpPr>
          <p:nvPr/>
        </p:nvSpPr>
        <p:spPr bwMode="auto">
          <a:xfrm>
            <a:off x="5105400" y="4114800"/>
            <a:ext cx="3358612" cy="2677656"/>
          </a:xfrm>
          <a:prstGeom prst="rect">
            <a:avLst/>
          </a:prstGeom>
          <a:noFill/>
          <a:ln w="952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Loop:  </a:t>
            </a:r>
            <a:r>
              <a:rPr lang="en-US" altLang="en-US" sz="2400" dirty="0" err="1">
                <a:solidFill>
                  <a:schemeClr val="accent2"/>
                </a:solidFill>
                <a:latin typeface="Calibri" panose="020F0502020204030204" pitchFamily="34" charset="0"/>
                <a:cs typeface="Calibri" panose="020F0502020204030204" pitchFamily="34" charset="0"/>
              </a:rPr>
              <a:t>sll</a:t>
            </a:r>
            <a:r>
              <a:rPr lang="en-US" altLang="en-US" sz="2400" dirty="0">
                <a:solidFill>
                  <a:schemeClr val="accent2"/>
                </a:solidFill>
                <a:latin typeface="Calibri" panose="020F0502020204030204" pitchFamily="34" charset="0"/>
                <a:cs typeface="Calibri" panose="020F0502020204030204" pitchFamily="34" charset="0"/>
              </a:rPr>
              <a:t>      $t1, $s3, 2</a:t>
            </a: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            add    $t1, $t1, $s6</a:t>
            </a: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            </a:t>
            </a:r>
            <a:r>
              <a:rPr lang="en-US" altLang="en-US" sz="2400" dirty="0" err="1">
                <a:solidFill>
                  <a:schemeClr val="accent2"/>
                </a:solidFill>
                <a:latin typeface="Calibri" panose="020F0502020204030204" pitchFamily="34" charset="0"/>
                <a:cs typeface="Calibri" panose="020F0502020204030204" pitchFamily="34" charset="0"/>
              </a:rPr>
              <a:t>lw</a:t>
            </a:r>
            <a:r>
              <a:rPr lang="en-US" altLang="en-US" sz="2400" dirty="0">
                <a:solidFill>
                  <a:schemeClr val="accent2"/>
                </a:solidFill>
                <a:latin typeface="Calibri" panose="020F0502020204030204" pitchFamily="34" charset="0"/>
                <a:cs typeface="Calibri" panose="020F0502020204030204" pitchFamily="34" charset="0"/>
              </a:rPr>
              <a:t>      $t0, 0($t1)</a:t>
            </a: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            </a:t>
            </a:r>
            <a:r>
              <a:rPr lang="en-US" altLang="en-US" sz="2400" dirty="0" err="1">
                <a:solidFill>
                  <a:schemeClr val="accent2"/>
                </a:solidFill>
                <a:latin typeface="Calibri" panose="020F0502020204030204" pitchFamily="34" charset="0"/>
                <a:cs typeface="Calibri" panose="020F0502020204030204" pitchFamily="34" charset="0"/>
              </a:rPr>
              <a:t>bne</a:t>
            </a:r>
            <a:r>
              <a:rPr lang="en-US" altLang="en-US" sz="2400" dirty="0">
                <a:solidFill>
                  <a:schemeClr val="accent2"/>
                </a:solidFill>
                <a:latin typeface="Calibri" panose="020F0502020204030204" pitchFamily="34" charset="0"/>
                <a:cs typeface="Calibri" panose="020F0502020204030204" pitchFamily="34" charset="0"/>
              </a:rPr>
              <a:t>    $t0, $s5, Exit</a:t>
            </a: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            </a:t>
            </a:r>
            <a:r>
              <a:rPr lang="en-US" altLang="en-US" sz="2400" dirty="0" err="1">
                <a:solidFill>
                  <a:schemeClr val="accent2"/>
                </a:solidFill>
                <a:latin typeface="Calibri" panose="020F0502020204030204" pitchFamily="34" charset="0"/>
                <a:cs typeface="Calibri" panose="020F0502020204030204" pitchFamily="34" charset="0"/>
              </a:rPr>
              <a:t>addi</a:t>
            </a:r>
            <a:r>
              <a:rPr lang="en-US" altLang="en-US" sz="2400" dirty="0">
                <a:solidFill>
                  <a:schemeClr val="accent2"/>
                </a:solidFill>
                <a:latin typeface="Calibri" panose="020F0502020204030204" pitchFamily="34" charset="0"/>
                <a:cs typeface="Calibri" panose="020F0502020204030204" pitchFamily="34" charset="0"/>
              </a:rPr>
              <a:t>   $s3, $s3, 1</a:t>
            </a: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            j         Loop</a:t>
            </a: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Exit: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5B21E8CF-C5BB-48FF-B8BB-33001A5B2A07}"/>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8A7CC1E6-7195-4854-B60B-6316D6A81548}" type="slidenum">
              <a:rPr lang="en-US" altLang="en-US" sz="1400">
                <a:latin typeface="Times New Roman" panose="02020603050405020304" pitchFamily="18" charset="0"/>
              </a:rPr>
              <a:pPr/>
              <a:t>8</a:t>
            </a:fld>
            <a:endParaRPr lang="en-US" altLang="en-US" sz="1400">
              <a:latin typeface="Times New Roman" panose="02020603050405020304" pitchFamily="18" charset="0"/>
            </a:endParaRPr>
          </a:p>
        </p:txBody>
      </p:sp>
      <p:sp>
        <p:nvSpPr>
          <p:cNvPr id="16387" name="Text Box 2">
            <a:extLst>
              <a:ext uri="{FF2B5EF4-FFF2-40B4-BE49-F238E27FC236}">
                <a16:creationId xmlns:a16="http://schemas.microsoft.com/office/drawing/2014/main" id="{8E73D2DD-333F-4E1E-904A-6EA4E8A7FCF7}"/>
              </a:ext>
            </a:extLst>
          </p:cNvPr>
          <p:cNvSpPr txBox="1">
            <a:spLocks noChangeArrowheads="1"/>
          </p:cNvSpPr>
          <p:nvPr/>
        </p:nvSpPr>
        <p:spPr bwMode="auto">
          <a:xfrm>
            <a:off x="441325" y="396875"/>
            <a:ext cx="168103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Registers</a:t>
            </a:r>
          </a:p>
        </p:txBody>
      </p:sp>
      <p:sp>
        <p:nvSpPr>
          <p:cNvPr id="16388" name="Line 3">
            <a:extLst>
              <a:ext uri="{FF2B5EF4-FFF2-40B4-BE49-F238E27FC236}">
                <a16:creationId xmlns:a16="http://schemas.microsoft.com/office/drawing/2014/main" id="{86573C89-6575-43CE-8DB5-076A5EC240F6}"/>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9" name="Text Box 4">
            <a:extLst>
              <a:ext uri="{FF2B5EF4-FFF2-40B4-BE49-F238E27FC236}">
                <a16:creationId xmlns:a16="http://schemas.microsoft.com/office/drawing/2014/main" id="{C4E10E14-173E-471B-9D4B-3B36B05639B9}"/>
              </a:ext>
            </a:extLst>
          </p:cNvPr>
          <p:cNvSpPr txBox="1">
            <a:spLocks noChangeArrowheads="1"/>
          </p:cNvSpPr>
          <p:nvPr/>
        </p:nvSpPr>
        <p:spPr bwMode="auto">
          <a:xfrm>
            <a:off x="517525" y="1563688"/>
            <a:ext cx="7527574"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a:latin typeface="Calibri" panose="020F0502020204030204" pitchFamily="34" charset="0"/>
                <a:cs typeface="Calibri" panose="020F0502020204030204" pitchFamily="34" charset="0"/>
              </a:rPr>
              <a:t> The 32 MIPS registers are partitioned as follows:</a:t>
            </a:r>
          </a:p>
          <a:p>
            <a:pPr eaLnBrk="1" hangingPunct="1">
              <a:spcBef>
                <a:spcPct val="0"/>
              </a:spcBef>
              <a:buClr>
                <a:srgbClr val="CC0000"/>
              </a:buClr>
            </a:pPr>
            <a:endParaRPr lang="en-US" altLang="en-US" sz="2400">
              <a:latin typeface="Calibri" panose="020F0502020204030204" pitchFamily="34" charset="0"/>
              <a:cs typeface="Calibri" panose="020F0502020204030204" pitchFamily="34" charset="0"/>
            </a:endParaRP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Register 0 :  $zero        always stores the constant 0</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Regs 2-3   :  $v0, $v1   return values of a procedure</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Regs 4-7   :  $a0-$a3   input arguments to a procedure</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Regs 8-15 :  $t0-$t7     temporaries</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Regs 16-23: $s0-$s7    variables</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Regs 24-25: $t8-$t9     more temporaries</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   28     : $gp          global pointer</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   29     : $sp           stack pointer</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   30     : $fp            frame pointer</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   31     : $ra           return address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3">
            <a:extLst>
              <a:ext uri="{FF2B5EF4-FFF2-40B4-BE49-F238E27FC236}">
                <a16:creationId xmlns:a16="http://schemas.microsoft.com/office/drawing/2014/main" id="{9CF4F25C-E7DF-4300-8EE3-B1F193BA22A3}"/>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E4690A4C-FB5C-4BE7-A587-DDE5218A97D4}" type="slidenum">
              <a:rPr lang="en-US" altLang="en-US" sz="1400">
                <a:latin typeface="Times New Roman" panose="02020603050405020304" pitchFamily="18" charset="0"/>
              </a:rPr>
              <a:pPr/>
              <a:t>9</a:t>
            </a:fld>
            <a:endParaRPr lang="en-US" altLang="en-US" sz="1400">
              <a:latin typeface="Times New Roman" panose="02020603050405020304" pitchFamily="18" charset="0"/>
            </a:endParaRPr>
          </a:p>
        </p:txBody>
      </p:sp>
      <p:sp>
        <p:nvSpPr>
          <p:cNvPr id="18435" name="Text Box 2">
            <a:extLst>
              <a:ext uri="{FF2B5EF4-FFF2-40B4-BE49-F238E27FC236}">
                <a16:creationId xmlns:a16="http://schemas.microsoft.com/office/drawing/2014/main" id="{92311A5A-2489-40B3-8F65-072C76D938AE}"/>
              </a:ext>
            </a:extLst>
          </p:cNvPr>
          <p:cNvSpPr txBox="1">
            <a:spLocks noChangeArrowheads="1"/>
          </p:cNvSpPr>
          <p:nvPr/>
        </p:nvSpPr>
        <p:spPr bwMode="auto">
          <a:xfrm>
            <a:off x="441325" y="396875"/>
            <a:ext cx="382566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Memory Organization</a:t>
            </a:r>
          </a:p>
        </p:txBody>
      </p:sp>
      <p:sp>
        <p:nvSpPr>
          <p:cNvPr id="18436" name="Line 3">
            <a:extLst>
              <a:ext uri="{FF2B5EF4-FFF2-40B4-BE49-F238E27FC236}">
                <a16:creationId xmlns:a16="http://schemas.microsoft.com/office/drawing/2014/main" id="{CE1D8493-18D2-41AC-A9F4-88ACE27CE52E}"/>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37" name="Rectangle 5">
            <a:extLst>
              <a:ext uri="{FF2B5EF4-FFF2-40B4-BE49-F238E27FC236}">
                <a16:creationId xmlns:a16="http://schemas.microsoft.com/office/drawing/2014/main" id="{B30F0A27-2CC3-45FB-A744-A11A8A93574F}"/>
              </a:ext>
            </a:extLst>
          </p:cNvPr>
          <p:cNvSpPr>
            <a:spLocks noChangeArrowheads="1"/>
          </p:cNvSpPr>
          <p:nvPr/>
        </p:nvSpPr>
        <p:spPr bwMode="auto">
          <a:xfrm>
            <a:off x="609600" y="2514600"/>
            <a:ext cx="2590800" cy="1219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Calibri" panose="020F0502020204030204" pitchFamily="34" charset="0"/>
                <a:cs typeface="Calibri" panose="020F0502020204030204" pitchFamily="34" charset="0"/>
              </a:rPr>
              <a:t>Stack</a:t>
            </a:r>
          </a:p>
          <a:p>
            <a:pPr algn="ctr" eaLnBrk="1" hangingPunct="1">
              <a:spcBef>
                <a:spcPct val="0"/>
              </a:spcBef>
              <a:buFontTx/>
              <a:buNone/>
            </a:pPr>
            <a:endParaRPr lang="en-US" altLang="en-US" sz="2000">
              <a:latin typeface="Calibri" panose="020F0502020204030204" pitchFamily="34" charset="0"/>
              <a:cs typeface="Calibri" panose="020F0502020204030204" pitchFamily="34" charset="0"/>
            </a:endParaRPr>
          </a:p>
          <a:p>
            <a:pPr algn="ctr" eaLnBrk="1" hangingPunct="1">
              <a:spcBef>
                <a:spcPct val="0"/>
              </a:spcBef>
              <a:buFontTx/>
              <a:buNone/>
            </a:pPr>
            <a:endParaRPr lang="en-US" altLang="en-US" sz="2000">
              <a:latin typeface="Calibri" panose="020F0502020204030204" pitchFamily="34" charset="0"/>
              <a:cs typeface="Calibri" panose="020F0502020204030204" pitchFamily="34" charset="0"/>
            </a:endParaRPr>
          </a:p>
          <a:p>
            <a:pPr algn="ctr" eaLnBrk="1" hangingPunct="1">
              <a:spcBef>
                <a:spcPct val="0"/>
              </a:spcBef>
              <a:buFontTx/>
              <a:buNone/>
            </a:pPr>
            <a:r>
              <a:rPr lang="en-US" altLang="en-US" sz="2000">
                <a:latin typeface="Calibri" panose="020F0502020204030204" pitchFamily="34" charset="0"/>
                <a:cs typeface="Calibri" panose="020F0502020204030204" pitchFamily="34" charset="0"/>
              </a:rPr>
              <a:t>Dynamic data (heap)</a:t>
            </a:r>
          </a:p>
        </p:txBody>
      </p:sp>
      <p:sp>
        <p:nvSpPr>
          <p:cNvPr id="18438" name="Rectangle 6">
            <a:extLst>
              <a:ext uri="{FF2B5EF4-FFF2-40B4-BE49-F238E27FC236}">
                <a16:creationId xmlns:a16="http://schemas.microsoft.com/office/drawing/2014/main" id="{3B751B9A-1756-403B-B4C1-F941504C180E}"/>
              </a:ext>
            </a:extLst>
          </p:cNvPr>
          <p:cNvSpPr>
            <a:spLocks noChangeArrowheads="1"/>
          </p:cNvSpPr>
          <p:nvPr/>
        </p:nvSpPr>
        <p:spPr bwMode="auto">
          <a:xfrm>
            <a:off x="609600" y="3733800"/>
            <a:ext cx="2590800" cy="5334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Calibri" panose="020F0502020204030204" pitchFamily="34" charset="0"/>
                <a:cs typeface="Calibri" panose="020F0502020204030204" pitchFamily="34" charset="0"/>
              </a:rPr>
              <a:t>Static data (globals)</a:t>
            </a:r>
          </a:p>
        </p:txBody>
      </p:sp>
      <p:sp>
        <p:nvSpPr>
          <p:cNvPr id="18439" name="Rectangle 7">
            <a:extLst>
              <a:ext uri="{FF2B5EF4-FFF2-40B4-BE49-F238E27FC236}">
                <a16:creationId xmlns:a16="http://schemas.microsoft.com/office/drawing/2014/main" id="{162E689F-85E3-4856-8AB2-9B37EA1178D7}"/>
              </a:ext>
            </a:extLst>
          </p:cNvPr>
          <p:cNvSpPr>
            <a:spLocks noChangeArrowheads="1"/>
          </p:cNvSpPr>
          <p:nvPr/>
        </p:nvSpPr>
        <p:spPr bwMode="auto">
          <a:xfrm>
            <a:off x="609600" y="4267200"/>
            <a:ext cx="2590800" cy="5334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Calibri" panose="020F0502020204030204" pitchFamily="34" charset="0"/>
                <a:cs typeface="Calibri" panose="020F0502020204030204" pitchFamily="34" charset="0"/>
              </a:rPr>
              <a:t>Text (instructions)</a:t>
            </a:r>
          </a:p>
        </p:txBody>
      </p:sp>
      <p:sp>
        <p:nvSpPr>
          <p:cNvPr id="18440" name="Line 8">
            <a:extLst>
              <a:ext uri="{FF2B5EF4-FFF2-40B4-BE49-F238E27FC236}">
                <a16:creationId xmlns:a16="http://schemas.microsoft.com/office/drawing/2014/main" id="{C6C88E0B-D6F5-41A8-83A3-DF72ED9DDC98}"/>
              </a:ext>
            </a:extLst>
          </p:cNvPr>
          <p:cNvSpPr>
            <a:spLocks noChangeShapeType="1"/>
          </p:cNvSpPr>
          <p:nvPr/>
        </p:nvSpPr>
        <p:spPr bwMode="auto">
          <a:xfrm>
            <a:off x="1981200" y="2819400"/>
            <a:ext cx="0" cy="228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18441" name="Line 9">
            <a:extLst>
              <a:ext uri="{FF2B5EF4-FFF2-40B4-BE49-F238E27FC236}">
                <a16:creationId xmlns:a16="http://schemas.microsoft.com/office/drawing/2014/main" id="{F5BE0C1F-4053-4D40-8901-E0A3D47435AD}"/>
              </a:ext>
            </a:extLst>
          </p:cNvPr>
          <p:cNvSpPr>
            <a:spLocks noChangeShapeType="1"/>
          </p:cNvSpPr>
          <p:nvPr/>
        </p:nvSpPr>
        <p:spPr bwMode="auto">
          <a:xfrm flipV="1">
            <a:off x="1981200" y="3200400"/>
            <a:ext cx="0" cy="228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18442" name="Rectangle 15">
            <a:extLst>
              <a:ext uri="{FF2B5EF4-FFF2-40B4-BE49-F238E27FC236}">
                <a16:creationId xmlns:a16="http://schemas.microsoft.com/office/drawing/2014/main" id="{95706C0E-04E8-477D-AE06-770656C8C036}"/>
              </a:ext>
            </a:extLst>
          </p:cNvPr>
          <p:cNvSpPr>
            <a:spLocks noChangeArrowheads="1"/>
          </p:cNvSpPr>
          <p:nvPr/>
        </p:nvSpPr>
        <p:spPr bwMode="auto">
          <a:xfrm>
            <a:off x="4876800" y="2514600"/>
            <a:ext cx="2133600" cy="609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Calibri" panose="020F0502020204030204" pitchFamily="34" charset="0"/>
                <a:cs typeface="Calibri" panose="020F0502020204030204" pitchFamily="34" charset="0"/>
              </a:rPr>
              <a:t>Proc A’s  values</a:t>
            </a:r>
          </a:p>
        </p:txBody>
      </p:sp>
      <p:sp>
        <p:nvSpPr>
          <p:cNvPr id="18443" name="Rectangle 16">
            <a:extLst>
              <a:ext uri="{FF2B5EF4-FFF2-40B4-BE49-F238E27FC236}">
                <a16:creationId xmlns:a16="http://schemas.microsoft.com/office/drawing/2014/main" id="{6E1A2193-F5BB-44B2-AF55-A2D1C39A8B0A}"/>
              </a:ext>
            </a:extLst>
          </p:cNvPr>
          <p:cNvSpPr>
            <a:spLocks noChangeArrowheads="1"/>
          </p:cNvSpPr>
          <p:nvPr/>
        </p:nvSpPr>
        <p:spPr bwMode="auto">
          <a:xfrm>
            <a:off x="4876800" y="3124200"/>
            <a:ext cx="2133600"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Calibri" panose="020F0502020204030204" pitchFamily="34" charset="0"/>
                <a:cs typeface="Calibri" panose="020F0502020204030204" pitchFamily="34" charset="0"/>
              </a:rPr>
              <a:t>Proc B’s  values</a:t>
            </a:r>
          </a:p>
        </p:txBody>
      </p:sp>
      <p:sp>
        <p:nvSpPr>
          <p:cNvPr id="18444" name="Rectangle 17">
            <a:extLst>
              <a:ext uri="{FF2B5EF4-FFF2-40B4-BE49-F238E27FC236}">
                <a16:creationId xmlns:a16="http://schemas.microsoft.com/office/drawing/2014/main" id="{365712C2-03FB-40AD-95C9-307E681FB846}"/>
              </a:ext>
            </a:extLst>
          </p:cNvPr>
          <p:cNvSpPr>
            <a:spLocks noChangeArrowheads="1"/>
          </p:cNvSpPr>
          <p:nvPr/>
        </p:nvSpPr>
        <p:spPr bwMode="auto">
          <a:xfrm>
            <a:off x="4876800" y="4038600"/>
            <a:ext cx="2133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Calibri" panose="020F0502020204030204" pitchFamily="34" charset="0"/>
                <a:cs typeface="Calibri" panose="020F0502020204030204" pitchFamily="34" charset="0"/>
              </a:rPr>
              <a:t>Proc C’s  values</a:t>
            </a:r>
          </a:p>
        </p:txBody>
      </p:sp>
      <p:sp>
        <p:nvSpPr>
          <p:cNvPr id="18445" name="Text Box 18">
            <a:extLst>
              <a:ext uri="{FF2B5EF4-FFF2-40B4-BE49-F238E27FC236}">
                <a16:creationId xmlns:a16="http://schemas.microsoft.com/office/drawing/2014/main" id="{A04A25AF-138E-4382-AAA9-4F632F2ADFA9}"/>
              </a:ext>
            </a:extLst>
          </p:cNvPr>
          <p:cNvSpPr txBox="1">
            <a:spLocks noChangeArrowheads="1"/>
          </p:cNvSpPr>
          <p:nvPr/>
        </p:nvSpPr>
        <p:spPr bwMode="auto">
          <a:xfrm>
            <a:off x="5562600" y="4267200"/>
            <a:ext cx="50366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3600">
                <a:latin typeface="Calibri" panose="020F0502020204030204" pitchFamily="34" charset="0"/>
                <a:cs typeface="Calibri" panose="020F0502020204030204" pitchFamily="34" charset="0"/>
              </a:rPr>
              <a:t>…</a:t>
            </a:r>
          </a:p>
        </p:txBody>
      </p:sp>
      <p:sp>
        <p:nvSpPr>
          <p:cNvPr id="18446" name="Text Box 19">
            <a:extLst>
              <a:ext uri="{FF2B5EF4-FFF2-40B4-BE49-F238E27FC236}">
                <a16:creationId xmlns:a16="http://schemas.microsoft.com/office/drawing/2014/main" id="{A9C4A109-E90D-44B1-8325-C84F9EE17298}"/>
              </a:ext>
            </a:extLst>
          </p:cNvPr>
          <p:cNvSpPr txBox="1">
            <a:spLocks noChangeArrowheads="1"/>
          </p:cNvSpPr>
          <p:nvPr/>
        </p:nvSpPr>
        <p:spPr bwMode="auto">
          <a:xfrm>
            <a:off x="7070725" y="2297113"/>
            <a:ext cx="152618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Calibri" panose="020F0502020204030204" pitchFamily="34" charset="0"/>
                <a:cs typeface="Calibri" panose="020F0502020204030204" pitchFamily="34" charset="0"/>
              </a:rPr>
              <a:t>High address</a:t>
            </a:r>
          </a:p>
        </p:txBody>
      </p:sp>
      <p:sp>
        <p:nvSpPr>
          <p:cNvPr id="18447" name="Text Box 20">
            <a:extLst>
              <a:ext uri="{FF2B5EF4-FFF2-40B4-BE49-F238E27FC236}">
                <a16:creationId xmlns:a16="http://schemas.microsoft.com/office/drawing/2014/main" id="{4B703138-6776-435A-8C37-BBA43F76266C}"/>
              </a:ext>
            </a:extLst>
          </p:cNvPr>
          <p:cNvSpPr txBox="1">
            <a:spLocks noChangeArrowheads="1"/>
          </p:cNvSpPr>
          <p:nvPr/>
        </p:nvSpPr>
        <p:spPr bwMode="auto">
          <a:xfrm>
            <a:off x="7010400" y="5181600"/>
            <a:ext cx="147546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Calibri" panose="020F0502020204030204" pitchFamily="34" charset="0"/>
                <a:cs typeface="Calibri" panose="020F0502020204030204" pitchFamily="34" charset="0"/>
              </a:rPr>
              <a:t>Low address</a:t>
            </a:r>
          </a:p>
        </p:txBody>
      </p:sp>
      <p:sp>
        <p:nvSpPr>
          <p:cNvPr id="18448" name="Text Box 21">
            <a:extLst>
              <a:ext uri="{FF2B5EF4-FFF2-40B4-BE49-F238E27FC236}">
                <a16:creationId xmlns:a16="http://schemas.microsoft.com/office/drawing/2014/main" id="{122D8BC8-A4D2-44B8-8264-8BB13B4D435F}"/>
              </a:ext>
            </a:extLst>
          </p:cNvPr>
          <p:cNvSpPr txBox="1">
            <a:spLocks noChangeArrowheads="1"/>
          </p:cNvSpPr>
          <p:nvPr/>
        </p:nvSpPr>
        <p:spPr bwMode="auto">
          <a:xfrm>
            <a:off x="4190794" y="4800600"/>
            <a:ext cx="141487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Calibri" panose="020F0502020204030204" pitchFamily="34" charset="0"/>
                <a:cs typeface="Calibri" panose="020F0502020204030204" pitchFamily="34" charset="0"/>
              </a:rPr>
              <a:t>Stack grows</a:t>
            </a:r>
          </a:p>
          <a:p>
            <a:pPr algn="ctr" eaLnBrk="1" hangingPunct="1">
              <a:spcBef>
                <a:spcPct val="0"/>
              </a:spcBef>
              <a:buFontTx/>
              <a:buNone/>
            </a:pPr>
            <a:r>
              <a:rPr lang="en-US" altLang="en-US" sz="2000">
                <a:latin typeface="Calibri" panose="020F0502020204030204" pitchFamily="34" charset="0"/>
                <a:cs typeface="Calibri" panose="020F0502020204030204" pitchFamily="34" charset="0"/>
              </a:rPr>
              <a:t>this way</a:t>
            </a:r>
          </a:p>
        </p:txBody>
      </p:sp>
      <p:sp>
        <p:nvSpPr>
          <p:cNvPr id="18449" name="Line 22">
            <a:extLst>
              <a:ext uri="{FF2B5EF4-FFF2-40B4-BE49-F238E27FC236}">
                <a16:creationId xmlns:a16="http://schemas.microsoft.com/office/drawing/2014/main" id="{EA4D88CB-D574-455B-BAA1-B16D992292EF}"/>
              </a:ext>
            </a:extLst>
          </p:cNvPr>
          <p:cNvSpPr>
            <a:spLocks noChangeShapeType="1"/>
          </p:cNvSpPr>
          <p:nvPr/>
        </p:nvSpPr>
        <p:spPr bwMode="auto">
          <a:xfrm>
            <a:off x="5791200" y="4953000"/>
            <a:ext cx="0" cy="6096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18450" name="Line 23">
            <a:extLst>
              <a:ext uri="{FF2B5EF4-FFF2-40B4-BE49-F238E27FC236}">
                <a16:creationId xmlns:a16="http://schemas.microsoft.com/office/drawing/2014/main" id="{35158FB3-98FF-410C-8C90-C79B5692BAAB}"/>
              </a:ext>
            </a:extLst>
          </p:cNvPr>
          <p:cNvSpPr>
            <a:spLocks noChangeShapeType="1"/>
          </p:cNvSpPr>
          <p:nvPr/>
        </p:nvSpPr>
        <p:spPr bwMode="auto">
          <a:xfrm>
            <a:off x="3200400" y="25146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18451" name="Line 24">
            <a:extLst>
              <a:ext uri="{FF2B5EF4-FFF2-40B4-BE49-F238E27FC236}">
                <a16:creationId xmlns:a16="http://schemas.microsoft.com/office/drawing/2014/main" id="{C08C650D-1A3E-4F0C-ADCB-BFEF6D51288A}"/>
              </a:ext>
            </a:extLst>
          </p:cNvPr>
          <p:cNvSpPr>
            <a:spLocks noChangeShapeType="1"/>
          </p:cNvSpPr>
          <p:nvPr/>
        </p:nvSpPr>
        <p:spPr bwMode="auto">
          <a:xfrm>
            <a:off x="3200400" y="2895600"/>
            <a:ext cx="1600200" cy="1524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18452" name="Text Box 25">
            <a:extLst>
              <a:ext uri="{FF2B5EF4-FFF2-40B4-BE49-F238E27FC236}">
                <a16:creationId xmlns:a16="http://schemas.microsoft.com/office/drawing/2014/main" id="{C9C0891E-27EF-4B66-9CF8-5556753BE6E0}"/>
              </a:ext>
            </a:extLst>
          </p:cNvPr>
          <p:cNvSpPr txBox="1">
            <a:spLocks noChangeArrowheads="1"/>
          </p:cNvSpPr>
          <p:nvPr/>
        </p:nvSpPr>
        <p:spPr bwMode="auto">
          <a:xfrm>
            <a:off x="7696200" y="3810000"/>
            <a:ext cx="5365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Calibri" panose="020F0502020204030204" pitchFamily="34" charset="0"/>
                <a:cs typeface="Calibri" panose="020F0502020204030204" pitchFamily="34" charset="0"/>
              </a:rPr>
              <a:t>$fp</a:t>
            </a:r>
          </a:p>
        </p:txBody>
      </p:sp>
      <p:sp>
        <p:nvSpPr>
          <p:cNvPr id="18453" name="Text Box 26">
            <a:extLst>
              <a:ext uri="{FF2B5EF4-FFF2-40B4-BE49-F238E27FC236}">
                <a16:creationId xmlns:a16="http://schemas.microsoft.com/office/drawing/2014/main" id="{FBB28636-60A8-48E8-9A93-D3094862B96B}"/>
              </a:ext>
            </a:extLst>
          </p:cNvPr>
          <p:cNvSpPr txBox="1">
            <a:spLocks noChangeArrowheads="1"/>
          </p:cNvSpPr>
          <p:nvPr/>
        </p:nvSpPr>
        <p:spPr bwMode="auto">
          <a:xfrm>
            <a:off x="7696200" y="4267200"/>
            <a:ext cx="55015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Calibri" panose="020F0502020204030204" pitchFamily="34" charset="0"/>
                <a:cs typeface="Calibri" panose="020F0502020204030204" pitchFamily="34" charset="0"/>
              </a:rPr>
              <a:t>$sp</a:t>
            </a:r>
          </a:p>
        </p:txBody>
      </p:sp>
      <p:sp>
        <p:nvSpPr>
          <p:cNvPr id="18454" name="Text Box 27">
            <a:extLst>
              <a:ext uri="{FF2B5EF4-FFF2-40B4-BE49-F238E27FC236}">
                <a16:creationId xmlns:a16="http://schemas.microsoft.com/office/drawing/2014/main" id="{C33E2434-7853-4E05-A783-EEAACCBC0E20}"/>
              </a:ext>
            </a:extLst>
          </p:cNvPr>
          <p:cNvSpPr txBox="1">
            <a:spLocks noChangeArrowheads="1"/>
          </p:cNvSpPr>
          <p:nvPr/>
        </p:nvSpPr>
        <p:spPr bwMode="auto">
          <a:xfrm>
            <a:off x="3657600" y="4038600"/>
            <a:ext cx="56938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Calibri" panose="020F0502020204030204" pitchFamily="34" charset="0"/>
                <a:cs typeface="Calibri" panose="020F0502020204030204" pitchFamily="34" charset="0"/>
              </a:rPr>
              <a:t>$gp</a:t>
            </a:r>
          </a:p>
        </p:txBody>
      </p:sp>
      <p:sp>
        <p:nvSpPr>
          <p:cNvPr id="18455" name="Line 28">
            <a:extLst>
              <a:ext uri="{FF2B5EF4-FFF2-40B4-BE49-F238E27FC236}">
                <a16:creationId xmlns:a16="http://schemas.microsoft.com/office/drawing/2014/main" id="{EA5EF897-CC59-459A-9BCF-E48A3F10977D}"/>
              </a:ext>
            </a:extLst>
          </p:cNvPr>
          <p:cNvSpPr>
            <a:spLocks noChangeShapeType="1"/>
          </p:cNvSpPr>
          <p:nvPr/>
        </p:nvSpPr>
        <p:spPr bwMode="auto">
          <a:xfrm flipH="1">
            <a:off x="7010400" y="4038600"/>
            <a:ext cx="685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18456" name="Line 29">
            <a:extLst>
              <a:ext uri="{FF2B5EF4-FFF2-40B4-BE49-F238E27FC236}">
                <a16:creationId xmlns:a16="http://schemas.microsoft.com/office/drawing/2014/main" id="{2E356332-B2C4-46EA-97E2-5D4E3DF9D92D}"/>
              </a:ext>
            </a:extLst>
          </p:cNvPr>
          <p:cNvSpPr>
            <a:spLocks noChangeShapeType="1"/>
          </p:cNvSpPr>
          <p:nvPr/>
        </p:nvSpPr>
        <p:spPr bwMode="auto">
          <a:xfrm flipH="1">
            <a:off x="7010400" y="4495800"/>
            <a:ext cx="762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18457" name="Line 30">
            <a:extLst>
              <a:ext uri="{FF2B5EF4-FFF2-40B4-BE49-F238E27FC236}">
                <a16:creationId xmlns:a16="http://schemas.microsoft.com/office/drawing/2014/main" id="{A374DDEF-D5CC-4376-AFC7-0D7A65B38546}"/>
              </a:ext>
            </a:extLst>
          </p:cNvPr>
          <p:cNvSpPr>
            <a:spLocks noChangeShapeType="1"/>
          </p:cNvSpPr>
          <p:nvPr/>
        </p:nvSpPr>
        <p:spPr bwMode="auto">
          <a:xfrm flipH="1" flipV="1">
            <a:off x="3200400" y="4038600"/>
            <a:ext cx="5334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56948</TotalTime>
  <Words>3229</Words>
  <Application>Microsoft Office PowerPoint</Application>
  <PresentationFormat>On-screen Show (4:3)</PresentationFormat>
  <Paragraphs>526</Paragraphs>
  <Slides>28</Slides>
  <Notes>28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Symbol</vt:lpstr>
      <vt:lpstr>Times New Roman</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Rajeev Balasubramonian</dc:creator>
  <cp:lastModifiedBy>Rajeev Balasubramonian</cp:lastModifiedBy>
  <cp:revision>292</cp:revision>
  <dcterms:created xsi:type="dcterms:W3CDTF">2002-09-20T18:19:18Z</dcterms:created>
  <dcterms:modified xsi:type="dcterms:W3CDTF">2023-02-27T20:09:05Z</dcterms:modified>
</cp:coreProperties>
</file>