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63" r:id="rId2"/>
    <p:sldId id="676" r:id="rId3"/>
    <p:sldId id="677" r:id="rId4"/>
    <p:sldId id="678" r:id="rId5"/>
    <p:sldId id="664" r:id="rId6"/>
    <p:sldId id="683" r:id="rId7"/>
    <p:sldId id="648" r:id="rId8"/>
    <p:sldId id="666" r:id="rId9"/>
    <p:sldId id="682" r:id="rId10"/>
    <p:sldId id="649" r:id="rId11"/>
    <p:sldId id="650" r:id="rId12"/>
    <p:sldId id="651" r:id="rId13"/>
    <p:sldId id="679" r:id="rId14"/>
    <p:sldId id="680" r:id="rId15"/>
    <p:sldId id="668" r:id="rId16"/>
    <p:sldId id="669" r:id="rId17"/>
    <p:sldId id="670" r:id="rId18"/>
    <p:sldId id="671" r:id="rId19"/>
    <p:sldId id="672" r:id="rId20"/>
    <p:sldId id="673" r:id="rId21"/>
    <p:sldId id="674" r:id="rId22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74" d="100"/>
          <a:sy n="74" d="100"/>
        </p:scale>
        <p:origin x="108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8D222D32-4839-4157-B25A-EDDB390802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1785BCB9-CC9A-4F6E-9B6C-3257B3B7FA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51BC630B-CC20-469B-9D59-D63280D9FA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DF30084F-34F4-4422-9211-43508168F9A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7066C54-0B17-432E-B6E9-FA3CB0A253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E3E3E9A-A222-4FA3-8CC5-76DAE091C4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EEC7C91-E1B9-46ED-A5BD-DE4CF248974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A36C80F-C73B-44FF-B544-891154C42CD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68AA3AA5-78FC-49D1-AFB2-03AE0BA347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9F9479D6-630D-4814-B576-AFDF30541A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8A58B22-185F-48E6-A53E-52A4C02291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E83302-8ED1-44FD-B34C-183C29554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3CBB5DB-B20A-4A85-995B-95D902C6DC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104D6D-7D0B-4CFB-900C-5E1141442635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8D74237-5F15-4F71-BB44-DBC4F38B75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4F97312-C686-4A0C-B31B-D5B94F14E3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646915C-5B81-4368-8B47-52F8798E0E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C0F753-8E97-4C31-921D-5B74D005D678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C51FB92-2F4D-434D-B068-2CB4DB9003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7C8D86E-2709-478B-B362-5B01660F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49D383B-2422-4093-A08B-DAC337A84F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27A14A-C1C9-40CF-AC29-EDE991E960AF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7592BBD-D728-431C-9902-78D07CE63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600B9BE-BAF7-4FB5-B2A8-4AC9168A8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AAD1076-BB87-49D0-A9A3-CC86B55C5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B9254-DD8E-4710-B776-F4BDBB4C93A0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EB7A2CB-7F12-49D3-B1E7-2BAA67D082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E758E66-7287-4541-B9BE-83EDF0637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1FE72D2-8048-4298-826D-69255B07DA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E6609A-E485-4E2F-9B32-C1B95830147C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45964D6-2D7E-4DA1-81B4-EF1EC20355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F421A58-B4B9-4244-968B-AEE1F7F6A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2E03DC2-FFE5-4959-BB31-92141BD255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9B98E-054B-4992-BDDC-4B1BD5421A0F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D615131-BFEB-436F-9E6A-360F99DB08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51BB9C9-24AC-4A59-9A84-6F4862845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56A0056-6CB6-4DDF-B4CD-8D40274C92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6E5189-BB2A-4276-8787-403476791E17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2B53DD3-17B2-4460-90D9-BFE671DF8E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16C4123-3F6E-4C2C-8FD2-79A09653E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6C6F4BC-606B-47F3-A761-77C64E7FCC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1E9613-3EFE-48DD-8642-9976931557CE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5977504-FB54-48A6-ACCE-96D6770BF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428C814-BBF5-4B81-8657-1DCF330A5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9AC272E-07C5-41F6-9F4D-881EBEE0C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7DAFFD-CA98-4D65-8C5D-8C8A3CBCEF37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1A9EDB4-2CF9-4D7A-A3BD-D209EEF49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9069C81-16C2-463C-BB7F-0AD031D47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ED966EF-B430-4A93-B6E4-24BACF991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36C8A7-D753-49E1-9ED0-8424FC818043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09C0CCD-EBF7-4366-B498-8072DFF258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17D2A99-A92E-4A52-8122-785102418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92ECDFE-E151-4048-8D64-21F675B7B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9EF18C-B86C-401D-BDF3-12C3F97B78CB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51CC00B-A19E-4594-97F4-7E658C1EE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10F1054-3B73-4996-BEF9-B39261CC6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4962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A048EE0C-7E4F-4DCE-917F-8E7ECC00E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BC5963-FB06-4C40-9C15-513E9D9BA4C2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B2BE05E6-C58E-49CA-B91E-94DA05CEF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15382A1-E730-493F-9506-3464CDA8F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363FE2E3-902A-4BA3-BBC6-451A05F07A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C68013-1CFA-4BCE-838E-7093AA99DCD2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622F3E9-D5D8-4368-93D3-4817361EE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06533470-BB26-44DC-914E-1A30D1E49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531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396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CD6A061-85D2-46C4-B7DE-E9E7600342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73CE6B-F247-481F-BE00-E76C06265A7C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A7DCE66-5196-48B3-9F73-C90CCF145B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7FD1EC7-2BD7-4C8F-97DB-0656BAE91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6B1A84E-F649-4327-8BBB-24DDA7490D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B98FA7-3BF1-4505-B597-D7C4D4C86686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9633F53-D2D5-4A14-B173-57E9C842A3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2DC8EB7-DFF7-461E-9B0C-48C2349D4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7CB088B9-4BF9-45D0-A406-C4529BBF73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E163C1-AC46-4CFA-9616-C35635A1D6E2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13DDF6E-EBA5-4CF3-817B-FF8425062E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FB94B57-7F95-48E5-9ABB-98B277AEC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B7452E73-3DAE-450B-A367-69DE2D9327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48673A-93C8-40A3-89CC-21CA5F8D11B3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8F9226A-BE4C-49D0-9680-1C4E1BD79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C044101-A25E-4287-9F5A-2646445A4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B0A0A5-8D47-4779-95EF-E3440BA18C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BDDE5E-3947-45B0-A010-E0595AACE7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81EC9-9D3F-45EC-9D1C-0FCDBB8365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A8D75-D622-4E93-9FDB-F3D7B99808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38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6732B8-64B3-4C9D-A838-D537691A6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0375F0-C597-4CFF-93D0-AF637F0C9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048C4A-135C-4963-9F84-33A7BE5BD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01A7D-CBAB-4AA1-999B-5A454826F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39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D9951A-C759-4DD2-95F3-B310C89BE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2F618F-4F66-48E0-8736-676CFAB0C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FD886E-3EFE-4BE3-9E51-3EDB5EBE1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49689-88F5-4798-AFE6-40E7E5804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67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DB3688-14C3-4506-A792-6E377291E0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CAC58B-F770-4CE1-86A9-2639C3FB63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9F33B4-CC29-4AA1-82C9-BC59579723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56255-B4A2-4BC9-8730-D313E70233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18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BC0189-A80A-43EF-BC93-2A74CB405B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4FF9F7-D949-4C03-A43B-66BA0ACEF0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8F4AF7-9A85-49CE-BC91-ADAD0C2366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8979A-4ECF-4871-B1EE-E4256F257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02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319FFB-A1B9-4C96-BD55-6893E09AC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E56F91-B936-4E72-B7D4-DD8BEEBB02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04B23A-3CE9-4AD7-9E2F-9F1DEA2B5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58F0-1F72-447B-B2C4-2B1294417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58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2BA1C6-A5F6-4A43-9C78-679C85303E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D5C7E4-B6FB-4D8D-B46B-5AB2F7CD7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6313357-3BCD-49BE-A7A1-EAAFFC397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DD1CF-42CC-45A2-9912-AD01EE09A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7053B1-FE80-40FA-B276-41A79932E8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73A447C-910D-4295-987A-3AD91CBC4C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D8F1C-9BE5-4C00-9A7C-DD4E7D1A4F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609B2-3EC7-41DD-BC6C-AC2F726E8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48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4EBD39C-53F9-45B8-AE42-08762DE792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C01C017-B790-4C55-B125-DBE2E7F6E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DD84B2-A85E-41EB-9FA1-AB1B32BFE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7B1F-D504-4AAB-BD54-FCF85F512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7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0F204A-81A0-4A51-AFAF-8D9FE92DDD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C7174A-1A19-4D51-9B0F-C6B1DF115D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5A734C-AE27-424E-A58B-F689B1F74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4F87B-8ADB-4AB0-8E0C-CBBD0E3F6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59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F7804E-47D1-42CF-BD55-3D7DC03EC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90B15F-B77B-45EF-ACDC-F8EADA016C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6A663D-A50D-4380-A930-D779DA6C17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05AD2-4004-4219-9E66-185444B33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64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93E0BED-4C1B-4D2E-8449-F54D8BA53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06DB19-8846-4694-A1E9-717158C5E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7C7008-BF36-4A48-9C84-A38ACA94E2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542213-ECB9-48FD-BF38-F6601D220C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9F1CE41-490B-47DF-A05E-15596A56AF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11E95AD-E03A-4C87-8F05-72F67DE17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D7E857-49A0-451E-9E64-ED3D00EE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575FA-6406-4FD7-A43A-9F0EF179E01D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AA53E3A1-7306-40D9-BF7F-0B246F516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9087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11: Floating Point, Digital Design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72CDC31-C954-4383-A72E-565C54290F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61F00D59-5750-4628-932F-20ADB0BD6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11721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FP formats, arithmetic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Intro to Boolean functions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D60DD34-3ACA-431D-B846-BFE1680E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39BA3-F8BA-4295-97D7-35D10D330A0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A2B451F9-FF4C-4A14-BB46-AF800DA3E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06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Multiplication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B1576239-7D84-4F57-9039-1892EBA7D8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2FD7885-DA66-41B5-8AE2-56F49088B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334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Similar steps: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Compute exponent  (careful!)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Multiply significands (set the binary point correctly)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Normalize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Round (potentially re-normalize)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Assign sign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CAC55CA-981D-4F1B-9E8F-4E218480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1E2C-2869-4545-B8F3-9E97B9EED71B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821946EB-3493-4E04-AFA9-C2B327046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B27BE79E-DA08-48EE-A9B8-ACFDC9C63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992A0B3-FA8A-4167-88BD-611C21DE8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9838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usual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sub,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div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Comparison instructions: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c.eq.s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c.neq.s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c.lt.s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….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These comparisons set an internal bit in hardware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then inspected by branch instructions: bc1t, bc1f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Separate register file $f0 - $f31  :  a double-precision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value is stored in (say) $f4-$f5 and is referred to by $f4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Load/store instructions (lwc1, swc1) must still 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integer registers for address computation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4D2F0B1-19AB-48ED-AF56-B0AAB5F4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AFE64-1AD2-47CF-B690-1D66354AF015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98F93142-4047-4953-A70E-412958D64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Example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BDA638BC-8A3F-47AF-B0C2-C01FDCDEE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7528005C-D4F9-4F5E-8C29-F1928B2F0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383938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float  f2c (float fahr)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return ((5.0/9.0) * (fahr – 32.0));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(argument fahr is stored in $f12)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lwc1   $f16, const5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lwc1   $f18, const9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div.s   $f16, $f16,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lwc1   $f18, const32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sub.s  $f18, $f12,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mul.s  $f0, $f16,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jr        $ra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C4DD171-2102-4E82-9891-9E7A8AAF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E24DE-4DE5-4869-8B53-72F285C8CFFF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4BB4B815-1341-4FE4-83AA-12F4BBBB3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133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Fixed Point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95FDD4F7-2F9F-404E-A604-2928B83FA1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B0824BC9-15EA-4B0B-8EC5-624564FFA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1370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FP operations are much slower than integer 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Fixed point arithmetic uses integers, but assumes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every number is multiplied by the same factor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with a factor of 1/1000, the fixed-point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representations for 1.46, 1.7198, and 5624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respectively           1460, 1720, and 5624000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programming effort and possibly lower 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for higher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9B6C5-FF16-4403-A966-9889A2C4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02804-84DE-4590-8821-A8FF1713BCD5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4B818FF2-D3A3-4FED-9084-84DC327BF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91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Subword Parallelism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3FE787C-C012-4A85-AD24-D28207D42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EADD1487-2B9D-4F4F-9FD2-EF1EBECC2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6579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ALUs are typically designed to perform 64-bit or 128-bit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arithmetic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data types are much smaller, e.g., bytes for pixel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RGB values, half-words for audio samples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Partitioning the carry-chains within the ALU can convert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64-bit adder into 4 16-bit adders or 8 8-bit adders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single load can fetch multiple values, and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add instruction can perform multiple parallel additions,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referred to as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subword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parallelism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3">
            <a:extLst>
              <a:ext uri="{FF2B5EF4-FFF2-40B4-BE49-F238E27FC236}">
                <a16:creationId xmlns:a16="http://schemas.microsoft.com/office/drawing/2014/main" id="{3087BD62-DB08-4E15-9E75-AC553034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E8358-6059-4295-AC80-567D975FA65E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B43CD18-9FD4-41C3-85DF-0C3417E2F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20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Design Basics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66E5FBA-8DE6-437B-8084-FD78D732F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938527CA-973C-4258-8B39-2B7AE8C1E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0342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Two voltage levels – high and low (1 and 0, true and false)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Hence, the use of binary arithmetic/logic in all computers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transistor is a 3-terminal device that acts as a switch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3AC4E145-167B-4AD7-ABB3-8EA474841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05E81A6A-35E8-425C-9BB7-8F5707ECCF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F3BB3668-1C44-48A1-8D64-E1DAA0DCF9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C424C9C8-CBB5-48B3-98D7-176C8E857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DC21E816-B00C-419A-B305-43C0FA1248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0">
            <a:extLst>
              <a:ext uri="{FF2B5EF4-FFF2-40B4-BE49-F238E27FC236}">
                <a16:creationId xmlns:a16="http://schemas.microsoft.com/office/drawing/2014/main" id="{EF479552-5A29-45ED-A263-BFB185E20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1">
            <a:extLst>
              <a:ext uri="{FF2B5EF4-FFF2-40B4-BE49-F238E27FC236}">
                <a16:creationId xmlns:a16="http://schemas.microsoft.com/office/drawing/2014/main" id="{BC61279A-642C-459C-9D02-D4CB6DFD21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2">
            <a:extLst>
              <a:ext uri="{FF2B5EF4-FFF2-40B4-BE49-F238E27FC236}">
                <a16:creationId xmlns:a16="http://schemas.microsoft.com/office/drawing/2014/main" id="{96597960-DADB-4008-8BD5-A42334490B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3">
            <a:extLst>
              <a:ext uri="{FF2B5EF4-FFF2-40B4-BE49-F238E27FC236}">
                <a16:creationId xmlns:a16="http://schemas.microsoft.com/office/drawing/2014/main" id="{924FFF80-3FC8-4358-916E-36D3C97460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8EB2553A-F62E-4484-A08F-5AA690DB79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5">
            <a:extLst>
              <a:ext uri="{FF2B5EF4-FFF2-40B4-BE49-F238E27FC236}">
                <a16:creationId xmlns:a16="http://schemas.microsoft.com/office/drawing/2014/main" id="{389F45EC-BC3F-4DBB-A3E6-6A0D34A4DA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Text Box 16">
            <a:extLst>
              <a:ext uri="{FF2B5EF4-FFF2-40B4-BE49-F238E27FC236}">
                <a16:creationId xmlns:a16="http://schemas.microsoft.com/office/drawing/2014/main" id="{B70D77F5-4448-454C-ADD5-50944EC37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50403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0" name="Text Box 17">
            <a:extLst>
              <a:ext uri="{FF2B5EF4-FFF2-40B4-BE49-F238E27FC236}">
                <a16:creationId xmlns:a16="http://schemas.microsoft.com/office/drawing/2014/main" id="{D0318B5B-B8C5-4976-BDCE-08E64DF48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1" name="Text Box 18">
            <a:extLst>
              <a:ext uri="{FF2B5EF4-FFF2-40B4-BE49-F238E27FC236}">
                <a16:creationId xmlns:a16="http://schemas.microsoft.com/office/drawing/2014/main" id="{C4CE0C00-143D-40F8-91F6-39ACAC9FD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692" name="Line 19">
            <a:extLst>
              <a:ext uri="{FF2B5EF4-FFF2-40B4-BE49-F238E27FC236}">
                <a16:creationId xmlns:a16="http://schemas.microsoft.com/office/drawing/2014/main" id="{F3D2D773-37BF-4168-8A1A-8973C66C9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0">
            <a:extLst>
              <a:ext uri="{FF2B5EF4-FFF2-40B4-BE49-F238E27FC236}">
                <a16:creationId xmlns:a16="http://schemas.microsoft.com/office/drawing/2014/main" id="{1A62117C-8D75-4EA4-B1B0-60F342F9A1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1">
            <a:extLst>
              <a:ext uri="{FF2B5EF4-FFF2-40B4-BE49-F238E27FC236}">
                <a16:creationId xmlns:a16="http://schemas.microsoft.com/office/drawing/2014/main" id="{F4BDD6DC-7E05-4B82-9B52-FDE93A898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2">
            <a:extLst>
              <a:ext uri="{FF2B5EF4-FFF2-40B4-BE49-F238E27FC236}">
                <a16:creationId xmlns:a16="http://schemas.microsoft.com/office/drawing/2014/main" id="{173E38F3-0EAC-40BB-970D-3CD055A1EB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3">
            <a:extLst>
              <a:ext uri="{FF2B5EF4-FFF2-40B4-BE49-F238E27FC236}">
                <a16:creationId xmlns:a16="http://schemas.microsoft.com/office/drawing/2014/main" id="{36F23CE9-AB63-4BDE-8DC0-1D4BBE759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24">
            <a:extLst>
              <a:ext uri="{FF2B5EF4-FFF2-40B4-BE49-F238E27FC236}">
                <a16:creationId xmlns:a16="http://schemas.microsoft.com/office/drawing/2014/main" id="{ABCB757B-28C1-45A4-9F79-F5E9FEC5A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25">
            <a:extLst>
              <a:ext uri="{FF2B5EF4-FFF2-40B4-BE49-F238E27FC236}">
                <a16:creationId xmlns:a16="http://schemas.microsoft.com/office/drawing/2014/main" id="{E992782B-0380-49E1-B067-EE1C69418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6">
            <a:extLst>
              <a:ext uri="{FF2B5EF4-FFF2-40B4-BE49-F238E27FC236}">
                <a16:creationId xmlns:a16="http://schemas.microsoft.com/office/drawing/2014/main" id="{06F85052-A301-4B77-A37E-CFAD358B7A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Text Box 27">
            <a:extLst>
              <a:ext uri="{FF2B5EF4-FFF2-40B4-BE49-F238E27FC236}">
                <a16:creationId xmlns:a16="http://schemas.microsoft.com/office/drawing/2014/main" id="{CBC803EC-B7A1-4A9D-9D25-DC10707EE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572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01" name="Line 28">
            <a:extLst>
              <a:ext uri="{FF2B5EF4-FFF2-40B4-BE49-F238E27FC236}">
                <a16:creationId xmlns:a16="http://schemas.microsoft.com/office/drawing/2014/main" id="{A0653415-E1CD-4BB9-853B-FF665E23C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Text Box 29">
            <a:extLst>
              <a:ext uri="{FF2B5EF4-FFF2-40B4-BE49-F238E27FC236}">
                <a16:creationId xmlns:a16="http://schemas.microsoft.com/office/drawing/2014/main" id="{C519040C-4F88-482A-84A0-9E106546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105400"/>
            <a:ext cx="1369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Conducting</a:t>
            </a:r>
          </a:p>
        </p:txBody>
      </p:sp>
      <p:sp>
        <p:nvSpPr>
          <p:cNvPr id="28703" name="Line 30">
            <a:extLst>
              <a:ext uri="{FF2B5EF4-FFF2-40B4-BE49-F238E27FC236}">
                <a16:creationId xmlns:a16="http://schemas.microsoft.com/office/drawing/2014/main" id="{AF5F0B43-7328-4664-9F02-CEECCB20F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1">
            <a:extLst>
              <a:ext uri="{FF2B5EF4-FFF2-40B4-BE49-F238E27FC236}">
                <a16:creationId xmlns:a16="http://schemas.microsoft.com/office/drawing/2014/main" id="{175FBF13-6AAD-4EAB-8841-802DA71730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32">
            <a:extLst>
              <a:ext uri="{FF2B5EF4-FFF2-40B4-BE49-F238E27FC236}">
                <a16:creationId xmlns:a16="http://schemas.microsoft.com/office/drawing/2014/main" id="{D8ED67EE-E815-4526-8A38-1C5B94171D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3">
            <a:extLst>
              <a:ext uri="{FF2B5EF4-FFF2-40B4-BE49-F238E27FC236}">
                <a16:creationId xmlns:a16="http://schemas.microsoft.com/office/drawing/2014/main" id="{30391BDA-FC97-43F2-94E3-F529399D5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Line 34">
            <a:extLst>
              <a:ext uri="{FF2B5EF4-FFF2-40B4-BE49-F238E27FC236}">
                <a16:creationId xmlns:a16="http://schemas.microsoft.com/office/drawing/2014/main" id="{489022A5-AF02-49A2-8B45-7D3BC95DE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Line 35">
            <a:extLst>
              <a:ext uri="{FF2B5EF4-FFF2-40B4-BE49-F238E27FC236}">
                <a16:creationId xmlns:a16="http://schemas.microsoft.com/office/drawing/2014/main" id="{C76BAEEC-6DE3-4934-BB2A-4006F429B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6">
            <a:extLst>
              <a:ext uri="{FF2B5EF4-FFF2-40B4-BE49-F238E27FC236}">
                <a16:creationId xmlns:a16="http://schemas.microsoft.com/office/drawing/2014/main" id="{98EA9439-2432-4C3F-AB3B-D62383A03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7">
            <a:extLst>
              <a:ext uri="{FF2B5EF4-FFF2-40B4-BE49-F238E27FC236}">
                <a16:creationId xmlns:a16="http://schemas.microsoft.com/office/drawing/2014/main" id="{8DB807EF-8E45-4C46-989B-6E98D2205A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Line 38">
            <a:extLst>
              <a:ext uri="{FF2B5EF4-FFF2-40B4-BE49-F238E27FC236}">
                <a16:creationId xmlns:a16="http://schemas.microsoft.com/office/drawing/2014/main" id="{86003222-4ED9-463B-B8DB-C79D4C57CD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Line 39">
            <a:extLst>
              <a:ext uri="{FF2B5EF4-FFF2-40B4-BE49-F238E27FC236}">
                <a16:creationId xmlns:a16="http://schemas.microsoft.com/office/drawing/2014/main" id="{1B6E07D5-7880-42D4-BE46-58378B6374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3" name="Line 40">
            <a:extLst>
              <a:ext uri="{FF2B5EF4-FFF2-40B4-BE49-F238E27FC236}">
                <a16:creationId xmlns:a16="http://schemas.microsoft.com/office/drawing/2014/main" id="{B57D420C-9785-4EEB-8362-31CEB25211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Text Box 41">
            <a:extLst>
              <a:ext uri="{FF2B5EF4-FFF2-40B4-BE49-F238E27FC236}">
                <a16:creationId xmlns:a16="http://schemas.microsoft.com/office/drawing/2014/main" id="{66F22996-6369-4793-81B7-28975F703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504031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5" name="Text Box 42">
            <a:extLst>
              <a:ext uri="{FF2B5EF4-FFF2-40B4-BE49-F238E27FC236}">
                <a16:creationId xmlns:a16="http://schemas.microsoft.com/office/drawing/2014/main" id="{F4D23E83-5C30-4889-A69C-A29432977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16" name="Text Box 43">
            <a:extLst>
              <a:ext uri="{FF2B5EF4-FFF2-40B4-BE49-F238E27FC236}">
                <a16:creationId xmlns:a16="http://schemas.microsoft.com/office/drawing/2014/main" id="{49113DD7-D940-4878-BA88-4B44AB33C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7" name="Line 44">
            <a:extLst>
              <a:ext uri="{FF2B5EF4-FFF2-40B4-BE49-F238E27FC236}">
                <a16:creationId xmlns:a16="http://schemas.microsoft.com/office/drawing/2014/main" id="{46D8813D-85F2-4309-8EED-0F1154FB0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Line 45">
            <a:extLst>
              <a:ext uri="{FF2B5EF4-FFF2-40B4-BE49-F238E27FC236}">
                <a16:creationId xmlns:a16="http://schemas.microsoft.com/office/drawing/2014/main" id="{70BAA715-69A8-4A46-B9BA-8C91843A7A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9" name="Line 46">
            <a:extLst>
              <a:ext uri="{FF2B5EF4-FFF2-40B4-BE49-F238E27FC236}">
                <a16:creationId xmlns:a16="http://schemas.microsoft.com/office/drawing/2014/main" id="{7D570C80-DFD2-48E8-82F5-60EECC64D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0" name="Line 47">
            <a:extLst>
              <a:ext uri="{FF2B5EF4-FFF2-40B4-BE49-F238E27FC236}">
                <a16:creationId xmlns:a16="http://schemas.microsoft.com/office/drawing/2014/main" id="{167F0FD5-2A1D-41DB-AA10-7B34D47051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1" name="Line 48">
            <a:extLst>
              <a:ext uri="{FF2B5EF4-FFF2-40B4-BE49-F238E27FC236}">
                <a16:creationId xmlns:a16="http://schemas.microsoft.com/office/drawing/2014/main" id="{19C41CA7-F759-4E1E-8484-13EB238BE2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9">
            <a:extLst>
              <a:ext uri="{FF2B5EF4-FFF2-40B4-BE49-F238E27FC236}">
                <a16:creationId xmlns:a16="http://schemas.microsoft.com/office/drawing/2014/main" id="{89C15E91-BAAB-43EE-AFCD-87DD2B30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50">
            <a:extLst>
              <a:ext uri="{FF2B5EF4-FFF2-40B4-BE49-F238E27FC236}">
                <a16:creationId xmlns:a16="http://schemas.microsoft.com/office/drawing/2014/main" id="{E2BBA126-1139-4820-89EE-498F60806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51">
            <a:extLst>
              <a:ext uri="{FF2B5EF4-FFF2-40B4-BE49-F238E27FC236}">
                <a16:creationId xmlns:a16="http://schemas.microsoft.com/office/drawing/2014/main" id="{4B70EEA9-9F5B-4598-96FB-6E5AFE3C54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Text Box 52">
            <a:extLst>
              <a:ext uri="{FF2B5EF4-FFF2-40B4-BE49-F238E27FC236}">
                <a16:creationId xmlns:a16="http://schemas.microsoft.com/office/drawing/2014/main" id="{09375252-7882-426D-B69D-E3E20FB2E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572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26" name="Line 53">
            <a:extLst>
              <a:ext uri="{FF2B5EF4-FFF2-40B4-BE49-F238E27FC236}">
                <a16:creationId xmlns:a16="http://schemas.microsoft.com/office/drawing/2014/main" id="{5EA8A369-7169-4262-9404-58FB7CF06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Text Box 54">
            <a:extLst>
              <a:ext uri="{FF2B5EF4-FFF2-40B4-BE49-F238E27FC236}">
                <a16:creationId xmlns:a16="http://schemas.microsoft.com/office/drawing/2014/main" id="{66E629A0-82DC-4F82-9900-B87B95395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105400"/>
            <a:ext cx="18528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Non-conducting</a:t>
            </a:r>
          </a:p>
        </p:txBody>
      </p:sp>
      <p:sp>
        <p:nvSpPr>
          <p:cNvPr id="28728" name="Line 55">
            <a:extLst>
              <a:ext uri="{FF2B5EF4-FFF2-40B4-BE49-F238E27FC236}">
                <a16:creationId xmlns:a16="http://schemas.microsoft.com/office/drawing/2014/main" id="{53794058-DB90-47D4-A08D-7DC47D347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9" name="Line 56">
            <a:extLst>
              <a:ext uri="{FF2B5EF4-FFF2-40B4-BE49-F238E27FC236}">
                <a16:creationId xmlns:a16="http://schemas.microsoft.com/office/drawing/2014/main" id="{406333F2-D28A-439D-A6E7-81D800678A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B678562-B005-40A1-98AF-2B1F111D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ABAA9-A8E0-4D19-BD79-67C1E6468993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590E48-D0D2-4838-A8E9-BE3AF5F8F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78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 Blocks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A6908ABF-2446-4759-88D2-E289C4983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75094743-B13A-4647-AA9A-373B883F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303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has a number of binary inputs and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number of binary outputs – the simplest logic block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composed of a few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output is only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function of the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block has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internal memory (state) that also influences the 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basic logic block is termed a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(AND, OR, NOT,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We will only deal with combinational circuits today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E1D8158-2C28-4E3B-B9FC-238651DC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0BA32-AC4E-4706-9A89-2960FED2C4EF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AC74D331-90A5-4CD0-829B-7DC97358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ED08CF1-E4F6-4A21-8E88-955182264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8CE9B00-BF90-497C-A1C8-CDBD58D9D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   B           C                 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4CAE780-9607-4B79-A319-BEB7F22AF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B3ECA420-142C-4078-87F5-FFB305CB7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D69F2EC-D3D1-4277-A363-4B803F80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5EEA-F20A-460E-8050-838B230968A1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7DE13550-9507-4C99-BE2A-CC1C6F04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8CD6AE6C-A5AA-4EAF-98D6-E7C9C02ED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15DD671-388B-4193-915D-ABDDDE867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B         C               E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1101B953-D4B0-463E-8A2F-BBD93F68F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CA970F9D-1AC4-43B7-8F7C-B7E6FF658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90335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44418D64-A1D5-4A1E-9DB8-A57304A65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5192713"/>
            <a:ext cx="30264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Can be compressed by only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representing cases that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have an output of 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AAE3AEA-741B-4D96-8ADD-28BED356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B305E-5A4C-4DA3-8940-200D6F6FBD3C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9B48EA92-1AB4-4551-A94E-4E9B30685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88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46601823-8B46-4F9D-BE42-DD94B1C18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0652E564-D801-4351-89E8-DE80F7E28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921271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Equations involving two values and three primary operators: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OR : symbol +  , X = A +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at least one of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 or B is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AND : symbol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, X = A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both A and B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are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NOT : symbol    , X = A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the inverted value of A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0" name="Line 5">
            <a:extLst>
              <a:ext uri="{FF2B5EF4-FFF2-40B4-BE49-F238E27FC236}">
                <a16:creationId xmlns:a16="http://schemas.microsoft.com/office/drawing/2014/main" id="{089EFEA4-F7D0-407E-97B1-985569143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6">
            <a:extLst>
              <a:ext uri="{FF2B5EF4-FFF2-40B4-BE49-F238E27FC236}">
                <a16:creationId xmlns:a16="http://schemas.microsoft.com/office/drawing/2014/main" id="{EC03CF33-CE98-427C-9465-2823FF95F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6445560-1261-46A9-93C7-080564861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7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DB4D948-7727-4819-BC70-2CFEC913D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4221550"/>
            <a:ext cx="16289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00..0  00…0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FE8A01D5-9FD6-4E4E-95AD-28DEB45A6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632" y="4221550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0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5087EE8-1375-4237-B3BB-35ED44814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2" y="1946088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1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0B8FA9BF-4998-4010-B560-D6413656E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1946088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127  00…0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BFF27168-D90E-466C-99B7-8FBA7BF6F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76200"/>
            <a:ext cx="25183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inf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NAN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Highest value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127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00BFF76F-9C00-488F-9D7E-266C77E61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76200"/>
            <a:ext cx="156485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xx….x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254  11….1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F449C8B8-B70A-42F4-AC85-4D94313F3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1" y="3290531"/>
            <a:ext cx="28242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Norm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Largest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~1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~2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-149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1FE6B852-B316-4801-B3EF-3DEF5FCC2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8024" y="3290531"/>
            <a:ext cx="16289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0..01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11…1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00…1</a:t>
            </a:r>
          </a:p>
        </p:txBody>
      </p:sp>
      <p:sp>
        <p:nvSpPr>
          <p:cNvPr id="14" name="Line 3">
            <a:extLst>
              <a:ext uri="{FF2B5EF4-FFF2-40B4-BE49-F238E27FC236}">
                <a16:creationId xmlns:a16="http://schemas.microsoft.com/office/drawing/2014/main" id="{E3C17D2F-663C-4274-B4D0-0A38E2C69D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9412" y="2158673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569F3613-3020-4E9A-B02B-E72EADC10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55612"/>
            <a:ext cx="54040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rules as above, but the sign bit is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magnitudes as above, but negative numbers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E6BA477-E9E3-47EB-8902-D6132F26C62F}"/>
              </a:ext>
            </a:extLst>
          </p:cNvPr>
          <p:cNvCxnSpPr>
            <a:cxnSpLocks/>
          </p:cNvCxnSpPr>
          <p:nvPr/>
        </p:nvCxnSpPr>
        <p:spPr>
          <a:xfrm>
            <a:off x="4553565" y="5363498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E649281-7A31-42E8-8C61-686F44914419}"/>
              </a:ext>
            </a:extLst>
          </p:cNvPr>
          <p:cNvCxnSpPr>
            <a:cxnSpLocks/>
          </p:cNvCxnSpPr>
          <p:nvPr/>
        </p:nvCxnSpPr>
        <p:spPr>
          <a:xfrm>
            <a:off x="4953000" y="2209800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795310-8007-4966-845A-71D5550D9015}"/>
              </a:ext>
            </a:extLst>
          </p:cNvPr>
          <p:cNvCxnSpPr>
            <a:cxnSpLocks/>
          </p:cNvCxnSpPr>
          <p:nvPr/>
        </p:nvCxnSpPr>
        <p:spPr>
          <a:xfrm flipH="1" flipV="1">
            <a:off x="4953000" y="1091863"/>
            <a:ext cx="2458" cy="965537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">
            <a:extLst>
              <a:ext uri="{FF2B5EF4-FFF2-40B4-BE49-F238E27FC236}">
                <a16:creationId xmlns:a16="http://schemas.microsoft.com/office/drawing/2014/main" id="{3FC0972D-9D07-4F09-9C8B-2C52542B8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202430"/>
            <a:ext cx="40752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 field &lt; 127, i.e., after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subtracting bias, they are negative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exponents, representing numbers &lt; 1</a:t>
            </a:r>
          </a:p>
        </p:txBody>
      </p:sp>
      <p:sp>
        <p:nvSpPr>
          <p:cNvPr id="22" name="Text Box 2">
            <a:extLst>
              <a:ext uri="{FF2B5EF4-FFF2-40B4-BE49-F238E27FC236}">
                <a16:creationId xmlns:a16="http://schemas.microsoft.com/office/drawing/2014/main" id="{F0234AD8-9474-4F9C-8639-FFF25BB0B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110" y="76200"/>
            <a:ext cx="37587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special cases up top that use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reserved exponent field of 255</a:t>
            </a:r>
          </a:p>
        </p:txBody>
      </p:sp>
      <p:sp>
        <p:nvSpPr>
          <p:cNvPr id="23" name="Line 3">
            <a:extLst>
              <a:ext uri="{FF2B5EF4-FFF2-40B4-BE49-F238E27FC236}">
                <a16:creationId xmlns:a16="http://schemas.microsoft.com/office/drawing/2014/main" id="{4EF6D6B2-E510-4AC5-BCF2-3DFB0F7613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4594" y="736164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">
            <a:extLst>
              <a:ext uri="{FF2B5EF4-FFF2-40B4-BE49-F238E27FC236}">
                <a16:creationId xmlns:a16="http://schemas.microsoft.com/office/drawing/2014/main" id="{7736CC48-5B9A-4F5E-9641-477339A0A7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0960" y="3639907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E5332F08-029F-4AEA-B7CF-75933101D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6558" y="3636775"/>
            <a:ext cx="46514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 case with exponent field 0, used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 </a:t>
            </a:r>
            <a:r>
              <a:rPr lang="en-US" altLang="en-US" sz="16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denorms</a:t>
            </a: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that help us gradually approach 0</a:t>
            </a:r>
          </a:p>
        </p:txBody>
      </p:sp>
    </p:spTree>
    <p:extLst>
      <p:ext uri="{BB962C8B-B14F-4D97-AF65-F5344CB8AC3E}">
        <p14:creationId xmlns:p14="http://schemas.microsoft.com/office/powerpoint/2010/main" val="3028455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41DBB5B-2301-47DB-9CD3-472DE715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E98BA-3575-41D1-B99E-80412A476F0A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D8D92553-595F-4DCC-A44D-1049018C0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094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 Rules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DC46BE3-2413-4441-8A60-BB2E55D03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0C9A6BED-387C-4D6F-BC2B-42E6EDCF0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47318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Identity law : A + 0 = A   ;   A . 1 =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Zero and One laws :  A + 1 = 1  ;  A . 0 =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Inverse laws :  A . A = 0  ;  A + A =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Commutative laws :  A + B = B + A   ;   A . B = B .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Associative laws :  A + (B + C) = (A + B) +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A . (B . C) = (A . B) .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Distributive laws : A . (B + C) = (A . B) + (A .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A + (B . C) = (A + B) . (A + C)</a:t>
            </a:r>
          </a:p>
        </p:txBody>
      </p:sp>
      <p:sp>
        <p:nvSpPr>
          <p:cNvPr id="38918" name="Line 5">
            <a:extLst>
              <a:ext uri="{FF2B5EF4-FFF2-40B4-BE49-F238E27FC236}">
                <a16:creationId xmlns:a16="http://schemas.microsoft.com/office/drawing/2014/main" id="{0BDE629B-34BB-4955-8A04-24C7AD2C5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6">
            <a:extLst>
              <a:ext uri="{FF2B5EF4-FFF2-40B4-BE49-F238E27FC236}">
                <a16:creationId xmlns:a16="http://schemas.microsoft.com/office/drawing/2014/main" id="{01098E92-C11B-4C6F-805A-0FE625CC9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4684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05D3492-6B23-4568-B4CF-148A30DE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77801-B3A0-4419-8140-15185E318DF6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21FCDF0F-9683-4792-8076-E00712CC6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42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DeMorgan’s Laws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C9F7CDAB-2087-447E-A146-754E19B471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3C4A7BC0-A9AB-47E6-B1FD-0502B627E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75412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 + B = A .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 . B  =  A +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Confirm that these are indeed true</a:t>
            </a:r>
          </a:p>
        </p:txBody>
      </p:sp>
      <p:sp>
        <p:nvSpPr>
          <p:cNvPr id="40966" name="Line 5">
            <a:extLst>
              <a:ext uri="{FF2B5EF4-FFF2-40B4-BE49-F238E27FC236}">
                <a16:creationId xmlns:a16="http://schemas.microsoft.com/office/drawing/2014/main" id="{52A0A8E2-FAB6-4A9B-B00D-5A8BF0839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600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7" name="Line 6">
            <a:extLst>
              <a:ext uri="{FF2B5EF4-FFF2-40B4-BE49-F238E27FC236}">
                <a16:creationId xmlns:a16="http://schemas.microsoft.com/office/drawing/2014/main" id="{0ADCDE47-31C4-4D96-8CB9-69B44EB67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Line 7">
            <a:extLst>
              <a:ext uri="{FF2B5EF4-FFF2-40B4-BE49-F238E27FC236}">
                <a16:creationId xmlns:a16="http://schemas.microsoft.com/office/drawing/2014/main" id="{4B5017A5-8301-4F63-A553-62C1C9F83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8">
            <a:extLst>
              <a:ext uri="{FF2B5EF4-FFF2-40B4-BE49-F238E27FC236}">
                <a16:creationId xmlns:a16="http://schemas.microsoft.com/office/drawing/2014/main" id="{1808CA77-7B43-4D06-BA0E-2DBB959B4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2426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Line 9">
            <a:extLst>
              <a:ext uri="{FF2B5EF4-FFF2-40B4-BE49-F238E27FC236}">
                <a16:creationId xmlns:a16="http://schemas.microsoft.com/office/drawing/2014/main" id="{C32A163E-3C51-4D0B-A020-C91440226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10">
            <a:extLst>
              <a:ext uri="{FF2B5EF4-FFF2-40B4-BE49-F238E27FC236}">
                <a16:creationId xmlns:a16="http://schemas.microsoft.com/office/drawing/2014/main" id="{F9858C6E-29E0-4167-BD2F-7E0337325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6726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64966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single-precision format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36 / 2 = 18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18 / 2 = 9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9 / 2 = 4   rem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4 / 2 = 2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2 / 2 = 1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1 / 2 = 0   rem 1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44A11B3-21E0-49B1-BC8D-E22B791880DD}"/>
              </a:ext>
            </a:extLst>
          </p:cNvPr>
          <p:cNvCxnSpPr/>
          <p:nvPr/>
        </p:nvCxnSpPr>
        <p:spPr>
          <a:xfrm flipV="1">
            <a:off x="2590800" y="5332988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86D9B30-863F-45C4-B21D-CA99848DB6EE}"/>
              </a:ext>
            </a:extLst>
          </p:cNvPr>
          <p:cNvSpPr txBox="1"/>
          <p:nvPr/>
        </p:nvSpPr>
        <p:spPr>
          <a:xfrm>
            <a:off x="1752600" y="5791200"/>
            <a:ext cx="1499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36 is 100100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9BDBA3-007F-4466-B9BC-F923E22D2962}"/>
              </a:ext>
            </a:extLst>
          </p:cNvPr>
          <p:cNvSpPr txBox="1"/>
          <p:nvPr/>
        </p:nvSpPr>
        <p:spPr>
          <a:xfrm>
            <a:off x="3429000" y="3023692"/>
            <a:ext cx="292259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0.90625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.81250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0.8125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.6250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0.625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0.25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0.0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279B867-B05C-4202-92FE-E7639CEF22BA}"/>
              </a:ext>
            </a:extLst>
          </p:cNvPr>
          <p:cNvCxnSpPr/>
          <p:nvPr/>
        </p:nvCxnSpPr>
        <p:spPr>
          <a:xfrm flipV="1">
            <a:off x="5257800" y="5257800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9DD890D-83ED-47CC-B5BF-C84CD21C0618}"/>
              </a:ext>
            </a:extLst>
          </p:cNvPr>
          <p:cNvSpPr txBox="1"/>
          <p:nvPr/>
        </p:nvSpPr>
        <p:spPr>
          <a:xfrm>
            <a:off x="4800600" y="5751871"/>
            <a:ext cx="2712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0.90625 is 0.1110100…0</a:t>
            </a:r>
          </a:p>
        </p:txBody>
      </p:sp>
    </p:spTree>
    <p:extLst>
      <p:ext uri="{BB962C8B-B14F-4D97-AF65-F5344CB8AC3E}">
        <p14:creationId xmlns:p14="http://schemas.microsoft.com/office/powerpoint/2010/main" val="309610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847071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We’ve calculated that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= 100100.1110100…0 in binary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Normalized form = 1.001001110100…0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(had to shift 5 places to get only one bit left of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sign bit is 0 (positive number)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fraction field is  001001110100…0  (the 23 bits after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exponent field is  5 + 127 (have to add the bias) = 132,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which in binary is  10000100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IEEE 754 format is   0   10000100  001001110100…..0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	              sign  exponent     23 fraction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23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2FF429DE-3DD2-4255-8263-B620FF857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22E3865-DE72-4BB1-A3A1-17F65FC4F38E}"/>
              </a:ext>
            </a:extLst>
          </p:cNvPr>
          <p:cNvCxnSpPr>
            <a:cxnSpLocks/>
          </p:cNvCxnSpPr>
          <p:nvPr/>
        </p:nvCxnSpPr>
        <p:spPr>
          <a:xfrm>
            <a:off x="5791200" y="3861324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644BAD4-E5A8-434D-98B6-677F9C90E7A9}"/>
              </a:ext>
            </a:extLst>
          </p:cNvPr>
          <p:cNvCxnSpPr>
            <a:cxnSpLocks/>
          </p:cNvCxnSpPr>
          <p:nvPr/>
        </p:nvCxnSpPr>
        <p:spPr>
          <a:xfrm flipH="1">
            <a:off x="5791200" y="4114800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ABB646-255F-4D6C-84DB-B40C9FA7C747}"/>
              </a:ext>
            </a:extLst>
          </p:cNvPr>
          <p:cNvSpPr txBox="1"/>
          <p:nvPr/>
        </p:nvSpPr>
        <p:spPr>
          <a:xfrm>
            <a:off x="5748049" y="350468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+127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AAC7CF-A1CB-4598-AA91-E5338AA73E5F}"/>
              </a:ext>
            </a:extLst>
          </p:cNvPr>
          <p:cNvSpPr txBox="1"/>
          <p:nvPr/>
        </p:nvSpPr>
        <p:spPr>
          <a:xfrm>
            <a:off x="5855573" y="4066380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0C45DD7-1613-48ED-8F71-DE355956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9B826-9628-4D68-B5CA-118B1E6DF9BF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91E05818-50AE-4ABA-9D97-F4AE05A5C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F2DDA59-F7AA-468B-AE80-68A3C5EB9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86EEB1AE-2B2B-417A-A76E-FDD1A2956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63A9477B-1337-454C-BC3F-0B53517C6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1110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1111 110  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-5.0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3C830F9-F3C6-4E3B-BD33-AF3926BD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88049-BA66-4B77-A95F-3022132E6E08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BFC332BF-D12B-4980-BA25-F546DB1EB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082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0375622B-A9C0-4CB9-9B06-AA7CA41105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2D8FAD48-E3E3-4D7F-9587-307BA4A69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5458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decimal example (can maintain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only 4 decimal digits and 2 exponent digits)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1.610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0.016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10.015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1.002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DCCAB43-9E3F-4193-A370-CE48AB23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134E1-42FD-4C93-A3F1-99ABE3C656E3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FEC3ED47-64AE-4DFB-98E2-218082AE4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082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BD708D-1319-4339-A018-4853171C65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7CC79B8A-2E60-4B34-BD07-57DACC67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5458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decimal example (can maintain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only 4 decimal digits and 2 exponent digits)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1.610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0.016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10.015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1.002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F25A21FC-B50F-47FE-B8D6-FA00D3478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7550" y="4267200"/>
            <a:ext cx="36065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we had more fraction bits,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errors would be minimized</a:t>
            </a:r>
          </a:p>
        </p:txBody>
      </p:sp>
      <p:sp>
        <p:nvSpPr>
          <p:cNvPr id="14343" name="Line 6">
            <a:extLst>
              <a:ext uri="{FF2B5EF4-FFF2-40B4-BE49-F238E27FC236}">
                <a16:creationId xmlns:a16="http://schemas.microsoft.com/office/drawing/2014/main" id="{D02A8240-E456-4A6D-9B5B-C51C77B5DF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6576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7">
            <a:extLst>
              <a:ext uri="{FF2B5EF4-FFF2-40B4-BE49-F238E27FC236}">
                <a16:creationId xmlns:a16="http://schemas.microsoft.com/office/drawing/2014/main" id="{3B1BC040-90AF-4903-8D7A-7DAC681DAC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800600"/>
            <a:ext cx="1524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BF7938-02EC-4E8B-A0BF-E8ABEEC3F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285B6-5887-4FF6-8555-D26CDF794EFE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25084FA-8488-4ED6-B6D4-3B90C49A5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651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 – Binary Example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B67D00AC-6505-4547-8171-02E96D8E8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7E29843D-D7FB-4558-A2D1-E64E0FC03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582508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binary example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1.010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1.100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0.0101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1.1000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1.1101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1.1101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  <a:endParaRPr lang="en-US" alt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IEEE 754 format: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0 10000010 11010000000000000000000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49493</TotalTime>
  <Words>1757</Words>
  <Application>Microsoft Office PowerPoint</Application>
  <PresentationFormat>On-screen Show (4:3)</PresentationFormat>
  <Paragraphs>327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272</cp:revision>
  <dcterms:created xsi:type="dcterms:W3CDTF">2002-09-20T18:19:18Z</dcterms:created>
  <dcterms:modified xsi:type="dcterms:W3CDTF">2023-02-13T01:02:30Z</dcterms:modified>
</cp:coreProperties>
</file>