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63" r:id="rId2"/>
    <p:sldId id="564" r:id="rId3"/>
    <p:sldId id="601" r:id="rId4"/>
    <p:sldId id="602" r:id="rId5"/>
    <p:sldId id="603" r:id="rId6"/>
    <p:sldId id="604" r:id="rId7"/>
    <p:sldId id="605" r:id="rId8"/>
    <p:sldId id="606" r:id="rId9"/>
    <p:sldId id="598" r:id="rId10"/>
    <p:sldId id="607" r:id="rId11"/>
    <p:sldId id="584" r:id="rId12"/>
    <p:sldId id="583" r:id="rId13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74" d="100"/>
          <a:sy n="74" d="100"/>
        </p:scale>
        <p:origin x="106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3E2DC278-498D-4A9F-8EF4-EA141BC76C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436AC565-4B88-42E8-B906-92BBAD38FAA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06BB3052-F3E0-4E33-AC76-A642492081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FCED5315-4323-4C7E-9DE3-B36546F640A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F65709-B5FB-4935-8E2A-7AEE681AED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C686D088-104F-4734-B599-15C89CB838C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E59580B0-9A03-47FD-A432-46224C48CDD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F405D4FF-F479-4E9E-A69A-53885711960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06BE6B37-DD74-4C60-AC65-47007A763EF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E1080864-4769-4F03-8F2D-DF71E2C906B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76250C3C-EEEB-4997-8203-2D97AB61E3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8FDFDCE-0F1B-42DE-8548-071AD6D95D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6F5BA88D-3988-4705-A597-5507502F08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1F5A976-55AE-4621-94C1-56C314585918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15D48655-8CD8-45F9-A813-882235B047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9C344A5D-5F90-4EF1-9B39-4D36883D9B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3CFF72AA-8B02-44BE-ABA6-06E4AA0E94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D186523-CA28-46D7-B5A5-98DB2B78C0FE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E70A6DCB-DB13-4FA8-ABD8-9DE1947433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0FC5761F-014F-46F4-BD34-AC05D2FFCC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26C658F2-F8C5-4980-B057-10B3BA0700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DA9F7A7-504E-4394-AFF1-93B011E62721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D85B45C3-6C70-40D9-91B3-830D4FCB30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20F09827-9AF9-479F-B1C8-AAA3C410E4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E9A94073-5F39-447B-9A4C-81F61D5709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3107189-8C2B-436A-BC84-4E28CF0C2E9E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3F4D1168-777E-41D9-9DAA-15B06BE2A8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A680ABE3-3296-422E-8AB0-010194768C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2D23DECE-D567-44ED-9108-69957F582E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EA09BF1-93DE-4158-B460-EC6249798DC0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9D547E7D-7873-4379-8C0F-1C66DCCBC4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8F53C381-FB00-4C34-89EF-F1541C70D8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C9B4CA6E-D7DB-43D9-A629-3F95B1822A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F85F674-D9AA-4986-8036-1759F102D5DE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981D1C7C-4701-482D-A32E-36F5E5832A3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7FCF36BE-D3F3-490A-AD53-352BCFD4C5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F64E3D06-F5EA-43B1-BBE8-84A32A8AE9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28EFE6C-0F1D-4445-A82C-06EB19341874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C7F362A0-FBEC-4118-A555-EE68B35FBD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AC4846C4-ABC3-44B5-8516-FDAC326BC6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EFC8951F-5955-40C1-A199-00643A94B3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9E10D8C-69F0-4A8A-8AA5-7F67BEC9EB62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E7709C55-1149-4E5D-9B4B-1130C50763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737E5C53-057B-4464-8077-C7ED269236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18C4F2A4-2602-45DF-9B2B-1ABC8780D7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7E9B2D7-CE5B-4C06-BEF1-E1BED74CE673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9127C633-DB71-4995-9A05-5F9E224FDE3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BFBC2925-AFBE-4F20-A43F-50EEB949D1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5BE65A84-18DD-4F10-87CB-D51AE74B52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F086F7-C443-4118-8BFC-A832F2FB5B6D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430C8FAD-957D-4717-B911-27751D682B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A30F11CF-DC9B-4ACE-8736-70F9375CE2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A3F3992E-BF76-454A-AC01-950349DBE9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027F7DB-B128-4FAB-8F1B-AF8CFDFFF6A8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5BD5DD90-D0E2-4DE6-AEB0-E942E0D0FF3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77FBE905-9E96-4EC1-8FAD-0D8B0F1BB1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760217ED-64D3-4AB8-A535-C3641F1705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216D8CB-A9E7-44BE-BEF0-B5AA0790C970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0C043E33-B726-433D-ADC1-AE263138BE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FF81F8E8-CC19-4B0D-BF28-552279EE8A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2592D3-5014-4909-8AA5-E3582EAE62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A37A5CA-1016-4AC0-9DAF-489E79E4FA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5BDAEE0-38E6-48C8-BB6F-8775B03DA7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4A280-064A-4D12-B7C6-FC3D9DA16C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2224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F5818CD-435A-4D64-8C34-329FACE5C8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71B24C5-EBEF-4889-AAC3-1912702062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B0907AA-EB8F-43FB-8BC9-F71C14F563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CF172-0A77-4AD7-A080-C6FA975ACF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5171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7CCF372-606D-4671-A93B-460EEACB7D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0CE059F-32CE-411B-B9C1-B0D379CAA0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486D5C5-B66F-4B92-A2A2-B0626A0F74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085CA-55A4-489D-8C62-90DAB33F1A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7370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7C5F04E-6D59-4688-BFA7-A597AB2B4B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537BC3E-0B36-42C5-AC17-1516362C07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BF4A17D-4678-4A68-B3C2-BFF834ADCB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008094-94A5-422B-8458-CCE60EF34A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6823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49C1B65-C5CF-4013-A231-2E9292EF77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5419544-00B0-4F10-93EF-3544192EE1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8ACA815-1F0B-4ECC-99A5-294274063C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F2387-3762-43E5-AACE-DD06025220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3078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BA82D5F-59ED-4EAA-AF81-4385B0ED7B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B3B6DAA-98FA-44BE-87FB-51FEAB3C4C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B5FF99E-245A-4635-9F34-C15E48CD50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46E25-FA8A-4D11-A900-80048F407E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8404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A86E95C-41D3-4CD4-8A65-6995691D83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1596180-8444-4FE3-A612-23B911C682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4CAA8A4-0DDB-4533-9875-9B213FFA8C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EEC77-09D1-4871-ACC5-5C7E4FD3C9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7167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E618AB4-070C-4F43-9C6A-FB1438562C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3DFB974-5E3A-4B7A-8503-38AB91BB8E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66D4FA3-DF45-4BAE-9C3B-25A11FDD6A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97278-4A69-4821-B022-98A459A02E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4068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D277EC5-1AA2-4BFD-964B-6EFDF47B84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DFDFF57-B297-40BD-8DE5-EDBB0FCB7F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2A388C2-040A-4BB3-89A5-717443B3F7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33940-2E4A-4530-B78F-1459DD8E2B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221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98B550-A68E-443F-8981-143F22591E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F04641-6633-428D-A9FD-27884AC2C4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2132E53-C699-4BDA-B9CC-1FFA20794A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C29ED-44DE-445D-9392-C228B809B8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2834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F983486-0954-4C13-A33A-377B8E9CBA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8FC3AD0-6C6B-4CC7-A187-5DF6DFACD5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A2D6D8-30F8-4CBC-AB51-58F86F79C2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DEAD8-7576-49C2-8550-7C29E304A7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0653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CBF21D8-CA9E-47BA-BE9C-6D61D52CC3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4ED4940-78C9-4C92-947D-29D02E81A9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9A05E34-F421-4711-B24B-5914C71A0BC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9FF9561-0F9A-4808-8C75-CB6AE8D7AAE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0B3C62F-824F-4166-906D-D4756CDE5D4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AF0DB354-8258-42E2-AC14-99D2FC2B15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AA8A9FA-1217-44C6-ABE1-308BD723A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78077B-AB35-41E2-87C9-1AB0E0C8CDD2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EDF38175-A3A7-4875-90BB-B4CC731F9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767697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5: More Instructions, Procedure Calls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C4BC1E6D-5423-4062-BA71-71EA69633F5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221220C7-29ED-4678-B474-B07F9C4FCE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4569008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Numbers, control instructions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Procedure calls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4B480F11-CFD4-4EF5-87B5-F5F4CE1F9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6E117-E5AB-4B55-99A3-C6A2A138A678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1FDE418F-243C-46CA-B261-9B97107276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A7BC15A3-B273-4C9E-846F-ED949A0795C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8B0C7867-9AD4-46D7-BF6C-D40B888A57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3553858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Convert to assembly: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while   (save[i] == k)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i += 1;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Values of i and k are in $s3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and $s5 and base of array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save[] is in $s6</a:t>
            </a:r>
          </a:p>
        </p:txBody>
      </p:sp>
      <p:sp>
        <p:nvSpPr>
          <p:cNvPr id="20486" name="Text Box 5">
            <a:extLst>
              <a:ext uri="{FF2B5EF4-FFF2-40B4-BE49-F238E27FC236}">
                <a16:creationId xmlns:a16="http://schemas.microsoft.com/office/drawing/2014/main" id="{4681122B-FED1-4A95-8D2E-547561DFFA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1238250"/>
            <a:ext cx="3046027" cy="2462213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Loop:  sll      $t1, $s3, 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add    $t1, $t1, $s6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lw      $t0, 0($t1)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bne    $t0, $s5, Exit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addi   $s3, $s3,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j         Loop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Exit:</a:t>
            </a:r>
          </a:p>
        </p:txBody>
      </p:sp>
      <p:sp>
        <p:nvSpPr>
          <p:cNvPr id="20487" name="Text Box 5">
            <a:extLst>
              <a:ext uri="{FF2B5EF4-FFF2-40B4-BE49-F238E27FC236}">
                <a16:creationId xmlns:a16="http://schemas.microsoft.com/office/drawing/2014/main" id="{1CFF4E88-3E55-43E0-9291-8C4E5EFB99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9675" y="3776663"/>
            <a:ext cx="3046027" cy="2800767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sll      $t1, $s3, 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add    $t1, $t1, $s6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Loop:  lw      $t0, 0($t1)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bne    $t0, $s5, Exit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addi   $s3, $s3,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addi   $t1, $t1, 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j         Loop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Exit: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2B0A333-8B3E-452F-89BC-472E1B450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C0E5EF-6ADC-4EA9-BAFB-FF6A9AE9414F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C3E486F8-1EB8-404A-ABC2-EFB025F727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68103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Registers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55B138AB-D1E2-4622-9FA7-CAAB1CB4A62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011B4027-0BF1-42BC-813F-FE9363CDCD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27574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The 32 MIPS registers are partitioned as follows: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Register 0 :  $zero        always stores the constant 0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Regs 2-3   :  $v0, $v1   return values of a procedure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Regs 4-7   :  $a0-$a3   input arguments to a procedure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Regs 8-15 :  $t0-$t7     temporaries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Regs 16-23: $s0-$s7    variables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Regs 24-25: $t8-$t9     more temporaries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   28     : $gp          global pointer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   29     : $sp           stack pointer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   30     : $fp            frame pointer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   31     : $ra           return address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3663DB25-36B9-4A89-BB08-AD6A1F309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54088B-2EAD-4689-8E92-ED06AE0F9478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EBA965FD-5103-4E53-A718-EBBECE02EA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05941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Procedures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2B1D3DE9-A447-48B9-A419-141B8073785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393E17B5-162F-448B-BAE0-80D14AFDF8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9750" y="5645150"/>
            <a:ext cx="286200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Local variables, AR, $</a:t>
            </a:r>
            <a:r>
              <a:rPr lang="en-US" alt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fp</a:t>
            </a: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, $</a:t>
            </a:r>
            <a:r>
              <a:rPr lang="en-US" alt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endParaRPr lang="en-US" alt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Scratchpad and saves/restores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Arguments and returns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jal</a:t>
            </a: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and $ra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0CABD2EA-BA7A-4157-89EB-114102A3CF4B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D210A2C-2FA9-4A1C-84DB-B458D2E91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44D3A0-133A-4C7C-9994-113357EE8A71}" type="slidenum">
              <a:rPr lang="en-US" altLang="en-US"/>
              <a:pPr>
                <a:defRPr/>
              </a:pPr>
              <a:t>2</a:t>
            </a:fld>
            <a:endParaRPr lang="en-US" altLang="en-US" dirty="0"/>
          </a:p>
        </p:txBody>
      </p:sp>
      <p:sp>
        <p:nvSpPr>
          <p:cNvPr id="36867" name="Text Box 2">
            <a:extLst>
              <a:ext uri="{FF2B5EF4-FFF2-40B4-BE49-F238E27FC236}">
                <a16:creationId xmlns:a16="http://schemas.microsoft.com/office/drawing/2014/main" id="{A67A3CA9-0B22-4C85-9114-05B8CBDC88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36868" name="Line 3">
            <a:extLst>
              <a:ext uri="{FF2B5EF4-FFF2-40B4-BE49-F238E27FC236}">
                <a16:creationId xmlns:a16="http://schemas.microsoft.com/office/drawing/2014/main" id="{217C8626-74B2-48A2-962B-8CCD601C25C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9" name="Text Box 4">
            <a:extLst>
              <a:ext uri="{FF2B5EF4-FFF2-40B4-BE49-F238E27FC236}">
                <a16:creationId xmlns:a16="http://schemas.microsoft.com/office/drawing/2014/main" id="{B4FF2278-FD5A-4042-9F79-A7106DDFDF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21565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Convert to assembly: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 code:     d[3]  = d[2] + a;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Assembly (same assumptions as previous example):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$s0, 0($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    #  a is brought into $s0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$s1, 20($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  #  d[2] is brought into $s1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add   $s2, $s0, $s1  #  the sum is in $s2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$s2, 24($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   #  $s2 is stored into d[3]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Assembly version of the code continues to expand!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880CB4B3-0EA8-4C56-848B-0661320BF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B24B84-3BAF-4A75-B26E-195479A7D80A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6147" name="Text Box 2">
            <a:extLst>
              <a:ext uri="{FF2B5EF4-FFF2-40B4-BE49-F238E27FC236}">
                <a16:creationId xmlns:a16="http://schemas.microsoft.com/office/drawing/2014/main" id="{F2002D3A-651F-4E4C-B0F7-FB8608B528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82566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Organization</a:t>
            </a:r>
          </a:p>
        </p:txBody>
      </p:sp>
      <p:sp>
        <p:nvSpPr>
          <p:cNvPr id="6148" name="Line 3">
            <a:extLst>
              <a:ext uri="{FF2B5EF4-FFF2-40B4-BE49-F238E27FC236}">
                <a16:creationId xmlns:a16="http://schemas.microsoft.com/office/drawing/2014/main" id="{752950AC-AB13-4D09-98D0-BD6BC590A9A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Text Box 4">
            <a:extLst>
              <a:ext uri="{FF2B5EF4-FFF2-40B4-BE49-F238E27FC236}">
                <a16:creationId xmlns:a16="http://schemas.microsoft.com/office/drawing/2014/main" id="{708507B2-5506-4030-84B6-C61AB21268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711342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The space allocated on stack by a procedure is termed the activation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record (includes saved values and data local to the procedure) – frame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pointer points to the start of the record and stack pointer points to the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end – variable addresses are specified relative to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fp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as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may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change during the execution of the procedure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points to area in memory that saves global variables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Dynamically allocated storage (with malloc()) is placed on the heap</a:t>
            </a:r>
          </a:p>
        </p:txBody>
      </p:sp>
      <p:sp>
        <p:nvSpPr>
          <p:cNvPr id="6150" name="Rectangle 5">
            <a:extLst>
              <a:ext uri="{FF2B5EF4-FFF2-40B4-BE49-F238E27FC236}">
                <a16:creationId xmlns:a16="http://schemas.microsoft.com/office/drawing/2014/main" id="{F07039A2-0691-4F76-8F3E-E6BE22F03B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114800"/>
            <a:ext cx="25908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Stack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Dynamic data (heap)</a:t>
            </a:r>
          </a:p>
        </p:txBody>
      </p:sp>
      <p:sp>
        <p:nvSpPr>
          <p:cNvPr id="6151" name="Rectangle 6">
            <a:extLst>
              <a:ext uri="{FF2B5EF4-FFF2-40B4-BE49-F238E27FC236}">
                <a16:creationId xmlns:a16="http://schemas.microsoft.com/office/drawing/2014/main" id="{8FC095B3-1570-447D-830F-ACDC5B0093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5334000"/>
            <a:ext cx="25908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Static data (globals)</a:t>
            </a:r>
          </a:p>
        </p:txBody>
      </p:sp>
      <p:sp>
        <p:nvSpPr>
          <p:cNvPr id="6152" name="Rectangle 7">
            <a:extLst>
              <a:ext uri="{FF2B5EF4-FFF2-40B4-BE49-F238E27FC236}">
                <a16:creationId xmlns:a16="http://schemas.microsoft.com/office/drawing/2014/main" id="{85EF0530-5C6B-467C-BBC4-C58CC6D78B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5867400"/>
            <a:ext cx="25908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Text (instructions)</a:t>
            </a:r>
          </a:p>
        </p:txBody>
      </p:sp>
      <p:sp>
        <p:nvSpPr>
          <p:cNvPr id="6153" name="Line 8">
            <a:extLst>
              <a:ext uri="{FF2B5EF4-FFF2-40B4-BE49-F238E27FC236}">
                <a16:creationId xmlns:a16="http://schemas.microsoft.com/office/drawing/2014/main" id="{E01F7F72-B386-485B-BA36-C0FF4958EFCC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44196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54" name="Line 9">
            <a:extLst>
              <a:ext uri="{FF2B5EF4-FFF2-40B4-BE49-F238E27FC236}">
                <a16:creationId xmlns:a16="http://schemas.microsoft.com/office/drawing/2014/main" id="{904DE6CF-AB5A-449E-97D6-596DCA3DFD3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38600" y="48006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BB247084-1911-4719-9660-B2C0E2D13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80FF46-96D8-4AF8-B22F-BCADA7FCB4AD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28546F55-5474-4B3F-9092-35118AF753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79940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Recap – Numeric Representations</a:t>
            </a:r>
          </a:p>
        </p:txBody>
      </p:sp>
      <p:sp>
        <p:nvSpPr>
          <p:cNvPr id="8196" name="Line 3">
            <a:extLst>
              <a:ext uri="{FF2B5EF4-FFF2-40B4-BE49-F238E27FC236}">
                <a16:creationId xmlns:a16="http://schemas.microsoft.com/office/drawing/2014/main" id="{FAA7D9C2-5C1B-4E4F-8FA7-48A0C7AD792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Text Box 4">
            <a:extLst>
              <a:ext uri="{FF2B5EF4-FFF2-40B4-BE49-F238E27FC236}">
                <a16:creationId xmlns:a16="http://schemas.microsoft.com/office/drawing/2014/main" id="{D02FFE7B-7289-47E0-AB21-FFF4AD1786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411003" cy="2923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Decimal </a:t>
            </a:r>
            <a:r>
              <a:rPr lang="en-US" altLang="en-US" sz="2400" dirty="0">
                <a:latin typeface="Arial" panose="020B0604020202020204" pitchFamily="34" charset="0"/>
              </a:rPr>
              <a:t>       35</a:t>
            </a:r>
            <a:r>
              <a:rPr lang="en-US" altLang="en-US" sz="2400" baseline="-25000" dirty="0">
                <a:latin typeface="Arial" panose="020B0604020202020204" pitchFamily="34" charset="0"/>
              </a:rPr>
              <a:t>10  </a:t>
            </a:r>
            <a:r>
              <a:rPr lang="en-US" altLang="en-US" sz="2400" dirty="0">
                <a:latin typeface="Arial" panose="020B0604020202020204" pitchFamily="34" charset="0"/>
              </a:rPr>
              <a:t>=  3 x 10</a:t>
            </a:r>
            <a:r>
              <a:rPr lang="en-US" altLang="en-US" sz="2400" baseline="30000" dirty="0">
                <a:latin typeface="Arial" panose="020B0604020202020204" pitchFamily="34" charset="0"/>
              </a:rPr>
              <a:t>1</a:t>
            </a:r>
            <a:r>
              <a:rPr lang="en-US" altLang="en-US" sz="2400" dirty="0">
                <a:latin typeface="Arial" panose="020B0604020202020204" pitchFamily="34" charset="0"/>
              </a:rPr>
              <a:t>  + 5 x 10</a:t>
            </a:r>
            <a:r>
              <a:rPr lang="en-US" altLang="en-US" sz="2400" baseline="30000" dirty="0">
                <a:latin typeface="Arial" panose="020B0604020202020204" pitchFamily="34" charset="0"/>
              </a:rPr>
              <a:t>0</a:t>
            </a:r>
            <a:endParaRPr lang="en-US" altLang="en-US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Binary </a:t>
            </a:r>
            <a:r>
              <a:rPr lang="en-US" altLang="en-US" sz="2400" dirty="0">
                <a:latin typeface="Arial" panose="020B0604020202020204" pitchFamily="34" charset="0"/>
              </a:rPr>
              <a:t>         00100011</a:t>
            </a:r>
            <a:r>
              <a:rPr lang="en-US" altLang="en-US" sz="2400" baseline="-25000" dirty="0">
                <a:latin typeface="Arial" panose="020B0604020202020204" pitchFamily="34" charset="0"/>
              </a:rPr>
              <a:t>2  </a:t>
            </a:r>
            <a:r>
              <a:rPr lang="en-US" altLang="en-US" sz="2400" dirty="0">
                <a:latin typeface="Arial" panose="020B0604020202020204" pitchFamily="34" charset="0"/>
              </a:rPr>
              <a:t>=  1 x 2</a:t>
            </a:r>
            <a:r>
              <a:rPr lang="en-US" altLang="en-US" sz="2400" baseline="30000" dirty="0">
                <a:latin typeface="Arial" panose="020B0604020202020204" pitchFamily="34" charset="0"/>
              </a:rPr>
              <a:t>5</a:t>
            </a:r>
            <a:r>
              <a:rPr lang="en-US" altLang="en-US" sz="2400" dirty="0">
                <a:latin typeface="Arial" panose="020B0604020202020204" pitchFamily="34" charset="0"/>
              </a:rPr>
              <a:t>  +  1 x 2</a:t>
            </a:r>
            <a:r>
              <a:rPr lang="en-US" altLang="en-US" sz="2400" baseline="30000" dirty="0">
                <a:latin typeface="Arial" panose="020B0604020202020204" pitchFamily="34" charset="0"/>
              </a:rPr>
              <a:t>1</a:t>
            </a:r>
            <a:r>
              <a:rPr lang="en-US" altLang="en-US" sz="2400" dirty="0">
                <a:latin typeface="Arial" panose="020B0604020202020204" pitchFamily="34" charset="0"/>
              </a:rPr>
              <a:t>  +  1 x 2</a:t>
            </a:r>
            <a:r>
              <a:rPr lang="en-US" altLang="en-US" sz="2400" baseline="30000" dirty="0">
                <a:latin typeface="Arial" panose="020B0604020202020204" pitchFamily="34" charset="0"/>
              </a:rPr>
              <a:t>0</a:t>
            </a:r>
            <a:endParaRPr lang="en-US" altLang="en-US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Hexadecimal (compact representation)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                     0x 23    or   23</a:t>
            </a:r>
            <a:r>
              <a:rPr lang="en-US" altLang="en-US" sz="2400" baseline="-25000" dirty="0">
                <a:latin typeface="Arial" panose="020B0604020202020204" pitchFamily="34" charset="0"/>
              </a:rPr>
              <a:t>hex     </a:t>
            </a:r>
            <a:r>
              <a:rPr lang="en-US" altLang="en-US" sz="2400" dirty="0">
                <a:latin typeface="Arial" panose="020B0604020202020204" pitchFamily="34" charset="0"/>
              </a:rPr>
              <a:t>=   2 x 16</a:t>
            </a:r>
            <a:r>
              <a:rPr lang="en-US" altLang="en-US" sz="2400" baseline="30000" dirty="0">
                <a:latin typeface="Arial" panose="020B0604020202020204" pitchFamily="34" charset="0"/>
              </a:rPr>
              <a:t>1</a:t>
            </a:r>
            <a:r>
              <a:rPr lang="en-US" altLang="en-US" sz="2400" dirty="0">
                <a:latin typeface="Arial" panose="020B0604020202020204" pitchFamily="34" charset="0"/>
              </a:rPr>
              <a:t>  +  3 x 16</a:t>
            </a:r>
            <a:r>
              <a:rPr lang="en-US" altLang="en-US" sz="2400" baseline="30000" dirty="0">
                <a:latin typeface="Arial" panose="020B0604020202020204" pitchFamily="34" charset="0"/>
              </a:rPr>
              <a:t>0</a:t>
            </a:r>
            <a:endParaRPr lang="en-US" altLang="en-US" sz="2400" baseline="-250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baseline="-250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baseline="-25000" dirty="0">
                <a:latin typeface="Arial" panose="020B0604020202020204" pitchFamily="34" charset="0"/>
              </a:rPr>
              <a:t>             </a:t>
            </a:r>
            <a:r>
              <a:rPr lang="en-US" altLang="en-US" sz="2400" dirty="0">
                <a:latin typeface="Arial" panose="020B0604020202020204" pitchFamily="34" charset="0"/>
              </a:rPr>
              <a:t>0-15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(decimal)   </a:t>
            </a:r>
            <a:r>
              <a:rPr lang="en-US" altLang="en-US" sz="2400" dirty="0">
                <a:latin typeface="Arial" panose="020B0604020202020204" pitchFamily="34" charset="0"/>
                <a:sym typeface="Wingdings" panose="05000000000000000000" pitchFamily="2" charset="2"/>
              </a:rPr>
              <a:t>   0-9,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a-f  (hex)</a:t>
            </a:r>
          </a:p>
        </p:txBody>
      </p:sp>
      <p:sp>
        <p:nvSpPr>
          <p:cNvPr id="8198" name="Text Box 5">
            <a:extLst>
              <a:ext uri="{FF2B5EF4-FFF2-40B4-BE49-F238E27FC236}">
                <a16:creationId xmlns:a16="http://schemas.microsoft.com/office/drawing/2014/main" id="{79874026-F4E6-4359-ABA9-4C96FB9BD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724400"/>
            <a:ext cx="1868397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  Binary  Hex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0    0000     00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1    0001     01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2    0010     02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3    0011     03</a:t>
            </a:r>
          </a:p>
        </p:txBody>
      </p:sp>
      <p:sp>
        <p:nvSpPr>
          <p:cNvPr id="8199" name="Text Box 7">
            <a:extLst>
              <a:ext uri="{FF2B5EF4-FFF2-40B4-BE49-F238E27FC236}">
                <a16:creationId xmlns:a16="http://schemas.microsoft.com/office/drawing/2014/main" id="{A0D1D312-71A1-4537-BFE5-49351A9666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724400"/>
            <a:ext cx="1868397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  Binary  Hex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4    0100     04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5    0101     05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6    0110     06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7    0111     07</a:t>
            </a:r>
          </a:p>
        </p:txBody>
      </p:sp>
      <p:sp>
        <p:nvSpPr>
          <p:cNvPr id="8200" name="Text Box 9">
            <a:extLst>
              <a:ext uri="{FF2B5EF4-FFF2-40B4-BE49-F238E27FC236}">
                <a16:creationId xmlns:a16="http://schemas.microsoft.com/office/drawing/2014/main" id="{02D9B115-2555-449B-9315-99AEA044F4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4724400"/>
            <a:ext cx="1868397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  Binary  Hex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8    1000     08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9    1001     09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10    1010     0a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11    1011     0b</a:t>
            </a:r>
          </a:p>
        </p:txBody>
      </p:sp>
      <p:sp>
        <p:nvSpPr>
          <p:cNvPr id="8201" name="Text Box 10">
            <a:extLst>
              <a:ext uri="{FF2B5EF4-FFF2-40B4-BE49-F238E27FC236}">
                <a16:creationId xmlns:a16="http://schemas.microsoft.com/office/drawing/2014/main" id="{FDD3365F-4EC9-4EC7-BAD0-5A3B76C420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4724400"/>
            <a:ext cx="1868397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  Binary  Hex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12    1100     0c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13    1101     0d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14    1110     0e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15    1111     0f</a:t>
            </a:r>
          </a:p>
        </p:txBody>
      </p:sp>
      <p:sp>
        <p:nvSpPr>
          <p:cNvPr id="8202" name="Line 11">
            <a:extLst>
              <a:ext uri="{FF2B5EF4-FFF2-40B4-BE49-F238E27FC236}">
                <a16:creationId xmlns:a16="http://schemas.microsoft.com/office/drawing/2014/main" id="{778B11CE-D2BE-46FD-845C-AF1B591CFE13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Line 12">
            <a:extLst>
              <a:ext uri="{FF2B5EF4-FFF2-40B4-BE49-F238E27FC236}">
                <a16:creationId xmlns:a16="http://schemas.microsoft.com/office/drawing/2014/main" id="{028F1F5A-B0B2-4229-B42F-BD5489E8AD21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46482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Line 13">
            <a:extLst>
              <a:ext uri="{FF2B5EF4-FFF2-40B4-BE49-F238E27FC236}">
                <a16:creationId xmlns:a16="http://schemas.microsoft.com/office/drawing/2014/main" id="{D67244A7-01B4-4A4C-9862-1958395B937E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45720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8EE03C6-876B-49FE-8BE5-A91B213B9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2759F4-793C-4EA8-A582-CA28E0F0E21E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id="{430767EC-DFB7-466E-A48B-FF8A2DFBA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5197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Instruction Formats</a:t>
            </a:r>
          </a:p>
        </p:txBody>
      </p:sp>
      <p:sp>
        <p:nvSpPr>
          <p:cNvPr id="10244" name="Line 3">
            <a:extLst>
              <a:ext uri="{FF2B5EF4-FFF2-40B4-BE49-F238E27FC236}">
                <a16:creationId xmlns:a16="http://schemas.microsoft.com/office/drawing/2014/main" id="{A3404102-DF66-447C-89B6-45C6DA52231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Text Box 4">
            <a:extLst>
              <a:ext uri="{FF2B5EF4-FFF2-40B4-BE49-F238E27FC236}">
                <a16:creationId xmlns:a16="http://schemas.microsoft.com/office/drawing/2014/main" id="{1CF9E968-54C9-48CB-9FB0-B9BE395B13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7079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Instructions are represented as 32-bit numbers (one word),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broken into 6 fields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R-type instruction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add     $t0, $s1, $s2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000000     10001    10010    01000    00000    100000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6 bits         5 bits     5 bits     5 bits      5 bits      6 bits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op    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rs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rt 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rd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shamt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funct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opcode     source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source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dest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shift amt   function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I-type instruction           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$t0, 32($s3)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6 bits        5 bits    5 bits         16 bits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opcode     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rs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rt            constant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i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($s3)    ($t0)</a:t>
            </a:r>
            <a:endParaRPr lang="en-US" altLang="en-US" sz="2400" i="1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B385449-1D00-43B1-8326-0084664FA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9B8242-1D43-4A59-A646-3CD99CB39F24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AFDFD041-568B-409E-90B3-4619A1F218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6288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Logical Operations</a:t>
            </a:r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46359E38-8E04-49AD-959A-EB10E2CA0B1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Text Box 5">
            <a:extLst>
              <a:ext uri="{FF2B5EF4-FFF2-40B4-BE49-F238E27FC236}">
                <a16:creationId xmlns:a16="http://schemas.microsoft.com/office/drawing/2014/main" id="{33CFDF43-0034-4E0B-9BF0-7688EEBC44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343292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Logical ops          C operators      Java operators         MIPS </a:t>
            </a:r>
            <a:r>
              <a:rPr lang="en-US" altLang="en-US" sz="20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instr</a:t>
            </a:r>
            <a:endParaRPr lang="en-US" altLang="en-US" sz="20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Shift Left                    &lt;&lt;                        &lt;&lt;           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sll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Shift Right                  &gt;&gt;                       &gt;&gt;&gt;         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srl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Bit-by-bit AND            &amp;                         &amp;                     and,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andi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Bit-by-bit OR               |                          |                         or,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ori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Bit-by-bit NOT            ~                          ~                           nor (with $zero)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C244690-02C1-4F77-8170-BC1562EE9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2D24F7-BABB-4362-A37B-8F1A73480375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45273581-8921-49CB-B26C-1707CB07FB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8306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 Instructions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5CA1245F-7547-42CB-B5B8-EB7885F9697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73324850-4B94-4123-AD27-DC16EAC83D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289496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Conditional branch: Jump to instruction L1 if register1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equals register2:  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beq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register1,  register2,  L1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Similarly,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bne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and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slt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(set-on-less-than)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Unconditional branch: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     L1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jr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$s0    </a:t>
            </a:r>
            <a:r>
              <a:rPr lang="en-US" alt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(useful for big jumps and procedure returns)</a:t>
            </a: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Convert to assembly: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if  (i == j)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f = </a:t>
            </a:r>
            <a:r>
              <a:rPr lang="en-US" altLang="en-US" sz="24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g+h</a:t>
            </a: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else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f = g-h;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6DEAAF1-1753-4C56-AF5A-B3067E3EE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CBB5FA-7747-46F2-A32C-3BF1473F03DB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6D02DC89-02E0-4ECB-B3E7-832AB56409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8306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 Instructions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FA1A44F3-56F8-4766-8223-943133599EA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F33F3051-3FC9-4921-9A97-4514DF4D58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289496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Conditional branch: Jump to instruction L1 if register1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equals register2:  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beq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register1,  register2,  L1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Similarly,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bne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and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slt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(set-on-less-than)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Unconditional branch: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     L1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jr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$s0   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(useful for big jumps and procedure returns)</a:t>
            </a: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Convert to assembly: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if  (i == j)                                   </a:t>
            </a:r>
            <a:r>
              <a:rPr lang="en-US" altLang="en-US" sz="24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bne</a:t>
            </a: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$s3, $s4, Else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f = </a:t>
            </a:r>
            <a:r>
              <a:rPr lang="en-US" altLang="en-US" sz="24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g+h</a:t>
            </a: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                                 add   $s0, $s1, $s2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else                                            j        End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f = g-h;                       Else:   sub   $s0, $s1, $s2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End: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4B480F11-CFD4-4EF5-87B5-F5F4CE1F9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6FD999-C4A1-4363-8664-EAB7EEBEA3F1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D7BD0890-3116-41F9-A15E-C551546F18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72E570B2-548C-488D-974B-023FBAE0814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D0400824-36B9-4C6C-854F-8C48AF108A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3749675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Convert to assembly: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while   (save[i] == k)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i += 1;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Values of i and k are in $s3  and $s5 and base of array  save[] is in $s6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45301</TotalTime>
  <Words>1051</Words>
  <Application>Microsoft Office PowerPoint</Application>
  <PresentationFormat>On-screen Show (4:3)</PresentationFormat>
  <Paragraphs>187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267</cp:revision>
  <dcterms:created xsi:type="dcterms:W3CDTF">2002-09-20T18:19:18Z</dcterms:created>
  <dcterms:modified xsi:type="dcterms:W3CDTF">2023-01-24T05:31:59Z</dcterms:modified>
</cp:coreProperties>
</file>