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8" r:id="rId3"/>
    <p:sldId id="279" r:id="rId4"/>
    <p:sldId id="280" r:id="rId5"/>
    <p:sldId id="281" r:id="rId6"/>
    <p:sldId id="282" r:id="rId7"/>
    <p:sldId id="293" r:id="rId8"/>
    <p:sldId id="294" r:id="rId9"/>
    <p:sldId id="471" r:id="rId10"/>
    <p:sldId id="266" r:id="rId11"/>
    <p:sldId id="283" r:id="rId12"/>
    <p:sldId id="284" r:id="rId13"/>
    <p:sldId id="285" r:id="rId14"/>
    <p:sldId id="4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6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58313-B910-41E8-8904-0397184C5E2A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39F6EA-7A55-45C3-AE11-58FF20F80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9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7D5F6C0E-267E-4AD3-AC59-73231F782F5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A92F4-B857-4FCC-BE8F-14DED440C09E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4FE17622-389A-4202-BA7C-F87DDDB516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6950464-E35C-4315-9DD6-33936EFDA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28797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8D520-4284-47D9-B3D7-64F0E310EB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16540C-449D-4135-8992-CC2CDF6B8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914B8-3C5D-46EE-8814-CF84AABF8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C7BA0-4420-41CD-9CF9-E9ECFAE2E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513EF-9880-461E-B92B-E78D70ABB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23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4B049-8098-42D0-A8E8-9FAD11D7A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43FACF-96EF-4CD6-9678-B4135DA9D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7A12FE-83C5-4900-92B4-39C6EAC13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9A6A3-2294-4FA7-8FFC-6FA49080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54253-11BC-459C-AD68-D0A5C8D82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EDED3B-0605-40BB-A665-1434157822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4FEDD0-A80D-4BAA-8364-CFEC5D0D1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8B92C0-8F86-40A6-A7A0-769806D5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D992D-FBAD-4E45-BE3C-7FF718D22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56BEE-A412-4974-8A9D-682504980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924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A002C-7393-4863-AB2A-39E5289DE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CA96E-8B12-49AE-9E6E-42CA741B6E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8C3E4-29ED-4989-9B02-B3378255C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F3C6E-3896-4712-AE6A-ECF13B0FA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3BC36D-84CD-430A-936C-0C80B5AC8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58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F2009-ADF2-48A2-8B84-2822E6469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0DD24-8489-4C40-8C8B-D66E9B548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63DE5-3BB9-4AF2-B8D0-41D2B9AF0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D5560-C0C0-4DE1-B216-D3E70DD4F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3BA36-1785-46F3-B27C-5031CAE7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021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CB400-8002-40AA-BB96-753BF9DDD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C0D9A-41FB-4D97-9340-94D025B1A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4CA298-82CF-4A1B-AF09-35CF15FC99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DD1437-6004-474B-AABE-C6C8EBE4B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BAF320-787F-407A-BE4A-F1A0F8101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B4BC4C-96D0-4877-BC8B-0C5F7B0EE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28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01677-9D68-45C0-9241-E41687981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2A272B-216A-4529-AA9D-29659365C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5A3A0C-81EA-43E1-9458-B71C863BB0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8EEBE8-99D6-4D59-B0B8-0F974036F9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65DA6F-4493-463F-A6DD-E2DCC86618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E7CD39-CAD7-44A0-BB43-461D18E1D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48CCAE-CDA3-4C3C-B8C0-239E0D7D5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56C72B-13C2-4183-8AF1-E511F0FB2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06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6C064-7889-4497-BE94-A67FCBD96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48BE09-9C39-44C6-9933-D81D92C99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FA9DBD-A87E-4096-8CA2-BBC72861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9A3DBC-D396-4D72-AAC5-155D78152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73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6DAFAB-CDD3-4915-809F-A070C036C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51CD02-1FDE-4488-84EA-8B3152439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AF7488-48B7-4901-9D79-354EB1EFB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14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03932-FBB6-4C45-B06C-F195D2892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97E0F-9C57-494F-9617-1BEACE2DA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2E739F-511E-47BD-A8F6-29923F5DA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355208-810A-4FDB-9A85-C77432E1B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A3B7CB-840A-40C6-84EC-DCE975A7E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2C0FA9-F3CD-486D-934B-7F6A6CC9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97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5AE74-764E-4ABC-89BD-95730F469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CAC4F2-4192-4E38-AA60-A925FA6761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5D4D5E-2505-4EEE-BE37-2C11781834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80D1F3-2D42-4309-BF23-F80554C70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5E9A26-F4D6-4F5E-B202-159E38E89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FB56B-7D99-41C0-8098-B30F0E263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9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01E333-7497-48B5-A851-0B4A1390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24435C-6C50-4E7F-B894-5557C278C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9A6913-681E-413C-8F4E-257D1F9DB4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E6541-0178-49D8-B69D-DFA9DA2A8627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FED2A-6BA8-4D7D-BBD9-75C0AF485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4127C0-7D44-459C-BC6E-46C11C196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955E4-6DF5-4CB4-BABB-C4ADCA9572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2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01C167E-31B2-414B-BE47-07BAE3D10382}"/>
              </a:ext>
            </a:extLst>
          </p:cNvPr>
          <p:cNvSpPr txBox="1"/>
          <p:nvPr/>
        </p:nvSpPr>
        <p:spPr>
          <a:xfrm>
            <a:off x="3414432" y="2197510"/>
            <a:ext cx="536313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/>
              <a:t>3810 Review Session</a:t>
            </a:r>
          </a:p>
          <a:p>
            <a:pPr algn="ctr"/>
            <a:r>
              <a:rPr lang="en-US" sz="4000">
                <a:solidFill>
                  <a:srgbClr val="C00000"/>
                </a:solidFill>
              </a:rPr>
              <a:t>Spring 2022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560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00B963A-3039-4CB4-B6CC-1767A8AA83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665" y="280660"/>
            <a:ext cx="11660669" cy="359079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18DB260-105F-4D34-AB66-7ADDB3B758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0395" y="2746041"/>
            <a:ext cx="9290682" cy="3691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141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65E93-5040-429C-B4B1-7FCE888700A6}"/>
              </a:ext>
            </a:extLst>
          </p:cNvPr>
          <p:cNvSpPr txBox="1"/>
          <p:nvPr/>
        </p:nvSpPr>
        <p:spPr>
          <a:xfrm>
            <a:off x="10289708" y="6148893"/>
            <a:ext cx="15279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Security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EE4B6D-9F35-4F0B-902D-FC201DE9C6EE}"/>
              </a:ext>
            </a:extLst>
          </p:cNvPr>
          <p:cNvSpPr txBox="1"/>
          <p:nvPr/>
        </p:nvSpPr>
        <p:spPr>
          <a:xfrm>
            <a:off x="98599" y="109537"/>
            <a:ext cx="8033353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Questions to ask yourself:</a:t>
            </a:r>
          </a:p>
          <a:p>
            <a:r>
              <a:rPr lang="en-US" sz="2400" dirty="0"/>
              <a:t>How does Meltdown work?</a:t>
            </a:r>
          </a:p>
          <a:p>
            <a:r>
              <a:rPr lang="en-US" sz="2400" dirty="0"/>
              <a:t>How does </a:t>
            </a:r>
            <a:r>
              <a:rPr lang="en-US" sz="2400" dirty="0" err="1"/>
              <a:t>Spectre</a:t>
            </a:r>
            <a:r>
              <a:rPr lang="en-US" sz="2400" dirty="0"/>
              <a:t> work?</a:t>
            </a:r>
          </a:p>
          <a:p>
            <a:r>
              <a:rPr lang="en-US" sz="2400" dirty="0"/>
              <a:t>How can you force a footprint?  (the relevant code sequence)</a:t>
            </a:r>
          </a:p>
          <a:p>
            <a:r>
              <a:rPr lang="en-US" sz="2400" dirty="0"/>
              <a:t>How can you examine footprints?  (exploiting the side channel)</a:t>
            </a:r>
          </a:p>
          <a:p>
            <a:r>
              <a:rPr lang="en-US" sz="2400" dirty="0"/>
              <a:t>How can you defend against these attacks?</a:t>
            </a:r>
          </a:p>
        </p:txBody>
      </p:sp>
    </p:spTree>
    <p:extLst>
      <p:ext uri="{BB962C8B-B14F-4D97-AF65-F5344CB8AC3E}">
        <p14:creationId xmlns:p14="http://schemas.microsoft.com/office/powerpoint/2010/main" val="4257693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65E93-5040-429C-B4B1-7FCE888700A6}"/>
              </a:ext>
            </a:extLst>
          </p:cNvPr>
          <p:cNvSpPr txBox="1"/>
          <p:nvPr/>
        </p:nvSpPr>
        <p:spPr>
          <a:xfrm>
            <a:off x="9153852" y="6170324"/>
            <a:ext cx="28235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Virtual Memory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7F8BB8-38B7-4377-8483-A53ECB97D4CB}"/>
              </a:ext>
            </a:extLst>
          </p:cNvPr>
          <p:cNvSpPr txBox="1"/>
          <p:nvPr/>
        </p:nvSpPr>
        <p:spPr>
          <a:xfrm>
            <a:off x="98599" y="109537"/>
            <a:ext cx="6309997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Questions to ask yourself:</a:t>
            </a:r>
          </a:p>
          <a:p>
            <a:r>
              <a:rPr lang="en-US" sz="2400" dirty="0"/>
              <a:t>What does the programmer/compiler deal with?</a:t>
            </a:r>
          </a:p>
          <a:p>
            <a:r>
              <a:rPr lang="en-US" sz="2400" dirty="0"/>
              <a:t>What does the OS deal with?</a:t>
            </a:r>
          </a:p>
          <a:p>
            <a:r>
              <a:rPr lang="en-US" sz="2400" dirty="0"/>
              <a:t>How is translation done efficiently?</a:t>
            </a:r>
          </a:p>
        </p:txBody>
      </p:sp>
    </p:spTree>
    <p:extLst>
      <p:ext uri="{BB962C8B-B14F-4D97-AF65-F5344CB8AC3E}">
        <p14:creationId xmlns:p14="http://schemas.microsoft.com/office/powerpoint/2010/main" val="1130078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65E93-5040-429C-B4B1-7FCE888700A6}"/>
              </a:ext>
            </a:extLst>
          </p:cNvPr>
          <p:cNvSpPr txBox="1"/>
          <p:nvPr/>
        </p:nvSpPr>
        <p:spPr>
          <a:xfrm>
            <a:off x="6872691" y="6082526"/>
            <a:ext cx="51752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Synchronization, Consistency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1C89C95-C600-4B4E-92E0-4E530B82C894}"/>
              </a:ext>
            </a:extLst>
          </p:cNvPr>
          <p:cNvSpPr txBox="1"/>
          <p:nvPr/>
        </p:nvSpPr>
        <p:spPr>
          <a:xfrm>
            <a:off x="98599" y="109537"/>
            <a:ext cx="11793421" cy="26776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Questions to ask yourself:</a:t>
            </a:r>
          </a:p>
          <a:p>
            <a:r>
              <a:rPr lang="en-US" sz="2400" dirty="0"/>
              <a:t>Why do </a:t>
            </a:r>
            <a:r>
              <a:rPr lang="en-US" sz="2400" dirty="0" err="1"/>
              <a:t>multiprocs</a:t>
            </a:r>
            <a:r>
              <a:rPr lang="en-US" sz="2400" dirty="0"/>
              <a:t> need to deal with prog. models, coherence, synchronization, consistency?</a:t>
            </a:r>
          </a:p>
          <a:p>
            <a:r>
              <a:rPr lang="en-US" sz="2400" dirty="0"/>
              <a:t>What are race conditions?</a:t>
            </a:r>
          </a:p>
          <a:p>
            <a:r>
              <a:rPr lang="en-US" sz="2400" dirty="0"/>
              <a:t>What is an example synchronization primitive and how is it implemented?</a:t>
            </a:r>
          </a:p>
          <a:p>
            <a:r>
              <a:rPr lang="en-US" sz="2400" dirty="0"/>
              <a:t>What consistency model is assumed by a programmer?</a:t>
            </a:r>
          </a:p>
          <a:p>
            <a:r>
              <a:rPr lang="en-US" sz="2400" dirty="0"/>
              <a:t>Why is it slow?</a:t>
            </a:r>
          </a:p>
          <a:p>
            <a:r>
              <a:rPr lang="en-US" sz="2400" dirty="0"/>
              <a:t>How do I make life easier for the programmer and provide high performance?</a:t>
            </a:r>
          </a:p>
        </p:txBody>
      </p:sp>
    </p:spTree>
    <p:extLst>
      <p:ext uri="{BB962C8B-B14F-4D97-AF65-F5344CB8AC3E}">
        <p14:creationId xmlns:p14="http://schemas.microsoft.com/office/powerpoint/2010/main" val="6200307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65E93-5040-429C-B4B1-7FCE888700A6}"/>
              </a:ext>
            </a:extLst>
          </p:cNvPr>
          <p:cNvSpPr txBox="1"/>
          <p:nvPr/>
        </p:nvSpPr>
        <p:spPr>
          <a:xfrm>
            <a:off x="9431536" y="6045655"/>
            <a:ext cx="2125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GPUs, Disks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F849A9-4E8F-43AE-BBA1-02F8F2077367}"/>
              </a:ext>
            </a:extLst>
          </p:cNvPr>
          <p:cNvSpPr txBox="1"/>
          <p:nvPr/>
        </p:nvSpPr>
        <p:spPr>
          <a:xfrm>
            <a:off x="98599" y="109537"/>
            <a:ext cx="7924157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Questions to ask yourself:</a:t>
            </a:r>
          </a:p>
          <a:p>
            <a:r>
              <a:rPr lang="en-US" sz="2400" dirty="0"/>
              <a:t>What are the central philosophies in a GPU?</a:t>
            </a:r>
          </a:p>
          <a:p>
            <a:r>
              <a:rPr lang="en-US" sz="2400" dirty="0"/>
              <a:t>In what ways does the GPU design differ from a CPU?</a:t>
            </a:r>
          </a:p>
          <a:p>
            <a:r>
              <a:rPr lang="en-US" sz="2400" dirty="0"/>
              <a:t>What are the different ways that disks provide high reliability?</a:t>
            </a:r>
          </a:p>
          <a:p>
            <a:r>
              <a:rPr lang="en-US" sz="2400" dirty="0"/>
              <a:t>Can you explain how parity is used to recover lost data?</a:t>
            </a:r>
          </a:p>
        </p:txBody>
      </p:sp>
    </p:spTree>
    <p:extLst>
      <p:ext uri="{BB962C8B-B14F-4D97-AF65-F5344CB8AC3E}">
        <p14:creationId xmlns:p14="http://schemas.microsoft.com/office/powerpoint/2010/main" val="1400897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28B982-A02B-4BE1-B6C0-A5F5EFE59726}"/>
              </a:ext>
            </a:extLst>
          </p:cNvPr>
          <p:cNvSpPr txBox="1"/>
          <p:nvPr/>
        </p:nvSpPr>
        <p:spPr>
          <a:xfrm>
            <a:off x="600075" y="402431"/>
            <a:ext cx="30811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Unpipelined processor</a:t>
            </a:r>
          </a:p>
          <a:p>
            <a:r>
              <a:rPr lang="en-US" sz="2400" dirty="0"/>
              <a:t>CPI:</a:t>
            </a:r>
          </a:p>
          <a:p>
            <a:r>
              <a:rPr lang="en-US" sz="2400" dirty="0"/>
              <a:t>Clock speed:</a:t>
            </a:r>
          </a:p>
          <a:p>
            <a:r>
              <a:rPr lang="en-US" sz="2400" dirty="0"/>
              <a:t>Throughput: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6466FB-73EC-4AAA-9B29-E41861B9A5C4}"/>
              </a:ext>
            </a:extLst>
          </p:cNvPr>
          <p:cNvSpPr txBox="1"/>
          <p:nvPr/>
        </p:nvSpPr>
        <p:spPr>
          <a:xfrm>
            <a:off x="8131969" y="402431"/>
            <a:ext cx="263713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Pipelined processor</a:t>
            </a:r>
          </a:p>
          <a:p>
            <a:r>
              <a:rPr lang="en-US" sz="2400" dirty="0"/>
              <a:t>CPI:</a:t>
            </a:r>
          </a:p>
          <a:p>
            <a:r>
              <a:rPr lang="en-US" sz="2400" dirty="0"/>
              <a:t>Clock speed:</a:t>
            </a:r>
          </a:p>
          <a:p>
            <a:r>
              <a:rPr lang="en-US" sz="2400" dirty="0"/>
              <a:t>Throughput: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1E0B71-F52B-4B05-901C-2B8476375176}"/>
              </a:ext>
            </a:extLst>
          </p:cNvPr>
          <p:cNvSpPr txBox="1"/>
          <p:nvPr/>
        </p:nvSpPr>
        <p:spPr>
          <a:xfrm>
            <a:off x="328613" y="3429000"/>
            <a:ext cx="28311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Circuit Assumptions</a:t>
            </a:r>
          </a:p>
          <a:p>
            <a:r>
              <a:rPr lang="en-US" sz="2400" dirty="0"/>
              <a:t>Length of full circuit:</a:t>
            </a:r>
          </a:p>
          <a:p>
            <a:r>
              <a:rPr lang="en-US" sz="2400" dirty="0"/>
              <a:t>Length of each stage:</a:t>
            </a:r>
          </a:p>
          <a:p>
            <a:r>
              <a:rPr lang="en-US" sz="2400" dirty="0"/>
              <a:t>No hazards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7BC580-2F8B-4B7D-8997-8932A1E28E31}"/>
              </a:ext>
            </a:extLst>
          </p:cNvPr>
          <p:cNvSpPr txBox="1"/>
          <p:nvPr/>
        </p:nvSpPr>
        <p:spPr>
          <a:xfrm>
            <a:off x="8289458" y="6163181"/>
            <a:ext cx="3756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Pipeline Performance</a:t>
            </a:r>
          </a:p>
        </p:txBody>
      </p:sp>
    </p:spTree>
    <p:extLst>
      <p:ext uri="{BB962C8B-B14F-4D97-AF65-F5344CB8AC3E}">
        <p14:creationId xmlns:p14="http://schemas.microsoft.com/office/powerpoint/2010/main" val="432004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EFF921A5-9E24-4E21-BF8A-E702E1C056A0}"/>
              </a:ext>
            </a:extLst>
          </p:cNvPr>
          <p:cNvSpPr txBox="1"/>
          <p:nvPr/>
        </p:nvSpPr>
        <p:spPr>
          <a:xfrm>
            <a:off x="0" y="6273225"/>
            <a:ext cx="23739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Data Hazards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E83D5BD-893B-4ADB-BDFB-D84669BCA67A}"/>
              </a:ext>
            </a:extLst>
          </p:cNvPr>
          <p:cNvCxnSpPr/>
          <p:nvPr/>
        </p:nvCxnSpPr>
        <p:spPr>
          <a:xfrm>
            <a:off x="6257925" y="350044"/>
            <a:ext cx="71438" cy="6119812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AF95BDD-DB1B-480D-AD62-AF1500C19D0C}"/>
              </a:ext>
            </a:extLst>
          </p:cNvPr>
          <p:cNvSpPr txBox="1"/>
          <p:nvPr/>
        </p:nvSpPr>
        <p:spPr>
          <a:xfrm>
            <a:off x="98599" y="109537"/>
            <a:ext cx="5321329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No Bypassing</a:t>
            </a:r>
          </a:p>
          <a:p>
            <a:endParaRPr lang="en-US" sz="2400" dirty="0"/>
          </a:p>
          <a:p>
            <a:r>
              <a:rPr lang="en-US" sz="2400" dirty="0"/>
              <a:t>Point of production: always RW middle</a:t>
            </a:r>
          </a:p>
          <a:p>
            <a:r>
              <a:rPr lang="en-US" sz="2400" dirty="0"/>
              <a:t>Point of consumption: always D/R middle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20FD7D-9682-4B4A-9C60-058E947F9403}"/>
              </a:ext>
            </a:extLst>
          </p:cNvPr>
          <p:cNvSpPr txBox="1"/>
          <p:nvPr/>
        </p:nvSpPr>
        <p:spPr>
          <a:xfrm>
            <a:off x="6483940" y="51284"/>
            <a:ext cx="4614405" cy="329320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Bypassing</a:t>
            </a:r>
          </a:p>
          <a:p>
            <a:endParaRPr lang="en-US" sz="800" dirty="0"/>
          </a:p>
          <a:p>
            <a:r>
              <a:rPr lang="en-US" sz="2400" dirty="0"/>
              <a:t>Point of production: </a:t>
            </a:r>
          </a:p>
          <a:p>
            <a:r>
              <a:rPr lang="en-US" sz="2400" dirty="0"/>
              <a:t>     add, sub, etc.: end of ALU</a:t>
            </a:r>
          </a:p>
          <a:p>
            <a:r>
              <a:rPr lang="en-US" sz="2400" dirty="0"/>
              <a:t>     </a:t>
            </a:r>
            <a:r>
              <a:rPr lang="en-US" sz="2400" dirty="0" err="1"/>
              <a:t>lw</a:t>
            </a:r>
            <a:r>
              <a:rPr lang="en-US" sz="2400" dirty="0"/>
              <a:t>: end of DM</a:t>
            </a:r>
          </a:p>
          <a:p>
            <a:endParaRPr lang="en-US" sz="800" dirty="0"/>
          </a:p>
          <a:p>
            <a:r>
              <a:rPr lang="en-US" sz="2400" dirty="0"/>
              <a:t>Point of consumption:</a:t>
            </a:r>
          </a:p>
          <a:p>
            <a:r>
              <a:rPr lang="en-US" sz="2400" dirty="0"/>
              <a:t>     add, sub, </a:t>
            </a:r>
            <a:r>
              <a:rPr lang="en-US" sz="2400" dirty="0" err="1"/>
              <a:t>lw</a:t>
            </a:r>
            <a:r>
              <a:rPr lang="en-US" sz="2400" dirty="0"/>
              <a:t>: start of ALU</a:t>
            </a:r>
          </a:p>
          <a:p>
            <a:r>
              <a:rPr lang="en-US" sz="2400" dirty="0"/>
              <a:t>     </a:t>
            </a:r>
            <a:r>
              <a:rPr lang="en-US" sz="2400" dirty="0" err="1"/>
              <a:t>sw</a:t>
            </a:r>
            <a:r>
              <a:rPr lang="en-US" sz="2400" dirty="0"/>
              <a:t>  $1, 8($2): start of ALU for $2,</a:t>
            </a:r>
          </a:p>
          <a:p>
            <a:r>
              <a:rPr lang="en-US" sz="2400" dirty="0"/>
              <a:t>                              start of DM for $1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FC05B4-8AE9-4276-9B82-2E02F2D3845F}"/>
              </a:ext>
            </a:extLst>
          </p:cNvPr>
          <p:cNvSpPr txBox="1"/>
          <p:nvPr/>
        </p:nvSpPr>
        <p:spPr>
          <a:xfrm>
            <a:off x="98599" y="1868485"/>
            <a:ext cx="5866221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                                                      * </a:t>
            </a:r>
            <a:r>
              <a:rPr lang="en-US" sz="2400" dirty="0" err="1"/>
              <a:t>PoP</a:t>
            </a:r>
            <a:r>
              <a:rPr lang="en-US" sz="2400" dirty="0"/>
              <a:t> </a:t>
            </a:r>
          </a:p>
          <a:p>
            <a:r>
              <a:rPr lang="en-US" sz="2400" dirty="0"/>
              <a:t>I1  add:    IF   DR    AL    DM    RW</a:t>
            </a:r>
          </a:p>
          <a:p>
            <a:r>
              <a:rPr lang="en-US" sz="2400" dirty="0"/>
              <a:t>I2  add:           IF     DR    </a:t>
            </a:r>
            <a:r>
              <a:rPr lang="en-US" sz="2400" dirty="0" err="1"/>
              <a:t>DR</a:t>
            </a:r>
            <a:r>
              <a:rPr lang="en-US" sz="2400" dirty="0"/>
              <a:t>     </a:t>
            </a:r>
            <a:r>
              <a:rPr lang="en-US" sz="2400" dirty="0" err="1"/>
              <a:t>DR</a:t>
            </a:r>
            <a:r>
              <a:rPr lang="en-US" sz="2400" dirty="0"/>
              <a:t>    AL  DM  RW</a:t>
            </a:r>
          </a:p>
          <a:p>
            <a:r>
              <a:rPr lang="en-US" sz="2400" dirty="0"/>
              <a:t>                                                      * </a:t>
            </a:r>
            <a:r>
              <a:rPr lang="en-US" sz="2400" dirty="0" err="1"/>
              <a:t>PoC</a:t>
            </a:r>
            <a:endParaRPr lang="en-US" sz="2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8F4C3B-EEF2-41B9-8104-84D7AE7AD23F}"/>
              </a:ext>
            </a:extLst>
          </p:cNvPr>
          <p:cNvSpPr txBox="1"/>
          <p:nvPr/>
        </p:nvSpPr>
        <p:spPr>
          <a:xfrm>
            <a:off x="6571457" y="3604676"/>
            <a:ext cx="4809843" cy="1569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/>
              <a:t>                                      * </a:t>
            </a:r>
            <a:r>
              <a:rPr lang="en-US" sz="2400" dirty="0" err="1"/>
              <a:t>PoP</a:t>
            </a:r>
            <a:r>
              <a:rPr lang="en-US" sz="2400" dirty="0"/>
              <a:t> </a:t>
            </a:r>
          </a:p>
          <a:p>
            <a:r>
              <a:rPr lang="en-US" sz="2400" dirty="0"/>
              <a:t>I1  add:    IF   DR    AL    DM    RW</a:t>
            </a:r>
          </a:p>
          <a:p>
            <a:r>
              <a:rPr lang="en-US" sz="2400" dirty="0"/>
              <a:t>I2  add:           IF     DR     AL     DM  RW</a:t>
            </a:r>
          </a:p>
          <a:p>
            <a:r>
              <a:rPr lang="en-US" sz="2400" dirty="0"/>
              <a:t>                                         * </a:t>
            </a:r>
            <a:r>
              <a:rPr lang="en-US" sz="2400" dirty="0" err="1"/>
              <a:t>PoC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32074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524AFEA-20D0-4736-A131-B51A697C839D}"/>
              </a:ext>
            </a:extLst>
          </p:cNvPr>
          <p:cNvSpPr txBox="1"/>
          <p:nvPr/>
        </p:nvSpPr>
        <p:spPr>
          <a:xfrm>
            <a:off x="9189570" y="6198900"/>
            <a:ext cx="28308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Control Hazards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D89F42-3EEF-4899-A80E-6B567E027B11}"/>
              </a:ext>
            </a:extLst>
          </p:cNvPr>
          <p:cNvSpPr txBox="1"/>
          <p:nvPr/>
        </p:nvSpPr>
        <p:spPr>
          <a:xfrm>
            <a:off x="98599" y="109537"/>
            <a:ext cx="5317866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Assumptions</a:t>
            </a:r>
          </a:p>
          <a:p>
            <a:endParaRPr lang="en-US" sz="2400" dirty="0"/>
          </a:p>
          <a:p>
            <a:r>
              <a:rPr lang="en-US" sz="2400" dirty="0"/>
              <a:t>100 instructions</a:t>
            </a:r>
          </a:p>
          <a:p>
            <a:r>
              <a:rPr lang="en-US" sz="2400" dirty="0"/>
              <a:t>20 branches</a:t>
            </a:r>
          </a:p>
          <a:p>
            <a:r>
              <a:rPr lang="en-US" sz="2400" dirty="0"/>
              <a:t>14 Not-Taken, 6 Taken</a:t>
            </a:r>
          </a:p>
          <a:p>
            <a:r>
              <a:rPr lang="en-US" sz="2400" dirty="0"/>
              <a:t>Branch resolved in 6</a:t>
            </a:r>
            <a:r>
              <a:rPr lang="en-US" sz="2400" baseline="30000" dirty="0"/>
              <a:t>th</a:t>
            </a:r>
            <a:r>
              <a:rPr lang="en-US" sz="2400" dirty="0"/>
              <a:t> cycle (penalty of 5)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F11801-878C-40B8-B20D-60CB23BA4362}"/>
              </a:ext>
            </a:extLst>
          </p:cNvPr>
          <p:cNvSpPr txBox="1"/>
          <p:nvPr/>
        </p:nvSpPr>
        <p:spPr>
          <a:xfrm>
            <a:off x="98599" y="2747963"/>
            <a:ext cx="3572838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Approach 1: Panic and wait</a:t>
            </a:r>
          </a:p>
          <a:p>
            <a:endParaRPr lang="en-U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4FC160-6279-4DD9-9662-7F43E08AF1F2}"/>
              </a:ext>
            </a:extLst>
          </p:cNvPr>
          <p:cNvSpPr txBox="1"/>
          <p:nvPr/>
        </p:nvSpPr>
        <p:spPr>
          <a:xfrm>
            <a:off x="98599" y="4657726"/>
            <a:ext cx="3740448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Approach 2: Fetch-next-</a:t>
            </a:r>
            <a:r>
              <a:rPr lang="en-US" sz="2400" dirty="0" err="1">
                <a:solidFill>
                  <a:srgbClr val="C00000"/>
                </a:solidFill>
              </a:rPr>
              <a:t>instr</a:t>
            </a:r>
            <a:endParaRPr lang="en-US" sz="2400" dirty="0">
              <a:solidFill>
                <a:srgbClr val="C00000"/>
              </a:solidFill>
            </a:endParaRPr>
          </a:p>
          <a:p>
            <a:endParaRPr lang="en-US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43060A-DEC4-4D76-92D4-AFA3B66B9FDF}"/>
              </a:ext>
            </a:extLst>
          </p:cNvPr>
          <p:cNvSpPr txBox="1"/>
          <p:nvPr/>
        </p:nvSpPr>
        <p:spPr>
          <a:xfrm>
            <a:off x="5616732" y="119062"/>
            <a:ext cx="4820615" cy="267765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Approach 3: Branch Delay Slot</a:t>
            </a:r>
          </a:p>
          <a:p>
            <a:r>
              <a:rPr lang="en-US" sz="2400" dirty="0"/>
              <a:t>Option A: always useful</a:t>
            </a:r>
          </a:p>
          <a:p>
            <a:r>
              <a:rPr lang="en-US" sz="2400" dirty="0"/>
              <a:t>Option B: useful when the branch </a:t>
            </a:r>
          </a:p>
          <a:p>
            <a:r>
              <a:rPr lang="en-US" sz="2400" dirty="0"/>
              <a:t>                  goes along common fork</a:t>
            </a:r>
          </a:p>
          <a:p>
            <a:r>
              <a:rPr lang="en-US" sz="2400" dirty="0"/>
              <a:t>Option C: useful when the branch</a:t>
            </a:r>
          </a:p>
          <a:p>
            <a:r>
              <a:rPr lang="en-US" sz="2400" dirty="0"/>
              <a:t>                  goes along uncommon fork</a:t>
            </a:r>
          </a:p>
          <a:p>
            <a:r>
              <a:rPr lang="en-US" sz="2400" dirty="0"/>
              <a:t>Option D: no-op, always non-useful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CEAB980-33A1-4893-AEED-565148096356}"/>
              </a:ext>
            </a:extLst>
          </p:cNvPr>
          <p:cNvSpPr txBox="1"/>
          <p:nvPr/>
        </p:nvSpPr>
        <p:spPr>
          <a:xfrm>
            <a:off x="5780262" y="4657726"/>
            <a:ext cx="3853299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Approach 4: Branch predictor</a:t>
            </a:r>
          </a:p>
          <a:p>
            <a:r>
              <a:rPr lang="en-US" sz="2400" dirty="0"/>
              <a:t>Accuracy of 90%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B04570-1691-4C41-97EC-C96FB97D8699}"/>
              </a:ext>
            </a:extLst>
          </p:cNvPr>
          <p:cNvSpPr txBox="1"/>
          <p:nvPr/>
        </p:nvSpPr>
        <p:spPr>
          <a:xfrm>
            <a:off x="9029229" y="2711829"/>
            <a:ext cx="3064172" cy="193899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rgbClr val="C00000"/>
                </a:solidFill>
              </a:rPr>
              <a:t>Option A</a:t>
            </a:r>
          </a:p>
          <a:p>
            <a:pPr algn="ctr"/>
            <a:r>
              <a:rPr lang="en-US" sz="2400" dirty="0"/>
              <a:t>Branch</a:t>
            </a:r>
          </a:p>
          <a:p>
            <a:pPr algn="ctr"/>
            <a:r>
              <a:rPr lang="en-US" sz="2400" dirty="0"/>
              <a:t>Slot</a:t>
            </a:r>
          </a:p>
          <a:p>
            <a:pPr algn="ctr"/>
            <a:r>
              <a:rPr lang="en-US" sz="2400" dirty="0" err="1"/>
              <a:t>NTaken</a:t>
            </a:r>
            <a:r>
              <a:rPr lang="en-US" sz="2400" dirty="0"/>
              <a:t>            Taken</a:t>
            </a:r>
          </a:p>
          <a:p>
            <a:pPr algn="ctr"/>
            <a:r>
              <a:rPr lang="en-US" sz="2400" dirty="0">
                <a:solidFill>
                  <a:srgbClr val="C00000"/>
                </a:solidFill>
              </a:rPr>
              <a:t>Option B          Option C</a:t>
            </a:r>
          </a:p>
        </p:txBody>
      </p:sp>
    </p:spTree>
    <p:extLst>
      <p:ext uri="{BB962C8B-B14F-4D97-AF65-F5344CB8AC3E}">
        <p14:creationId xmlns:p14="http://schemas.microsoft.com/office/powerpoint/2010/main" val="3481910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65E93-5040-429C-B4B1-7FCE888700A6}"/>
              </a:ext>
            </a:extLst>
          </p:cNvPr>
          <p:cNvSpPr txBox="1"/>
          <p:nvPr/>
        </p:nvSpPr>
        <p:spPr>
          <a:xfrm>
            <a:off x="8089433" y="6148893"/>
            <a:ext cx="40244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Out of Order Processor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B3D566-C3CA-4478-B0A3-39BCDBBFE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894" y="657225"/>
            <a:ext cx="1905000" cy="838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Branch prediction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and instr fetch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30ABE5D2-866E-45F7-9010-EF33B739B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094" y="2105025"/>
            <a:ext cx="16764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R1 </a:t>
            </a:r>
            <a:r>
              <a:rPr lang="en-US" altLang="en-US" sz="2000">
                <a:latin typeface="+mn-lt"/>
                <a:sym typeface="Wingdings" panose="05000000000000000000" pitchFamily="2" charset="2"/>
              </a:rPr>
              <a:t> R1+R2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  <a:sym typeface="Wingdings" panose="05000000000000000000" pitchFamily="2" charset="2"/>
              </a:rPr>
              <a:t>R2  R1+R3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  <a:sym typeface="Wingdings" panose="05000000000000000000" pitchFamily="2" charset="2"/>
              </a:rPr>
              <a:t>BEQZ R2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  <a:sym typeface="Wingdings" panose="05000000000000000000" pitchFamily="2" charset="2"/>
              </a:rPr>
              <a:t>R3  R1+R2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  <a:sym typeface="Wingdings" panose="05000000000000000000" pitchFamily="2" charset="2"/>
              </a:rPr>
              <a:t>R1  R3+R2</a:t>
            </a:r>
            <a:endParaRPr lang="en-US" altLang="en-US" sz="2000">
              <a:latin typeface="+mn-lt"/>
            </a:endParaRP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1EF311C7-0691-4DCF-9DCE-528932A63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694" y="3933825"/>
            <a:ext cx="204100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Instr Fetch Queue</a:t>
            </a:r>
          </a:p>
        </p:txBody>
      </p:sp>
      <p:sp>
        <p:nvSpPr>
          <p:cNvPr id="11" name="Line 7">
            <a:extLst>
              <a:ext uri="{FF2B5EF4-FFF2-40B4-BE49-F238E27FC236}">
                <a16:creationId xmlns:a16="http://schemas.microsoft.com/office/drawing/2014/main" id="{4CB1501A-639B-4957-9EEA-73EE2A43EF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207294" y="1495425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3" name="Rectangle 8">
            <a:extLst>
              <a:ext uri="{FF2B5EF4-FFF2-40B4-BE49-F238E27FC236}">
                <a16:creationId xmlns:a16="http://schemas.microsoft.com/office/drawing/2014/main" id="{B93A73BD-A597-486F-8FE9-48C983130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6494" y="2638425"/>
            <a:ext cx="12954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Decode &amp;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Rename</a:t>
            </a:r>
          </a:p>
        </p:txBody>
      </p:sp>
      <p:sp>
        <p:nvSpPr>
          <p:cNvPr id="15" name="Line 9">
            <a:extLst>
              <a:ext uri="{FF2B5EF4-FFF2-40B4-BE49-F238E27FC236}">
                <a16:creationId xmlns:a16="http://schemas.microsoft.com/office/drawing/2014/main" id="{DF8341B7-6FBC-49F2-B1FE-7A9196B68BF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45494" y="30956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7" name="Rectangle 10">
            <a:extLst>
              <a:ext uri="{FF2B5EF4-FFF2-40B4-BE49-F238E27FC236}">
                <a16:creationId xmlns:a16="http://schemas.microsoft.com/office/drawing/2014/main" id="{EB1E40C9-EA1F-4063-836E-A2F25055C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6294" y="657225"/>
            <a:ext cx="7620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Instr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Instr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Instr 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Instr 4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Instr 5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Instr 6</a:t>
            </a:r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6FD5B714-7164-4816-B136-B12624F90A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8294" y="657225"/>
            <a:ext cx="7620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T1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T2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T3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T4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T5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T6</a:t>
            </a:r>
          </a:p>
        </p:txBody>
      </p:sp>
      <p:sp>
        <p:nvSpPr>
          <p:cNvPr id="21" name="Text Box 12">
            <a:extLst>
              <a:ext uri="{FF2B5EF4-FFF2-40B4-BE49-F238E27FC236}">
                <a16:creationId xmlns:a16="http://schemas.microsoft.com/office/drawing/2014/main" id="{3B978604-CA14-4C9E-9885-7DEE46380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9094" y="276225"/>
            <a:ext cx="2380588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Reorder Buffer (ROB)</a:t>
            </a:r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D0DBA4ED-3B84-4B4D-9860-FA0DFB10C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6294" y="3095625"/>
            <a:ext cx="16002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T1 </a:t>
            </a:r>
            <a:r>
              <a:rPr lang="en-US" altLang="en-US" sz="2000">
                <a:latin typeface="+mn-lt"/>
                <a:sym typeface="Wingdings" panose="05000000000000000000" pitchFamily="2" charset="2"/>
              </a:rPr>
              <a:t> R1+R2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T2 </a:t>
            </a:r>
            <a:r>
              <a:rPr lang="en-US" altLang="en-US" sz="2000">
                <a:latin typeface="+mn-lt"/>
                <a:sym typeface="Wingdings" panose="05000000000000000000" pitchFamily="2" charset="2"/>
              </a:rPr>
              <a:t> T1+R3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  <a:sym typeface="Wingdings" panose="05000000000000000000" pitchFamily="2" charset="2"/>
              </a:rPr>
              <a:t>BEQZ T2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  <a:sym typeface="Wingdings" panose="05000000000000000000" pitchFamily="2" charset="2"/>
              </a:rPr>
              <a:t>T4  T1+T2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  <a:sym typeface="Wingdings" panose="05000000000000000000" pitchFamily="2" charset="2"/>
              </a:rPr>
              <a:t>T5  T4+T2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+mn-lt"/>
            </a:endParaRPr>
          </a:p>
        </p:txBody>
      </p:sp>
      <p:sp>
        <p:nvSpPr>
          <p:cNvPr id="25" name="Text Box 14">
            <a:extLst>
              <a:ext uri="{FF2B5EF4-FFF2-40B4-BE49-F238E27FC236}">
                <a16:creationId xmlns:a16="http://schemas.microsoft.com/office/drawing/2014/main" id="{8626337F-D3BE-4C44-BFB7-6BEDDDF47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3894" y="4924425"/>
            <a:ext cx="1926105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Issue Queue (IQ)</a:t>
            </a:r>
          </a:p>
        </p:txBody>
      </p:sp>
      <p:sp>
        <p:nvSpPr>
          <p:cNvPr id="27" name="Line 15">
            <a:extLst>
              <a:ext uri="{FF2B5EF4-FFF2-40B4-BE49-F238E27FC236}">
                <a16:creationId xmlns:a16="http://schemas.microsoft.com/office/drawing/2014/main" id="{AD4534B8-86AB-43D5-89AB-BF9B9486A4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21894" y="1876425"/>
            <a:ext cx="9144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29" name="Line 16">
            <a:extLst>
              <a:ext uri="{FF2B5EF4-FFF2-40B4-BE49-F238E27FC236}">
                <a16:creationId xmlns:a16="http://schemas.microsoft.com/office/drawing/2014/main" id="{79A59AD3-2E6E-451D-8D99-16E069B592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1894" y="3400425"/>
            <a:ext cx="914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31" name="Rectangle 17">
            <a:extLst>
              <a:ext uri="{FF2B5EF4-FFF2-40B4-BE49-F238E27FC236}">
                <a16:creationId xmlns:a16="http://schemas.microsoft.com/office/drawing/2014/main" id="{812D6C01-54C3-4D33-9101-673385377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6094" y="3171825"/>
            <a:ext cx="533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ALU</a:t>
            </a:r>
          </a:p>
        </p:txBody>
      </p:sp>
      <p:sp>
        <p:nvSpPr>
          <p:cNvPr id="33" name="Rectangle 18">
            <a:extLst>
              <a:ext uri="{FF2B5EF4-FFF2-40B4-BE49-F238E27FC236}">
                <a16:creationId xmlns:a16="http://schemas.microsoft.com/office/drawing/2014/main" id="{9C092AE9-D8B5-4911-8B5E-062645A6F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894" y="3171825"/>
            <a:ext cx="533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ALU</a:t>
            </a:r>
          </a:p>
        </p:txBody>
      </p:sp>
      <p:sp>
        <p:nvSpPr>
          <p:cNvPr id="35" name="Rectangle 19">
            <a:extLst>
              <a:ext uri="{FF2B5EF4-FFF2-40B4-BE49-F238E27FC236}">
                <a16:creationId xmlns:a16="http://schemas.microsoft.com/office/drawing/2014/main" id="{4B53B344-A251-43ED-A8B1-3B9F4D1DE8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7694" y="3171825"/>
            <a:ext cx="5334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ALU</a:t>
            </a:r>
          </a:p>
        </p:txBody>
      </p:sp>
      <p:sp>
        <p:nvSpPr>
          <p:cNvPr id="37" name="Rectangle 20">
            <a:extLst>
              <a:ext uri="{FF2B5EF4-FFF2-40B4-BE49-F238E27FC236}">
                <a16:creationId xmlns:a16="http://schemas.microsoft.com/office/drawing/2014/main" id="{C329FF7A-6826-4BEB-B950-4F54B5AD4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9894" y="962025"/>
            <a:ext cx="1676400" cy="990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Register File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R1-R32</a:t>
            </a:r>
          </a:p>
        </p:txBody>
      </p:sp>
      <p:sp>
        <p:nvSpPr>
          <p:cNvPr id="39" name="Line 21">
            <a:extLst>
              <a:ext uri="{FF2B5EF4-FFF2-40B4-BE49-F238E27FC236}">
                <a16:creationId xmlns:a16="http://schemas.microsoft.com/office/drawing/2014/main" id="{05E00E23-769B-4ADB-AA63-C99E810F5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2694" y="332422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41" name="Line 22">
            <a:extLst>
              <a:ext uri="{FF2B5EF4-FFF2-40B4-BE49-F238E27FC236}">
                <a16:creationId xmlns:a16="http://schemas.microsoft.com/office/drawing/2014/main" id="{9BEC7B4E-028F-443C-B13F-9FA710A845B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4294" y="2028825"/>
            <a:ext cx="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43" name="Line 23">
            <a:extLst>
              <a:ext uri="{FF2B5EF4-FFF2-40B4-BE49-F238E27FC236}">
                <a16:creationId xmlns:a16="http://schemas.microsoft.com/office/drawing/2014/main" id="{42737A49-7B3E-4093-AAC7-CF016B569EC7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0294" y="2257425"/>
            <a:ext cx="1143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45" name="Line 24">
            <a:extLst>
              <a:ext uri="{FF2B5EF4-FFF2-40B4-BE49-F238E27FC236}">
                <a16:creationId xmlns:a16="http://schemas.microsoft.com/office/drawing/2014/main" id="{8F4E1570-5096-4B99-BD0A-E5B947E4D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4294" y="3629025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47" name="Text Box 25">
            <a:extLst>
              <a:ext uri="{FF2B5EF4-FFF2-40B4-BE49-F238E27FC236}">
                <a16:creationId xmlns:a16="http://schemas.microsoft.com/office/drawing/2014/main" id="{340D336A-2400-44BE-8BF7-C0DF511C8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5299" y="3933825"/>
            <a:ext cx="2025940" cy="1015663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Results written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ROB and tags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+mn-lt"/>
              </a:rPr>
              <a:t>broadcast to IQ</a:t>
            </a:r>
          </a:p>
        </p:txBody>
      </p:sp>
      <p:sp>
        <p:nvSpPr>
          <p:cNvPr id="49" name="Line 26">
            <a:extLst>
              <a:ext uri="{FF2B5EF4-FFF2-40B4-BE49-F238E27FC236}">
                <a16:creationId xmlns:a16="http://schemas.microsoft.com/office/drawing/2014/main" id="{7EB32BF8-1035-4DD4-8053-E39466346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160294" y="885825"/>
            <a:ext cx="609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295794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65E93-5040-429C-B4B1-7FCE888700A6}"/>
              </a:ext>
            </a:extLst>
          </p:cNvPr>
          <p:cNvSpPr txBox="1"/>
          <p:nvPr/>
        </p:nvSpPr>
        <p:spPr>
          <a:xfrm>
            <a:off x="9339589" y="6120318"/>
            <a:ext cx="25665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Cache Latency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B5E11-BE99-4C43-82D0-C71D1D88B40C}"/>
              </a:ext>
            </a:extLst>
          </p:cNvPr>
          <p:cNvSpPr txBox="1"/>
          <p:nvPr/>
        </p:nvSpPr>
        <p:spPr>
          <a:xfrm>
            <a:off x="98599" y="109537"/>
            <a:ext cx="6751656" cy="30469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Assumptions</a:t>
            </a:r>
          </a:p>
          <a:p>
            <a:endParaRPr lang="en-US" sz="2400" dirty="0"/>
          </a:p>
          <a:p>
            <a:r>
              <a:rPr lang="en-US" sz="2400" dirty="0"/>
              <a:t>1000 instructions, 1000 cycles, no stalls with L1 hits</a:t>
            </a:r>
          </a:p>
          <a:p>
            <a:r>
              <a:rPr lang="en-US" sz="2400" dirty="0"/>
              <a:t># loads/stores:</a:t>
            </a:r>
          </a:p>
          <a:p>
            <a:r>
              <a:rPr lang="en-US" sz="2400" dirty="0"/>
              <a:t>% of loads/stores that show up at L2:</a:t>
            </a:r>
          </a:p>
          <a:p>
            <a:r>
              <a:rPr lang="en-US" sz="2400" dirty="0"/>
              <a:t>% of loads/stores that show up at L3:</a:t>
            </a:r>
          </a:p>
          <a:p>
            <a:r>
              <a:rPr lang="en-US" sz="2400" dirty="0"/>
              <a:t>% of loads/stores that show up at mem:</a:t>
            </a:r>
          </a:p>
          <a:p>
            <a:r>
              <a:rPr lang="en-US" sz="2400" dirty="0"/>
              <a:t>L2 acc = 10 </a:t>
            </a:r>
            <a:r>
              <a:rPr lang="en-US" sz="2400" dirty="0" err="1"/>
              <a:t>cyc</a:t>
            </a:r>
            <a:r>
              <a:rPr lang="en-US" sz="2400" dirty="0"/>
              <a:t>,   L3 acc = 25 </a:t>
            </a:r>
            <a:r>
              <a:rPr lang="en-US" sz="2400" dirty="0" err="1"/>
              <a:t>cyc</a:t>
            </a:r>
            <a:r>
              <a:rPr lang="en-US" sz="2400" dirty="0"/>
              <a:t>,   mem acc = 200 </a:t>
            </a:r>
            <a:r>
              <a:rPr lang="en-US" sz="2400" dirty="0" err="1"/>
              <a:t>cyc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9956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65E93-5040-429C-B4B1-7FCE888700A6}"/>
              </a:ext>
            </a:extLst>
          </p:cNvPr>
          <p:cNvSpPr txBox="1"/>
          <p:nvPr/>
        </p:nvSpPr>
        <p:spPr>
          <a:xfrm>
            <a:off x="9339589" y="6120318"/>
            <a:ext cx="19275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Cache Size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B5E11-BE99-4C43-82D0-C71D1D88B40C}"/>
              </a:ext>
            </a:extLst>
          </p:cNvPr>
          <p:cNvSpPr txBox="1"/>
          <p:nvPr/>
        </p:nvSpPr>
        <p:spPr>
          <a:xfrm>
            <a:off x="98599" y="109537"/>
            <a:ext cx="8711937" cy="34163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Assumptions</a:t>
            </a:r>
          </a:p>
          <a:p>
            <a:endParaRPr lang="en-US" sz="2400" dirty="0"/>
          </a:p>
          <a:p>
            <a:r>
              <a:rPr lang="en-US" sz="2400" dirty="0"/>
              <a:t>512KB cache, 8-way set-associative, 64-byte blocks, 32-bit addresses</a:t>
            </a:r>
          </a:p>
          <a:p>
            <a:endParaRPr lang="en-US" sz="2400" dirty="0"/>
          </a:p>
          <a:p>
            <a:r>
              <a:rPr lang="en-US" sz="2400" dirty="0"/>
              <a:t>Data array size = #sets x #ways x </a:t>
            </a:r>
            <a:r>
              <a:rPr lang="en-US" sz="2400" dirty="0" err="1"/>
              <a:t>blocksize</a:t>
            </a:r>
            <a:endParaRPr lang="en-US" sz="2400" dirty="0"/>
          </a:p>
          <a:p>
            <a:r>
              <a:rPr lang="en-US" sz="2400" dirty="0"/>
              <a:t>Tag array size = #sets x #ways x </a:t>
            </a:r>
            <a:r>
              <a:rPr lang="en-US" sz="2400" dirty="0" err="1"/>
              <a:t>tagsize</a:t>
            </a:r>
            <a:endParaRPr lang="en-US" sz="2400" dirty="0"/>
          </a:p>
          <a:p>
            <a:r>
              <a:rPr lang="en-US" sz="2400" dirty="0"/>
              <a:t>Offset bits = log(</a:t>
            </a:r>
            <a:r>
              <a:rPr lang="en-US" sz="2400" dirty="0" err="1"/>
              <a:t>blocksize</a:t>
            </a:r>
            <a:r>
              <a:rPr lang="en-US" sz="2400" dirty="0"/>
              <a:t>)</a:t>
            </a:r>
          </a:p>
          <a:p>
            <a:r>
              <a:rPr lang="en-US" sz="2400" dirty="0"/>
              <a:t>Index bits = log(#sets)</a:t>
            </a:r>
          </a:p>
          <a:p>
            <a:r>
              <a:rPr lang="en-US" sz="2400" dirty="0"/>
              <a:t>Tag bits + index bits + offset bits = </a:t>
            </a:r>
            <a:r>
              <a:rPr lang="en-US" sz="2400" dirty="0" err="1"/>
              <a:t>addresswidth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91883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965E93-5040-429C-B4B1-7FCE888700A6}"/>
              </a:ext>
            </a:extLst>
          </p:cNvPr>
          <p:cNvSpPr txBox="1"/>
          <p:nvPr/>
        </p:nvSpPr>
        <p:spPr>
          <a:xfrm>
            <a:off x="8775233" y="6148893"/>
            <a:ext cx="32255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Cache Hits/Misses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B5E11-BE99-4C43-82D0-C71D1D88B40C}"/>
              </a:ext>
            </a:extLst>
          </p:cNvPr>
          <p:cNvSpPr txBox="1"/>
          <p:nvPr/>
        </p:nvSpPr>
        <p:spPr>
          <a:xfrm>
            <a:off x="98599" y="109537"/>
            <a:ext cx="9530814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</a:rPr>
              <a:t>Assumptions</a:t>
            </a:r>
          </a:p>
          <a:p>
            <a:endParaRPr lang="en-US" sz="2400" dirty="0"/>
          </a:p>
          <a:p>
            <a:r>
              <a:rPr lang="en-US" sz="2400" dirty="0"/>
              <a:t>16 sets, 1 way, 32-byte blocks</a:t>
            </a:r>
          </a:p>
          <a:p>
            <a:endParaRPr lang="en-US" sz="2400" dirty="0"/>
          </a:p>
          <a:p>
            <a:r>
              <a:rPr lang="en-US" sz="2400" dirty="0"/>
              <a:t>Access pattern:      4       40     400      480      512       520       1032       1540     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75A8835-0609-4F34-B5F4-4478F18FDE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9011" y="3317966"/>
            <a:ext cx="4125319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 Box 29">
            <a:extLst>
              <a:ext uri="{FF2B5EF4-FFF2-40B4-BE49-F238E27FC236}">
                <a16:creationId xmlns:a16="http://schemas.microsoft.com/office/drawing/2014/main" id="{E004B326-073B-436C-BE0C-2B75E8F7C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4561" y="2253501"/>
            <a:ext cx="706994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Offset = address % 32  (address modulo 32, extract last 5)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Index = address/32 % 16     (shift right by 5, extract last 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Tag = address/512          (shift address right by 9)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32-bit address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23 bits tag           4 bits index     5 bits offset    H/M   Evicted address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4:             0                             0                        4                 M           Inv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40:           0                             1                        8                 M           Inv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400:         0                            12                      16               M           Inv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480:         0                            15                       0                M           Inv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512:         1                             0                        0                M           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520:         1                             0                        8                 H            -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1032:       2                             0                        8                M           512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1540:       3                             0                        4                M           1024</a:t>
            </a:r>
          </a:p>
        </p:txBody>
      </p:sp>
    </p:spTree>
    <p:extLst>
      <p:ext uri="{BB962C8B-B14F-4D97-AF65-F5344CB8AC3E}">
        <p14:creationId xmlns:p14="http://schemas.microsoft.com/office/powerpoint/2010/main" val="216094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">
            <a:extLst>
              <a:ext uri="{FF2B5EF4-FFF2-40B4-BE49-F238E27FC236}">
                <a16:creationId xmlns:a16="http://schemas.microsoft.com/office/drawing/2014/main" id="{AB9B0AFA-D0D6-4480-8072-F66C5676F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4792" y="3556883"/>
            <a:ext cx="4125319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Slide Number Placeholder 3">
            <a:extLst>
              <a:ext uri="{FF2B5EF4-FFF2-40B4-BE49-F238E27FC236}">
                <a16:creationId xmlns:a16="http://schemas.microsoft.com/office/drawing/2014/main" id="{B4C71773-81FE-4C83-BCC4-6E7FC518B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0742AB-2EF3-4355-A632-D24169699F3D}" type="slidenum">
              <a:rPr lang="en-US" altLang="en-US" sz="1400">
                <a:latin typeface="Times New Roman" panose="02020603050405020304" pitchFamily="18" charset="0"/>
              </a:rPr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DF69EF03-39D8-4286-8A89-FFA489C06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241012"/>
            <a:ext cx="211365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0b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2E3C011D-691C-4C0B-972F-0E3C07E41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996399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7" name="Rectangle 4">
            <a:extLst>
              <a:ext uri="{FF2B5EF4-FFF2-40B4-BE49-F238E27FC236}">
                <a16:creationId xmlns:a16="http://schemas.microsoft.com/office/drawing/2014/main" id="{1900D5E8-D486-4A54-8144-88F97CF2E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2492417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8" name="Rectangle 5">
            <a:extLst>
              <a:ext uri="{FF2B5EF4-FFF2-40B4-BE49-F238E27FC236}">
                <a16:creationId xmlns:a16="http://schemas.microsoft.com/office/drawing/2014/main" id="{7B8DE1BB-A178-4992-92AB-092106B15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2873417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799" name="Rectangle 6">
            <a:extLst>
              <a:ext uri="{FF2B5EF4-FFF2-40B4-BE49-F238E27FC236}">
                <a16:creationId xmlns:a16="http://schemas.microsoft.com/office/drawing/2014/main" id="{44C41F67-6317-4084-A753-49B3F641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3254417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00" name="Rectangle 7">
            <a:extLst>
              <a:ext uri="{FF2B5EF4-FFF2-40B4-BE49-F238E27FC236}">
                <a16:creationId xmlns:a16="http://schemas.microsoft.com/office/drawing/2014/main" id="{2F73277A-8D9C-49F4-9696-0AA7E1FF4C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3635417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2" name="Text Box 29">
            <a:extLst>
              <a:ext uri="{FF2B5EF4-FFF2-40B4-BE49-F238E27FC236}">
                <a16:creationId xmlns:a16="http://schemas.microsoft.com/office/drawing/2014/main" id="{BC777794-751C-4793-AC35-1A66807D3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0342" y="2492418"/>
            <a:ext cx="5554598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Offset = address % 64  (address modulo 64, extract last 6)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Index = address/64 % 16     (shift right by 6, extract last 4)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Tag = address/1024          (shift address right by 10)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32-bit address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           22 bits tag           4 bits index     6 bits offset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8:             0                             0                        8             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96:           0                             1                       32            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32:           0                             0                       32             H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480:         0                             7                       32            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976:         0                             15                     16            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1040:       1                             0                       16             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1096:       1                             1                        8              M</a:t>
            </a:r>
          </a:p>
        </p:txBody>
      </p:sp>
      <p:sp>
        <p:nvSpPr>
          <p:cNvPr id="33825" name="Rectangle 32">
            <a:extLst>
              <a:ext uri="{FF2B5EF4-FFF2-40B4-BE49-F238E27FC236}">
                <a16:creationId xmlns:a16="http://schemas.microsoft.com/office/drawing/2014/main" id="{DEFAB4B3-48C8-4953-BF49-BF9C16248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4785791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6" name="Rectangle 33">
            <a:extLst>
              <a:ext uri="{FF2B5EF4-FFF2-40B4-BE49-F238E27FC236}">
                <a16:creationId xmlns:a16="http://schemas.microsoft.com/office/drawing/2014/main" id="{180CA1D2-25E7-41E7-A6FD-2EB151421F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5166791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7" name="Rectangle 34">
            <a:extLst>
              <a:ext uri="{FF2B5EF4-FFF2-40B4-BE49-F238E27FC236}">
                <a16:creationId xmlns:a16="http://schemas.microsoft.com/office/drawing/2014/main" id="{D8BC8B3A-B5DA-4FE7-A2C8-7BFC0F255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5547791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828" name="Rectangle 35">
            <a:extLst>
              <a:ext uri="{FF2B5EF4-FFF2-40B4-BE49-F238E27FC236}">
                <a16:creationId xmlns:a16="http://schemas.microsoft.com/office/drawing/2014/main" id="{2BA3C629-891C-47DE-A5CF-26A9BDF37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725" y="5928791"/>
            <a:ext cx="1905000" cy="381000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 Box 38">
            <a:extLst>
              <a:ext uri="{FF2B5EF4-FFF2-40B4-BE49-F238E27FC236}">
                <a16:creationId xmlns:a16="http://schemas.microsoft.com/office/drawing/2014/main" id="{5E9FAC3B-30C3-4318-83EA-9E4A35D8D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" y="1308898"/>
            <a:ext cx="7406386" cy="92333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Show how the following addresses map to the cache and yield hits or misses.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The cache is direct-mapped, has 16 sets, and a 64-byte block size.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Addresses:  8, 96, 32, 480, 976, 1040, 1096</a:t>
            </a:r>
          </a:p>
        </p:txBody>
      </p:sp>
      <p:sp>
        <p:nvSpPr>
          <p:cNvPr id="43" name="Text Box 29">
            <a:extLst>
              <a:ext uri="{FF2B5EF4-FFF2-40B4-BE49-F238E27FC236}">
                <a16:creationId xmlns:a16="http://schemas.microsoft.com/office/drawing/2014/main" id="{EDA5A827-D547-4107-A829-6B0B7E2DD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9755" y="3923135"/>
            <a:ext cx="24237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31958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978</Words>
  <Application>Microsoft Office PowerPoint</Application>
  <PresentationFormat>Widescreen</PresentationFormat>
  <Paragraphs>186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17</cp:revision>
  <dcterms:created xsi:type="dcterms:W3CDTF">2018-04-26T14:54:29Z</dcterms:created>
  <dcterms:modified xsi:type="dcterms:W3CDTF">2022-04-26T13:07:04Z</dcterms:modified>
</cp:coreProperties>
</file>