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626" r:id="rId2"/>
    <p:sldId id="467" r:id="rId3"/>
    <p:sldId id="680" r:id="rId4"/>
    <p:sldId id="663" r:id="rId5"/>
    <p:sldId id="664" r:id="rId6"/>
    <p:sldId id="665" r:id="rId7"/>
    <p:sldId id="666" r:id="rId8"/>
    <p:sldId id="669" r:id="rId9"/>
    <p:sldId id="667" r:id="rId10"/>
    <p:sldId id="681" r:id="rId11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65" d="100"/>
          <a:sy n="65" d="100"/>
        </p:scale>
        <p:origin x="1323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CC85627E-F720-43BF-8D0D-28A40225037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51F982EF-CC28-4E3D-9A4C-03C62580043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6F8554FA-44EE-4200-9FD0-2B79594FB3F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D493FE2E-8D17-4460-A5C1-E69923C8A52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/>
            </a:lvl1pPr>
          </a:lstStyle>
          <a:p>
            <a:fld id="{E1B7932F-32D0-43F9-BA22-BFFD365B05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08DDAE74-62B6-4685-B4A4-09B778479AA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5CAF05F6-9A99-49E1-BA00-2896D5595C5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C5E2849-9C5F-46BF-A385-944A3790FF9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7E0FEAB4-2C41-44B3-BCB6-F2A7996A291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89B72E5D-7898-4407-9545-BBFDCFDC7C2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48EDC376-CF59-4712-9299-D4D8706D59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/>
            </a:lvl1pPr>
          </a:lstStyle>
          <a:p>
            <a:fld id="{381CBDFA-9DEF-443A-882A-F213CFAB288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460EB16A-A1FB-4AEB-A93D-3CD3F148A9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CCDC53-CEDB-4C91-8C7A-DC9FB924C3EF}" type="slidenum">
              <a:rPr lang="en-US" altLang="en-US" sz="1200" u="none"/>
              <a:pPr/>
              <a:t>1</a:t>
            </a:fld>
            <a:endParaRPr lang="en-US" altLang="en-US" sz="1200" u="none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F4B92466-BD3B-4D35-97D8-2089FA8CCC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AEBE9223-E463-4186-8636-D1C6FAC335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11542B55-56DE-4D95-A2C4-2CE63ACAF7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95B356-2FB9-4ABC-899D-29A4B8833985}" type="slidenum">
              <a:rPr lang="en-US" altLang="en-US" sz="1200" u="none"/>
              <a:pPr/>
              <a:t>10</a:t>
            </a:fld>
            <a:endParaRPr lang="en-US" altLang="en-US" sz="1200" u="none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1085D1A3-13DB-401F-BB8F-DBC54D8E54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9E2617CC-39E1-413C-B3EE-7A2D6D5DFE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6350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AF7C6120-EEE0-4C5B-B955-1405C5DEBC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DD4160-4EB4-4D21-87EE-B76BE696B4C9}" type="slidenum">
              <a:rPr lang="en-US" altLang="en-US" sz="1200" u="none"/>
              <a:pPr/>
              <a:t>2</a:t>
            </a:fld>
            <a:endParaRPr lang="en-US" altLang="en-US" sz="1200" u="none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1F4D3533-8D6B-4A48-9E49-B2D0576827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35CE3BC8-CDF9-455B-B543-9E69AE04DF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2BFF606E-EDC3-4BE0-BE83-2354AA813B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C14B42-8E5E-4BCD-AC80-451EC25FE45F}" type="slidenum">
              <a:rPr lang="en-US" altLang="en-US" sz="1200" u="none"/>
              <a:pPr/>
              <a:t>3</a:t>
            </a:fld>
            <a:endParaRPr lang="en-US" altLang="en-US" sz="1200" u="none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6BEA0073-9203-4EAE-A813-6C59F0ACBD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125FF2F1-2F73-449A-8B2F-3DB3302BFC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26915F4-70BD-42F1-9EC0-C6C049FC4D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6099B9C-61F7-456A-A745-CF3D6F51962D}" type="slidenum">
              <a:rPr lang="en-US" altLang="en-US" sz="1200" u="none"/>
              <a:pPr/>
              <a:t>4</a:t>
            </a:fld>
            <a:endParaRPr lang="en-US" altLang="en-US" sz="1200" u="none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53E1CE39-B5A1-46A4-9C93-BB19A7ED31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740D5066-D01B-428C-ABDF-AA1DDECE43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0DC6892F-3CB7-4362-AD67-44852DE764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6FF0A1-D4E6-45FB-A74F-08847D34C993}" type="slidenum">
              <a:rPr lang="en-US" altLang="en-US" sz="1200" u="none"/>
              <a:pPr/>
              <a:t>5</a:t>
            </a:fld>
            <a:endParaRPr lang="en-US" altLang="en-US" sz="1200" u="none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6EF379D6-0F51-4DB4-A78B-4706F04DB4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BF353633-4AE7-4CAF-8D48-1BA710DFAE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DE3B32A2-B390-4915-ACC1-552EE7368E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12C0577-205E-4CDB-8A75-23771345773F}" type="slidenum">
              <a:rPr lang="en-US" altLang="en-US" sz="1200" u="none"/>
              <a:pPr/>
              <a:t>6</a:t>
            </a:fld>
            <a:endParaRPr lang="en-US" altLang="en-US" sz="1200" u="none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621E8729-D6A2-4BBC-9378-1FEE3292C4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E7B72846-30C1-4EFD-B6F6-1F55499B3A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6ADCA6-ADA4-4112-A249-26FB0CAB8B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BCBCE9-18DC-4A69-9BEF-7AC437DD5C75}" type="slidenum">
              <a:rPr lang="en-US" altLang="en-US" sz="1200" u="none"/>
              <a:pPr/>
              <a:t>7</a:t>
            </a:fld>
            <a:endParaRPr lang="en-US" altLang="en-US" sz="1200" u="none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E5CDF8AB-09F2-465C-B8AC-9140200245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C2DA2B21-85C2-4DAC-9B17-CE2B782B07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C2540E73-C1C1-40A7-B7E7-F9520D46BF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4C8484-EFD4-4271-AF7E-15D7EBF94E7C}" type="slidenum">
              <a:rPr lang="en-US" altLang="en-US" sz="1200" u="none"/>
              <a:pPr/>
              <a:t>8</a:t>
            </a:fld>
            <a:endParaRPr lang="en-US" altLang="en-US" sz="1200" u="none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915B66A4-6C54-4D2F-B7C0-6E51E827BB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48FCE2CC-054B-4392-B4B1-AF9680A69A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11542B55-56DE-4D95-A2C4-2CE63ACAF7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95B356-2FB9-4ABC-899D-29A4B8833985}" type="slidenum">
              <a:rPr lang="en-US" altLang="en-US" sz="1200" u="none"/>
              <a:pPr/>
              <a:t>9</a:t>
            </a:fld>
            <a:endParaRPr lang="en-US" altLang="en-US" sz="1200" u="none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1085D1A3-13DB-401F-BB8F-DBC54D8E54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9E2617CC-39E1-413C-B3EE-7A2D6D5DFE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62C043-D659-4A37-BE2B-264E60AD75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8F924C-DD8B-4D6D-BDB5-A77C7712E2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8AEFF6-35E6-4C3D-910D-B8D8420728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302464-8612-4549-AE9C-714EDC958A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1934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B4916B-8DBC-4673-AAEA-0BF4C81439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0D243E-8432-4941-8058-356788BDCA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1A3374-8BB5-4850-ACD9-BCDB608A4A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D904B8-D2D7-4D9B-B5FF-DE2610165A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470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1586AE-AD9B-4E0B-9D70-2E4B89F663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2D414B-67E9-4F12-8A55-3F5071901E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AC57CA-5D6F-4D05-8F3C-C48A881F92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BE9795-C1E1-4716-A8A5-CD4CB97AC2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0139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D7E771-CAD3-4F11-8919-D9AEF06DAD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F54261-8217-4E88-9DA4-14EF7DBC28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06449F-369B-462C-9981-00348DFF16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FB7867-87F6-487C-9F8A-C485EE1C3A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7154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498B5E-943A-45DE-83B2-22C37D3C17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F49B8E-334F-410C-8BD4-A9F46D8A12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213E23-8426-4176-8C33-14E6AADD93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B883EA-DC22-4C65-8ACA-EFB951C398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9578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4A9A65-2F94-4C01-B381-0FB4472396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0DCD51-F888-40B1-94B5-852FDCC3DD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FC6532-6A7F-4B8F-9FC9-3994B71333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21A4C1-5D4B-4CE9-9DE5-FA670D4BCF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507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4C15A3C-4301-4A52-A2E8-ECF2C1C4DA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D612AF3-D495-463E-97CE-EB08888D55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5CAD193-A727-4F7E-B777-0FCA675D9F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5E81C2-F1E2-4472-BB11-09D8604CDD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86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230917D-8327-4ADA-B4B8-0F40CF02EE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BE90BC1-B801-45CE-998B-081EB874FD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1042D10-11F6-4CE5-9431-0DB40E0B15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0DD5EF-1BCE-4314-9C80-6EB509232C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1536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9E4076B-187A-4C43-97BD-FD23E5DEAC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657A454-6C28-4A13-B41F-D600762396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DFC0A15-9FD9-4A55-B882-1D0567E8F1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585093-6EAE-4F46-9FEF-F093D11EC9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729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F93D3F-71F4-479C-BF54-4EB865D028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33F880-CAE2-4050-BA0F-747DF103AF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1BC176-05C8-4035-B07F-D8C0B2EC51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68FFEB-EBD3-4971-AB74-9762B76D77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0430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DF9C0E-FE8F-45E6-B80A-58EF099A3C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7B4A03-5DB3-40D2-9EE2-224A14AEDC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61A393-8571-482D-8C77-453EDA65BD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F48DC7-9A1F-4ADB-87D9-6A2E1B0284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8367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6765C78-98C6-433B-B5C5-36B29EBBE9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2D1B580-7C6F-4079-88D6-12A30FA804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11E6A6D-8C34-45BD-B136-6E6C9D69F67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u="none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904A08A-A5DD-434A-BDB7-203208896C4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u="none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F7BD42B-E4EC-4A7C-A3CD-C87903FD928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u="none">
                <a:latin typeface="Times New Roman" panose="02020603050405020304" pitchFamily="18" charset="0"/>
              </a:defRPr>
            </a:lvl1pPr>
          </a:lstStyle>
          <a:p>
            <a:fld id="{1F89048F-0DE0-477C-8DB6-7B834A9C090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86305AF-B8DE-4163-AE70-6738BDE9C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578B3E3-7BE0-46E5-9B76-6B3B954EF595}" type="slidenum">
              <a:rPr lang="en-US" altLang="en-US" sz="1400" u="none">
                <a:latin typeface="Times New Roman" panose="02020603050405020304" pitchFamily="18" charset="0"/>
              </a:rPr>
              <a:pPr/>
              <a:t>1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E8BF64D3-0307-42A0-A91F-014107150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48159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26: Multiprocessors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72FC952C-DC1E-4094-9CE1-83FAAF6D2F4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364962DB-9322-446B-B65E-3AF09CFA2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23846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Snooping-based coherence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Synchronization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Consistency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B93A1AD-C3CB-475E-B68E-77C07D598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B51852-73B2-4BBC-88DE-5B669F92599B}" type="slidenum">
              <a:rPr lang="en-US" altLang="en-US" sz="1400" u="none">
                <a:latin typeface="Times New Roman" panose="02020603050405020304" pitchFamily="18" charset="0"/>
              </a:rPr>
              <a:pPr/>
              <a:t>10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E5E77CAB-F043-45F1-BDF8-8DB898F46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473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Relaxed Consistency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81FD2048-9E3F-4A69-97AA-5843BE272E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7E7EC100-1080-49B1-9F18-D00ABE339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865224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Sequential consistency is very slow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The programming complications/surprises are caused when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program has race conditions (two threads dealing with same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data and at least one of the threads is modifying the data)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If programmers are disciplined and enforce mutual exclusion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when dealing with shared data, we can allow some re-orderings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and higher performance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This is effective at balancing performance &amp; programming effort</a:t>
            </a:r>
          </a:p>
        </p:txBody>
      </p:sp>
    </p:spTree>
    <p:extLst>
      <p:ext uri="{BB962C8B-B14F-4D97-AF65-F5344CB8AC3E}">
        <p14:creationId xmlns:p14="http://schemas.microsoft.com/office/powerpoint/2010/main" val="4286865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78A1622-155D-432D-8A12-C559B458B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CCE554-C475-4FE2-82C9-FE30BFDDDB6A}" type="slidenum">
              <a:rPr lang="en-US" altLang="en-US" sz="1400" u="none">
                <a:latin typeface="Times New Roman" panose="02020603050405020304" pitchFamily="18" charset="0"/>
              </a:rPr>
              <a:pPr/>
              <a:t>2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A0C13954-023F-4ED1-A7FB-136E337B2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06F6AF6B-ED52-4ABB-A5DB-79DB4FBE4FA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5EA23A7-6F0F-4ECD-BD08-466F7C7D4283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1447800"/>
          <a:ext cx="8850312" cy="4554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12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4012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Request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Cache</a:t>
                      </a: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Hit/Miss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Request</a:t>
                      </a: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on the bus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Who responds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1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2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3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4</a:t>
                      </a: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86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8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P1: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Rd X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Memory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8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P2: 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Memory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P2: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aseline="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X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Perms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Upgrade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No response.</a:t>
                      </a: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Other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caches invalidate.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P3: </a:t>
                      </a:r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dirty="0">
                          <a:latin typeface="Calibri" panose="020F0502020204030204" pitchFamily="34" charset="0"/>
                        </a:rPr>
                        <a:t>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Write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dirty="0">
                          <a:latin typeface="Calibri" panose="020F0502020204030204" pitchFamily="34" charset="0"/>
                        </a:rPr>
                        <a:t>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P2 responds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3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P3: 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Read Hit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426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P4: 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Read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P3 responds. Mem </a:t>
                      </a:r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wrtbk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9043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4823649-5FA3-4F26-8E0D-4804D62C8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4869B1-8E06-44EC-A81B-38CC68B0D30F}" type="slidenum">
              <a:rPr lang="en-US" altLang="en-US" sz="1400" u="none">
                <a:latin typeface="Times New Roman" panose="02020603050405020304" pitchFamily="18" charset="0"/>
              </a:rPr>
              <a:pPr/>
              <a:t>3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E81C8E95-2D22-4C55-B285-86002053C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257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 Coherence Protocols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9CF10ABD-0179-43E8-8E5E-6FE7D6143D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F9288069-98FA-416F-A2C9-B3A6F01D2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6430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Directory-based: A single location (directory) keeps track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of the sharing status of a block of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Snooping: Every cache block is accompanied by the sharing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status of that block – all cache controllers monitor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shared bus so they can update the sharing status of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block, if necessary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Write-invalidate: a processor gains exclusive access of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a block before writing by invalidating all other copies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Write-update: when a processor writes, it updates other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shared copies of that block</a:t>
            </a:r>
          </a:p>
        </p:txBody>
      </p:sp>
    </p:spTree>
    <p:extLst>
      <p:ext uri="{BB962C8B-B14F-4D97-AF65-F5344CB8AC3E}">
        <p14:creationId xmlns:p14="http://schemas.microsoft.com/office/powerpoint/2010/main" val="1099378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1E48E443-8E0D-4B5E-99AA-375951EDA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2435B4-78E2-488F-8F09-309D41DC9BE7}" type="slidenum">
              <a:rPr lang="en-US" altLang="en-US" sz="1400" u="none">
                <a:latin typeface="Times New Roman" panose="02020603050405020304" pitchFamily="18" charset="0"/>
              </a:rPr>
              <a:pPr/>
              <a:t>4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F55A5C6D-C81F-4742-99CE-546D9821E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037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Constructing Locks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7E432901-6759-4ED8-82E0-DF14D494ADF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8F159C5A-B71B-47A8-B812-472F84927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649915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Applications have phases (consisting of many instructions)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that must be executed atomically, without other parallel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processes modifying the data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A lock surrounding the data/code ensures that only one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program can be in a critical section at a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The hardware must provide some basic primitives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allow us to construct locks with different properties</a:t>
            </a:r>
          </a:p>
        </p:txBody>
      </p:sp>
      <p:sp>
        <p:nvSpPr>
          <p:cNvPr id="22534" name="Text Box 5">
            <a:extLst>
              <a:ext uri="{FF2B5EF4-FFF2-40B4-BE49-F238E27FC236}">
                <a16:creationId xmlns:a16="http://schemas.microsoft.com/office/drawing/2014/main" id="{E7188ABD-2188-4657-A8FF-C90A77D10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270" y="4887913"/>
            <a:ext cx="1569660" cy="70788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Bank balance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$1000</a:t>
            </a:r>
          </a:p>
        </p:txBody>
      </p:sp>
      <p:sp>
        <p:nvSpPr>
          <p:cNvPr id="22535" name="Text Box 6">
            <a:extLst>
              <a:ext uri="{FF2B5EF4-FFF2-40B4-BE49-F238E27FC236}">
                <a16:creationId xmlns:a16="http://schemas.microsoft.com/office/drawing/2014/main" id="{F8DA868D-BDF8-417D-A899-E38AA6645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715000"/>
            <a:ext cx="1201483" cy="10156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Rd $1000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$100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 $1100</a:t>
            </a:r>
          </a:p>
        </p:txBody>
      </p:sp>
      <p:sp>
        <p:nvSpPr>
          <p:cNvPr id="22536" name="Text Box 7">
            <a:extLst>
              <a:ext uri="{FF2B5EF4-FFF2-40B4-BE49-F238E27FC236}">
                <a16:creationId xmlns:a16="http://schemas.microsoft.com/office/drawing/2014/main" id="{2E794D44-E3D9-489F-AA10-46A510878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715000"/>
            <a:ext cx="1201483" cy="10156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Rd $1000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$200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 $1200</a:t>
            </a:r>
          </a:p>
        </p:txBody>
      </p:sp>
      <p:sp>
        <p:nvSpPr>
          <p:cNvPr id="22537" name="Line 8">
            <a:extLst>
              <a:ext uri="{FF2B5EF4-FFF2-40B4-BE49-F238E27FC236}">
                <a16:creationId xmlns:a16="http://schemas.microsoft.com/office/drawing/2014/main" id="{2A2D4CD8-81CC-427C-B2A3-1FD6974A3A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533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8" name="Line 9">
            <a:extLst>
              <a:ext uri="{FF2B5EF4-FFF2-40B4-BE49-F238E27FC236}">
                <a16:creationId xmlns:a16="http://schemas.microsoft.com/office/drawing/2014/main" id="{C7F2AC54-4E85-4122-8D3D-3467F8E4AF7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334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9" name="Text Box 10">
            <a:extLst>
              <a:ext uri="{FF2B5EF4-FFF2-40B4-BE49-F238E27FC236}">
                <a16:creationId xmlns:a16="http://schemas.microsoft.com/office/drawing/2014/main" id="{53925733-CF62-43DC-BD11-08C69A9F3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2325" y="4989513"/>
            <a:ext cx="39074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Parallel (unlocked) banking transactions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5D1833E-AD1F-4DE6-931F-33B0CD9FA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E728E36-3A34-4A1D-9CAE-970D07C82378}" type="slidenum">
              <a:rPr lang="en-US" altLang="en-US" sz="1400" u="none">
                <a:latin typeface="Times New Roman" panose="02020603050405020304" pitchFamily="18" charset="0"/>
              </a:rPr>
              <a:pPr/>
              <a:t>5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246EA1CC-322F-48AA-B3E8-76F6D8475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378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Synchronization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066133B3-0985-4E1B-ACD4-2C11EAC6AD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F5454E34-7C8A-4C14-B5C0-472C8791E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80253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The simplest hardware primitive that greatly facilitates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synchronization implementations (locks, barriers, etc.)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is an atomic read-modify-write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Atomic exchange: swap contents of register and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Special case of atomic exchange: test &amp; set: transfer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memory location into register and write 1 into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(if memory has 0, lock is free)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lock:    </a:t>
            </a:r>
            <a:r>
              <a:rPr lang="en-US" altLang="en-US" sz="2400" u="none" dirty="0" err="1">
                <a:latin typeface="Calibri" panose="020F0502020204030204" pitchFamily="34" charset="0"/>
                <a:cs typeface="Calibri" panose="020F0502020204030204" pitchFamily="34" charset="0"/>
              </a:rPr>
              <a:t>t&amp;s</a:t>
            </a: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register, location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en-US" altLang="en-US" sz="2400" u="none" dirty="0" err="1">
                <a:latin typeface="Calibri" panose="020F0502020204030204" pitchFamily="34" charset="0"/>
                <a:cs typeface="Calibri" panose="020F0502020204030204" pitchFamily="34" charset="0"/>
              </a:rPr>
              <a:t>bnz</a:t>
            </a: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register, 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            CS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en-US" altLang="en-US" sz="2400" u="none" dirty="0" err="1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 location, #0</a:t>
            </a:r>
          </a:p>
        </p:txBody>
      </p:sp>
      <p:sp>
        <p:nvSpPr>
          <p:cNvPr id="24582" name="Text Box 5">
            <a:extLst>
              <a:ext uri="{FF2B5EF4-FFF2-40B4-BE49-F238E27FC236}">
                <a16:creationId xmlns:a16="http://schemas.microsoft.com/office/drawing/2014/main" id="{C945DCDF-242B-4EEC-B910-655453E23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181600"/>
            <a:ext cx="3417282" cy="10156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multiple parallel threads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execute this code, only one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 be able to enter CS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373DFD9-EB0A-4B4D-AE4A-00A7DB8DF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682EA9-0C6F-463C-9141-C93A7962E0A2}" type="slidenum">
              <a:rPr lang="en-US" altLang="en-US" sz="1400" u="none">
                <a:latin typeface="Times New Roman" panose="02020603050405020304" pitchFamily="18" charset="0"/>
              </a:rPr>
              <a:pPr/>
              <a:t>6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62A13F63-2B68-44DA-9416-834C315E3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6149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Coherence Vs. Consistency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E6FFD0B3-DA02-4DF1-807E-7BC0895258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3B69FA8D-F054-45BB-9525-7553AF15A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5809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Coherence guarantees (i) write propagation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(a write will eventually be seen by other processors),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(ii) write serialization (all processors see writes to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same location in the same order)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The consistency model defines the ordering of writes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reads to different memory locations – the hardware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guarantees a certain consistency model and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programmer attempts to write correct programs with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those assumptions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58A7FC1-53F1-43A3-A49D-E0AAB9D25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1C560C-9E5A-46C6-A17B-7D955D4D4F33}" type="slidenum">
              <a:rPr lang="en-US" altLang="en-US" sz="1400" u="none">
                <a:latin typeface="Times New Roman" panose="02020603050405020304" pitchFamily="18" charset="0"/>
              </a:rPr>
              <a:pPr/>
              <a:t>7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C64D8D8E-C93E-48AC-BA2F-E35FFBFA6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643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Consistency Example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41CB8BDD-E701-4A9D-B9C6-F7248DAD1C4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BD0074EC-C231-482C-94FF-C7D2B1E85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6439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Consider a multiprocessor with bus-based snooping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coherence</a:t>
            </a: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36A3FD89-39E0-4B9F-8C53-8A74593EF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286000"/>
            <a:ext cx="2933816" cy="175432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Initially A = B =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P1                        P2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1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B 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1</a:t>
            </a:r>
            <a:endParaRPr lang="en-US" altLang="en-US" sz="1800" u="none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…                      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(B == 0)           if (A == 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Crit.Section         Crit.Section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3FCAAD29-3879-44D1-85F9-363F0C215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96B8FA-A548-49D8-95D0-B5536D31D626}" type="slidenum">
              <a:rPr lang="en-US" altLang="en-US" sz="1400" u="none">
                <a:latin typeface="Times New Roman" panose="02020603050405020304" pitchFamily="18" charset="0"/>
              </a:rPr>
              <a:pPr/>
              <a:t>8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A9C90D00-2911-476B-AB78-D56652791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643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Consistency Example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36120515-D13A-4AF3-B664-CF5BAD3D84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E52C4630-8BFF-4C08-8D1B-3FC8A92F3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6439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Consider a multiprocessor with bus-based snooping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coherence</a:t>
            </a:r>
          </a:p>
        </p:txBody>
      </p:sp>
      <p:sp>
        <p:nvSpPr>
          <p:cNvPr id="30726" name="Text Box 5">
            <a:extLst>
              <a:ext uri="{FF2B5EF4-FFF2-40B4-BE49-F238E27FC236}">
                <a16:creationId xmlns:a16="http://schemas.microsoft.com/office/drawing/2014/main" id="{B251D1E9-8048-482B-9C97-47A68CAD09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286000"/>
            <a:ext cx="2933816" cy="175432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Initially A = B =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P1                        P2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1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B 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1</a:t>
            </a:r>
            <a:endParaRPr lang="en-US" altLang="en-US" sz="1800" u="none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…                      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(B == 0)           if (A == 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Crit.Section         Crit.Section</a:t>
            </a:r>
          </a:p>
        </p:txBody>
      </p:sp>
      <p:sp>
        <p:nvSpPr>
          <p:cNvPr id="30727" name="Text Box 6">
            <a:extLst>
              <a:ext uri="{FF2B5EF4-FFF2-40B4-BE49-F238E27FC236}">
                <a16:creationId xmlns:a16="http://schemas.microsoft.com/office/drawing/2014/main" id="{EB53AF0C-F79F-4138-8A48-4035600D4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5517" y="4114800"/>
            <a:ext cx="421865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The programmer expected the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above code to implement 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lock – because of ooo, both processors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can enter the critical section</a:t>
            </a:r>
          </a:p>
        </p:txBody>
      </p:sp>
      <p:sp>
        <p:nvSpPr>
          <p:cNvPr id="30728" name="Text Box 7">
            <a:extLst>
              <a:ext uri="{FF2B5EF4-FFF2-40B4-BE49-F238E27FC236}">
                <a16:creationId xmlns:a16="http://schemas.microsoft.com/office/drawing/2014/main" id="{FF7613F5-E663-414A-AD08-BAC83C618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605" y="5943600"/>
            <a:ext cx="734470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consistency model lets the programmer know what assumptions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can make about the hardware’s reordering capabilities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B93A1AD-C3CB-475E-B68E-77C07D598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B51852-73B2-4BBC-88DE-5B669F92599B}" type="slidenum">
              <a:rPr lang="en-US" altLang="en-US" sz="1400" u="none">
                <a:latin typeface="Times New Roman" panose="02020603050405020304" pitchFamily="18" charset="0"/>
              </a:rPr>
              <a:pPr/>
              <a:t>9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E5E77CAB-F043-45F1-BDF8-8DB898F46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190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Sequential Consistency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81FD2048-9E3F-4A69-97AA-5843BE272E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7E7EC100-1080-49B1-9F18-D00ABE339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7590283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A multiprocessor is sequentially consistent if the result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of the execution is </a:t>
            </a:r>
            <a:r>
              <a:rPr lang="en-US" altLang="en-US" sz="2400" u="none" dirty="0" err="1">
                <a:latin typeface="Calibri" panose="020F0502020204030204" pitchFamily="34" charset="0"/>
                <a:cs typeface="Calibri" panose="020F0502020204030204" pitchFamily="34" charset="0"/>
              </a:rPr>
              <a:t>achieveable</a:t>
            </a: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by maintaining program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order within a processor and interleaving accesses by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different processors in an arbitrary fashion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The multiprocessor in the previous example is not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sequentially consistent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Can implement sequential consistency by requiring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following: program order, write serialization, everyone has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seen an update before a value is read – very intuitive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the programmer, but extremely slow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46299</TotalTime>
  <Words>839</Words>
  <Application>Microsoft Office PowerPoint</Application>
  <PresentationFormat>On-screen Show (4:3)</PresentationFormat>
  <Paragraphs>199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285</cp:revision>
  <dcterms:created xsi:type="dcterms:W3CDTF">2002-09-20T18:19:18Z</dcterms:created>
  <dcterms:modified xsi:type="dcterms:W3CDTF">2022-04-18T16:38:07Z</dcterms:modified>
</cp:coreProperties>
</file>