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402" r:id="rId2"/>
    <p:sldId id="456" r:id="rId3"/>
    <p:sldId id="459" r:id="rId4"/>
    <p:sldId id="457" r:id="rId5"/>
    <p:sldId id="434" r:id="rId6"/>
    <p:sldId id="462" r:id="rId7"/>
    <p:sldId id="435" r:id="rId8"/>
    <p:sldId id="436" r:id="rId9"/>
    <p:sldId id="437" r:id="rId10"/>
    <p:sldId id="438" r:id="rId11"/>
    <p:sldId id="440" r:id="rId12"/>
    <p:sldId id="417" r:id="rId13"/>
    <p:sldId id="450" r:id="rId14"/>
    <p:sldId id="451" r:id="rId15"/>
    <p:sldId id="465" r:id="rId16"/>
    <p:sldId id="466" r:id="rId17"/>
    <p:sldId id="467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5" autoAdjust="0"/>
    <p:restoredTop sz="94660"/>
  </p:normalViewPr>
  <p:slideViewPr>
    <p:cSldViewPr>
      <p:cViewPr varScale="1">
        <p:scale>
          <a:sx n="65" d="100"/>
          <a:sy n="65" d="100"/>
        </p:scale>
        <p:origin x="1155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C2B99E6D-4E8B-424C-B564-5873108B763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10565346-24D1-4AC1-8930-DACE4664995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112FB53-9002-4185-9E37-A79F1516AD0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FB9D9E66-91BF-46E7-AC2D-B12FD0919B7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1453F1B5-54E8-4104-A033-5F1B636FCDA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3E7FCDA6-0633-478C-9F57-3520A582B0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6DA5B01-360F-4282-A9E1-BBA0374F034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F428437C-BFE9-4C8F-AF0C-4CFE548C8C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7099C4F-666C-43C6-A556-30166A14D7D7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D855EF0F-FA93-466D-AB2E-038C5E1E69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5461DED4-D4C1-4E0E-8FC1-EBBCAC68CB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13B18D5A-257A-441E-90D2-B1A5D8AFA9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574B264-75CF-4A5B-AF77-5C2642E8FC24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383FA0F9-16E7-4A0E-9E06-9987B12134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45AFE149-F807-46E0-99F3-C2FF74CAC9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6C5F4732-E107-4137-8FF1-F59C89C343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C0020FB-026F-40E0-A82D-28FC400F1CF9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EAC2A2ED-AF53-4F79-9F66-0DBA2D82D4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67A249CC-1B47-4ADE-ABBA-0CC545E664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647A5C86-5EFB-4105-89E8-47DFF3A735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B71A51-0BC9-403B-A9E0-CFE56423B30D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868220B9-FDD9-4CAA-A4C8-A5957DFA34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3711AA47-B252-452C-9514-1A77C1F9C1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E1346061-C955-40A2-85CE-7D6E4743D3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DDF779C-FD02-4986-9419-0AEAE5752CF8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F475A1EF-E59A-44DE-9611-B5795FBE1F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2672DE37-B24D-48B5-B945-8A69F3F6CF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C93F78E7-D48C-4E5B-B0F2-B9CC72AB4C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CF2ECD8-E41B-48F2-B25A-FB8A9922DAC0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D641196D-0A0F-4EF3-A816-4761CACA51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4151E37E-5490-4152-9289-5F42C6F0A6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E61434AA-57D3-4D90-A8CD-6C8376328B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78FDB78-A9A7-4999-A447-236091616572}" type="slidenum">
              <a:rPr lang="en-US" altLang="en-US" sz="1200" u="none"/>
              <a:pPr/>
              <a:t>15</a:t>
            </a:fld>
            <a:endParaRPr lang="en-US" altLang="en-US" sz="1200" u="none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3065F95C-BC27-4DFA-9B91-B15AE15A80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6A9EF0A6-CCC2-4AAF-B9A8-C595013DEC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CA9E2DD5-CFEE-4D73-BB0F-5BEB9B7D61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2F38B49-2937-4A91-A88C-4202538AC710}" type="slidenum">
              <a:rPr lang="en-US" altLang="en-US" sz="1200" u="none"/>
              <a:pPr/>
              <a:t>16</a:t>
            </a:fld>
            <a:endParaRPr lang="en-US" altLang="en-US" sz="1200" u="none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5850339D-4848-4F8E-9AF8-F73EFA6D29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4EBF5B5E-724C-4CCC-A808-81371D513A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AF7C6120-EEE0-4C5B-B955-1405C5DEBC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7DD4160-4EB4-4D21-87EE-B76BE696B4C9}" type="slidenum">
              <a:rPr lang="en-US" altLang="en-US" sz="1200" u="none"/>
              <a:pPr/>
              <a:t>17</a:t>
            </a:fld>
            <a:endParaRPr lang="en-US" altLang="en-US" sz="1200" u="none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1F4D3533-8D6B-4A48-9E49-B2D0576827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35CE3BC8-CDF9-455B-B543-9E69AE04DF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1AA4A549-806C-489E-B0DD-344EEE6493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657EB06-B6F4-4A20-ACE8-A79A652EF418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8B69DBE4-02AF-4D63-854D-2B396AB4A4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1B772B3C-68A6-4A8B-91D9-D86228DAAD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1381EC9E-C20C-4896-B4AF-D9AB793A08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447C1A3-7339-49B0-B438-683E161AB2F6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E40A8F56-78B4-4814-BD34-3D8FD2EA94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7F7A497F-01C0-4C35-B322-580B5D7637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453A78DC-62FD-44A4-93CB-898E669893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9F79DCD-B7EE-428D-BEA9-A480857C1D8F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97352A8A-A425-494B-AB2B-FDD96ACD6B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FAEF882B-1272-4268-8FA9-76E44214E1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07026E62-3AD0-43DB-A9A3-AFD2D9484B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1A9406A-0A59-4954-9D94-A568C35F0D67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8288BAB1-BD76-45BE-9B86-5B8739DC70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70977086-77C7-4D53-ABD2-3E94F5E5FC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6D53AA86-564F-4A6A-A7EB-8DC6C6F329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8070C24-573A-4E6E-AB99-9D19E31D4AE1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D9A36722-1824-45D0-B463-D0FB7D8A3F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F3967B6A-EE2F-4CC5-86AE-6D208FF87B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7EE9B60E-47AE-4BE0-B947-512648D264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66E46C8-295B-4788-97A1-F34A1D87763B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0C5ACD63-9BAD-4D96-BD14-E2C13DD545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7BD46D30-5AEE-41E8-9D22-407062E6CB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439037C6-78B9-4632-9672-99DC63B279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773B52-25D9-4125-AD64-D9C065AB699E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A855F1AE-8457-4B20-8351-B9AA4188DB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5A6F8CAC-D67A-42FC-B83C-2BD06DF963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E3E4FEC7-6866-4997-A245-A8A337F2DF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10C68D7-B52C-4703-BC12-B18C2C86A55A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C7A91AA1-A4D1-4C46-B923-D80335F7A9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3FDC6B8C-9A1C-4081-91E7-D00C64EEBE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56D1BB6-DC3D-4825-9F14-6CEB66E6D8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1BB3124-8F32-47E9-BD0B-1051942345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F51FCB7-4F05-442E-B0E7-BF717E2357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A3F1A6-6313-4FFA-AD17-1EFB2239BD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1248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11A8A72-912A-409D-99EC-2078B8F729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543DD0C-1894-482B-AE7C-4E2088541E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2EF196-4617-4576-A8F5-0999E00CC2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435139-E352-407E-8EBE-692198635E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7006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420E305-5C1C-4029-9E3F-7825BB9211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F031685-811B-4E0D-8BD9-6EABB48210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3FBBE6C-5261-4B7B-B47C-B8C815386C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1DFAF7-91FC-4835-95BC-0C16BF4A0A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1563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BD14973-B711-4282-B047-7288BA1668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4545438-E906-4553-BDD2-2184FE15E3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661370B-10CA-4A87-869E-676D7044A3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F1E10C-C3EA-4E82-B615-9D5D587C03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4439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0FC8E8E-D1F1-48C6-8176-E87F8FE940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268A8B5-7444-4762-99A0-66C37BE6C3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DAD982F-08B5-4556-A62D-8A7D8311E3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E37EC9-B4BE-47E8-B99A-6E03F04676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592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CA4D4C-9080-4790-9A93-3E235BD60D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78BD5DE-6E51-4B6A-98DA-1C90BECDF9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B7F6DB-7B2E-4A20-BCBC-CC5A6ADCB5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B07AE7-900F-4BDA-BCC6-C2D619C6ED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7241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B182318-45DD-4A56-822C-D9818A35BD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2C06417-C650-4BD0-A215-0787CC6B4B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A8D871F-11EA-4DE4-8381-DE7DEF8D45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74BF36-0233-4BBE-8054-6BEE279FA9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6982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ADC7B50-95D3-4DA3-9126-042D440206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C2685AF-2A4A-4149-909A-D4A14D615A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FE4279C-F2DE-4B79-9351-A43CDCD7B7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8057CD-F6AC-4EDC-A260-94B4D72E54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9592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D242EB8-04E8-43C0-B1E0-B8AB7C813B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3FE6D6D-B0CE-446F-985B-EA13D4FAEF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00EF697-A484-4B49-9FDF-6C24DEE1A7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3E464E-E7B3-4CBB-82F1-B812895280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341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75F2FB-53F3-4016-A850-25F1022F0B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6476ED-A7C6-4C47-ADDD-6E84096FCF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C1E244C-87B5-4A48-BD6F-1437AE3C72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BC83A9-A5F9-4B34-8275-A4BB1275B3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7637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CABF38C-0A77-4277-B6A0-B487F4147D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341E65-C8C7-4ECC-ACE7-577A2E0F50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70C6C0-729D-4B36-95DA-7A49D06D00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E6E022-71E4-4338-8EF7-F8D1B7E9D6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4809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465C49F-135C-4F8E-AE89-5D9112E6F6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FCFD547-7A5F-46B3-99E7-A94E784833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BE72E26-108E-4A84-BFD3-843EA31C212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1CAE263-A074-4FB7-B92C-13D25208373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AA8BB81-CF71-49B2-9490-3B6A9CE902C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2376BEF3-1DAB-4C53-9304-DE9DD47B3C9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485F3DD-1F4C-44D6-AE26-56990DDF3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9CCC7DD-BFA1-4A90-BBF4-85A7E892BCE8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6949AB18-1D3D-4491-9E7C-4E6A72943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1000"/>
            <a:ext cx="60681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25</a:t>
            </a: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Security, </a:t>
            </a: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VM, </a:t>
            </a:r>
            <a:r>
              <a:rPr lang="en-US" altLang="en-US" dirty="0" err="1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Multiproc</a:t>
            </a:r>
            <a:endParaRPr lang="en-US" altLang="en-US" dirty="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3A7F7871-E949-4968-B251-E864BDBAE04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7059CFC2-E352-44DD-BBBD-A9DAA1A580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5102551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Security wrap-up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Virtual memory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Multiprocessors, cache coherence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AD15A52-D105-4EB1-B346-A336C9E63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5558A0-5517-4AD6-8024-5411A23BD795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9065BBE4-F900-440E-885E-25865E003C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6068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TLB and Cache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69772D80-4B25-4B7A-A2E4-E0C52C17E8C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7" name="Text Box 4">
            <a:extLst>
              <a:ext uri="{FF2B5EF4-FFF2-40B4-BE49-F238E27FC236}">
                <a16:creationId xmlns:a16="http://schemas.microsoft.com/office/drawing/2014/main" id="{512AF1D8-4255-4117-88D2-4977D6B8C5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800777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Is the cache indexed with virtual or physical address?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 index with a physical address, we will have to first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look up the TLB, then the cache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longer access time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Multiple virtual addresses can map to the same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physical address – must ensure that these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different virtual addresses will map to the same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location in cache – else, there will be two different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copies of the same physical memory word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Does the tag array store virtual or physical addresses?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Since multiple virtual addresses can map to the same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physical address, a virtual tag comparison can flag a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miss even if the correct physical memory word is present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3">
            <a:extLst>
              <a:ext uri="{FF2B5EF4-FFF2-40B4-BE49-F238E27FC236}">
                <a16:creationId xmlns:a16="http://schemas.microsoft.com/office/drawing/2014/main" id="{A2EBB691-884E-4113-8587-5A158B2D9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F883381-9540-405F-88C0-67443FDF821A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EA3721AF-433C-4F01-BF43-8C5A84BCA2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03507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Cache and TLB Pipeline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84FBED0B-E996-4AAB-A3F0-5E1CA2F536D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5" name="Rectangle 4">
            <a:extLst>
              <a:ext uri="{FF2B5EF4-FFF2-40B4-BE49-F238E27FC236}">
                <a16:creationId xmlns:a16="http://schemas.microsoft.com/office/drawing/2014/main" id="{C46D763D-B50A-4257-A3C7-7CDF5BFD68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3124200"/>
            <a:ext cx="1828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TLB</a:t>
            </a:r>
          </a:p>
        </p:txBody>
      </p:sp>
      <p:sp>
        <p:nvSpPr>
          <p:cNvPr id="25606" name="Rectangle 5">
            <a:extLst>
              <a:ext uri="{FF2B5EF4-FFF2-40B4-BE49-F238E27FC236}">
                <a16:creationId xmlns:a16="http://schemas.microsoft.com/office/drawing/2014/main" id="{C1A6D16B-BC70-4278-A435-3D14144F57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1981200"/>
            <a:ext cx="23622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Virtual address</a:t>
            </a:r>
          </a:p>
        </p:txBody>
      </p:sp>
      <p:sp>
        <p:nvSpPr>
          <p:cNvPr id="25607" name="Rectangle 6">
            <a:extLst>
              <a:ext uri="{FF2B5EF4-FFF2-40B4-BE49-F238E27FC236}">
                <a16:creationId xmlns:a16="http://schemas.microsoft.com/office/drawing/2014/main" id="{7A70B306-AFEC-4733-B6E4-3AEC8B3098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124200"/>
            <a:ext cx="12954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25608" name="Rectangle 7">
            <a:extLst>
              <a:ext uri="{FF2B5EF4-FFF2-40B4-BE49-F238E27FC236}">
                <a16:creationId xmlns:a16="http://schemas.microsoft.com/office/drawing/2014/main" id="{05B2C05E-D12A-4718-BC64-F8C718429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3124200"/>
            <a:ext cx="12954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25609" name="Line 8">
            <a:extLst>
              <a:ext uri="{FF2B5EF4-FFF2-40B4-BE49-F238E27FC236}">
                <a16:creationId xmlns:a16="http://schemas.microsoft.com/office/drawing/2014/main" id="{D39CE8ED-3426-40B9-BF44-837709E7DE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7000" y="2438400"/>
            <a:ext cx="9144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0" name="Line 9">
            <a:extLst>
              <a:ext uri="{FF2B5EF4-FFF2-40B4-BE49-F238E27FC236}">
                <a16:creationId xmlns:a16="http://schemas.microsoft.com/office/drawing/2014/main" id="{FB4DA19F-DAA7-4F85-8308-ECD088F51A1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95800" y="24384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1" name="Line 10">
            <a:extLst>
              <a:ext uri="{FF2B5EF4-FFF2-40B4-BE49-F238E27FC236}">
                <a16:creationId xmlns:a16="http://schemas.microsoft.com/office/drawing/2014/main" id="{0B1B1BDC-CB64-45D4-9AC9-1EDF007C9A8C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2895600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2" name="Line 11">
            <a:extLst>
              <a:ext uri="{FF2B5EF4-FFF2-40B4-BE49-F238E27FC236}">
                <a16:creationId xmlns:a16="http://schemas.microsoft.com/office/drawing/2014/main" id="{6B606AC7-DBE0-4C67-9ED9-FAE000C179F9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2895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3" name="Line 12">
            <a:extLst>
              <a:ext uri="{FF2B5EF4-FFF2-40B4-BE49-F238E27FC236}">
                <a16:creationId xmlns:a16="http://schemas.microsoft.com/office/drawing/2014/main" id="{3D16BE11-B735-480D-BC6B-FCC8E6466F87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3581400"/>
            <a:ext cx="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4" name="Line 13">
            <a:extLst>
              <a:ext uri="{FF2B5EF4-FFF2-40B4-BE49-F238E27FC236}">
                <a16:creationId xmlns:a16="http://schemas.microsoft.com/office/drawing/2014/main" id="{DFD8D2E1-6BCF-4A9C-A402-CBA642FC6AA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2000" y="41910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5" name="Text Box 14">
            <a:extLst>
              <a:ext uri="{FF2B5EF4-FFF2-40B4-BE49-F238E27FC236}">
                <a16:creationId xmlns:a16="http://schemas.microsoft.com/office/drawing/2014/main" id="{CB361E56-693D-44E8-A3CE-66E242748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648200"/>
            <a:ext cx="233563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Physical tag comparion</a:t>
            </a:r>
          </a:p>
        </p:txBody>
      </p:sp>
      <p:sp>
        <p:nvSpPr>
          <p:cNvPr id="25616" name="Line 15">
            <a:extLst>
              <a:ext uri="{FF2B5EF4-FFF2-40B4-BE49-F238E27FC236}">
                <a16:creationId xmlns:a16="http://schemas.microsoft.com/office/drawing/2014/main" id="{49B675D8-0A32-4BE3-AB87-9DC06E6D2086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33528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7" name="Line 16">
            <a:extLst>
              <a:ext uri="{FF2B5EF4-FFF2-40B4-BE49-F238E27FC236}">
                <a16:creationId xmlns:a16="http://schemas.microsoft.com/office/drawing/2014/main" id="{4ED5AF31-FAC1-4C17-92C2-D2536C822FF1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24384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8" name="Line 17">
            <a:extLst>
              <a:ext uri="{FF2B5EF4-FFF2-40B4-BE49-F238E27FC236}">
                <a16:creationId xmlns:a16="http://schemas.microsoft.com/office/drawing/2014/main" id="{A13294BF-1A80-4C07-89DF-B42A3B745AF8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2590800"/>
            <a:ext cx="2438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9" name="Line 18">
            <a:extLst>
              <a:ext uri="{FF2B5EF4-FFF2-40B4-BE49-F238E27FC236}">
                <a16:creationId xmlns:a16="http://schemas.microsoft.com/office/drawing/2014/main" id="{8AE4EBEE-CF6F-4639-A671-91D548A4652C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2590800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0" name="Line 19">
            <a:extLst>
              <a:ext uri="{FF2B5EF4-FFF2-40B4-BE49-F238E27FC236}">
                <a16:creationId xmlns:a16="http://schemas.microsoft.com/office/drawing/2014/main" id="{45C3AC11-5F23-4B2F-9D6B-C794490A49E7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4876800"/>
            <a:ext cx="2590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1" name="Line 20">
            <a:extLst>
              <a:ext uri="{FF2B5EF4-FFF2-40B4-BE49-F238E27FC236}">
                <a16:creationId xmlns:a16="http://schemas.microsoft.com/office/drawing/2014/main" id="{78BC5001-FEF4-4C6C-A132-E5F33132867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00" y="3352800"/>
            <a:ext cx="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2" name="Text Box 21">
            <a:extLst>
              <a:ext uri="{FF2B5EF4-FFF2-40B4-BE49-F238E27FC236}">
                <a16:creationId xmlns:a16="http://schemas.microsoft.com/office/drawing/2014/main" id="{545673CA-0E7C-4858-887E-97A2D73D9C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4817" y="2474913"/>
            <a:ext cx="21175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Virtual page number</a:t>
            </a:r>
          </a:p>
        </p:txBody>
      </p:sp>
      <p:sp>
        <p:nvSpPr>
          <p:cNvPr id="25623" name="Text Box 22">
            <a:extLst>
              <a:ext uri="{FF2B5EF4-FFF2-40B4-BE49-F238E27FC236}">
                <a16:creationId xmlns:a16="http://schemas.microsoft.com/office/drawing/2014/main" id="{77B999E3-1D50-49FA-9913-04F46CF3B7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2438400"/>
            <a:ext cx="895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Virtual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index</a:t>
            </a:r>
          </a:p>
        </p:txBody>
      </p:sp>
      <p:sp>
        <p:nvSpPr>
          <p:cNvPr id="25624" name="Text Box 23">
            <a:extLst>
              <a:ext uri="{FF2B5EF4-FFF2-40B4-BE49-F238E27FC236}">
                <a16:creationId xmlns:a16="http://schemas.microsoft.com/office/drawing/2014/main" id="{E2AA44DE-FFD1-4879-B498-F87B491668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8441" y="2209800"/>
            <a:ext cx="7536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Offset</a:t>
            </a:r>
          </a:p>
        </p:txBody>
      </p:sp>
      <p:sp>
        <p:nvSpPr>
          <p:cNvPr id="25625" name="Text Box 24">
            <a:extLst>
              <a:ext uri="{FF2B5EF4-FFF2-40B4-BE49-F238E27FC236}">
                <a16:creationId xmlns:a16="http://schemas.microsoft.com/office/drawing/2014/main" id="{225DBEB7-89E9-43CB-83DE-B8824E034F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245" y="3733800"/>
            <a:ext cx="223106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Physical page number</a:t>
            </a:r>
          </a:p>
        </p:txBody>
      </p:sp>
      <p:sp>
        <p:nvSpPr>
          <p:cNvPr id="25626" name="Text Box 25">
            <a:extLst>
              <a:ext uri="{FF2B5EF4-FFF2-40B4-BE49-F238E27FC236}">
                <a16:creationId xmlns:a16="http://schemas.microsoft.com/office/drawing/2014/main" id="{8E4341E9-9AE7-447F-A801-3D09F394F8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4241" y="4267200"/>
            <a:ext cx="127156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Physical tag</a:t>
            </a:r>
          </a:p>
        </p:txBody>
      </p:sp>
      <p:sp>
        <p:nvSpPr>
          <p:cNvPr id="25627" name="Text Box 26">
            <a:extLst>
              <a:ext uri="{FF2B5EF4-FFF2-40B4-BE49-F238E27FC236}">
                <a16:creationId xmlns:a16="http://schemas.microsoft.com/office/drawing/2014/main" id="{DF5AF0EB-5E89-432C-8FA5-5B78343387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5562600"/>
            <a:ext cx="454682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Virtually Indexed; Physically Tagged Cache</a:t>
            </a:r>
          </a:p>
        </p:txBody>
      </p:sp>
      <p:sp>
        <p:nvSpPr>
          <p:cNvPr id="923675" name="Rectangle 27">
            <a:extLst>
              <a:ext uri="{FF2B5EF4-FFF2-40B4-BE49-F238E27FC236}">
                <a16:creationId xmlns:a16="http://schemas.microsoft.com/office/drawing/2014/main" id="{223EC49C-777D-4A4D-A21B-67C6886119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4648200"/>
            <a:ext cx="2590800" cy="381000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gamma/>
                  <a:shade val="76078"/>
                  <a:invGamma/>
                  <a:alpha val="0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2623A5B-BC5D-4105-9762-AB577A515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CD9E061-569A-404F-BA0C-3EE9BFD1E7BD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7D374BB2-5CB3-48CE-9F53-356BA51221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0106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Bad Events</a:t>
            </a:r>
          </a:p>
        </p:txBody>
      </p:sp>
      <p:sp>
        <p:nvSpPr>
          <p:cNvPr id="27652" name="Line 3">
            <a:extLst>
              <a:ext uri="{FF2B5EF4-FFF2-40B4-BE49-F238E27FC236}">
                <a16:creationId xmlns:a16="http://schemas.microsoft.com/office/drawing/2014/main" id="{A402F7CA-A11F-4DFC-90E5-8E48445653F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3" name="Text Box 4">
            <a:extLst>
              <a:ext uri="{FF2B5EF4-FFF2-40B4-BE49-F238E27FC236}">
                <a16:creationId xmlns:a16="http://schemas.microsoft.com/office/drawing/2014/main" id="{B206327A-3416-4E18-89C4-32A7688E41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447800"/>
            <a:ext cx="7839967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Consider the longest latency possible for a load instruction: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TLB miss: must look up page table to find translation for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v.page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P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Calculate the virtual memory address for the page table entry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that has the translation for page P – let’s say, this is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v.page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Q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TLB miss for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v.page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Q: will require navigation of a hierarchical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page table (let’s ignore this case for now and assume we have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succeeded in finding the physical memory location (R) for page Q)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Access memory location R (find this either in L1, L2, or memory)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We now have the translation for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v.page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P – put this into the TLB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We now have a TLB hit and know the physical page number – this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allows us to do tag comparison and check the L1 cache for a hit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If there’s a miss in L1, check L2 – if that misses, check in memory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At any point, if the page table entry claims that the page is on disk,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flag a page fault – the OS then copies the page from disk to memory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and the hardware resumes what it was doing before the page fault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… phew!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48A20C5-BC19-4088-8983-A1B83623E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89BF1B8-3245-4A8E-A891-8C022055D9FC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C255D845-E70C-447F-A21D-4798459599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4821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Multiprocessor Taxonomy</a:t>
            </a: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DE55B8BC-AD30-444F-9088-66F7ED76017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1" name="Text Box 4">
            <a:extLst>
              <a:ext uri="{FF2B5EF4-FFF2-40B4-BE49-F238E27FC236}">
                <a16:creationId xmlns:a16="http://schemas.microsoft.com/office/drawing/2014/main" id="{0A88296E-4AB4-41CD-82A2-77B36BB869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7899791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SISD: single instruction and single data stream: uniprocessor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MISD: no commercial multiprocessor: imagine data going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through a pipeline of execution engines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SIMD: vector architectures: lower flexibility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MIMD: most multiprocessors today: easy to construct with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off-the-shelf computers, most flexibility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15A3118-83BB-4D62-B916-B2106998B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A969856-EFBF-4506-826C-740EC7F2415A}" type="slidenum">
              <a:rPr lang="en-US" altLang="en-US" sz="1400">
                <a:latin typeface="Times New Roman" panose="02020603050405020304" pitchFamily="18" charset="0"/>
              </a:rPr>
              <a:pPr/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35779676-44BC-47D5-B1D5-A70B1B26B7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24084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Organization - I</a:t>
            </a:r>
          </a:p>
        </p:txBody>
      </p:sp>
      <p:sp>
        <p:nvSpPr>
          <p:cNvPr id="31748" name="Line 3">
            <a:extLst>
              <a:ext uri="{FF2B5EF4-FFF2-40B4-BE49-F238E27FC236}">
                <a16:creationId xmlns:a16="http://schemas.microsoft.com/office/drawing/2014/main" id="{A205C11F-0AFD-4E3B-B828-9D38F4BE49A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9" name="Text Box 4">
            <a:extLst>
              <a:ext uri="{FF2B5EF4-FFF2-40B4-BE49-F238E27FC236}">
                <a16:creationId xmlns:a16="http://schemas.microsoft.com/office/drawing/2014/main" id="{486F5AB9-4540-4DCC-A00F-B4A252991A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95400"/>
            <a:ext cx="7146252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Centralized shared-memory multiprocessor   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Symmetric shared-memory multiprocessor (SMP)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Multiple processors connected to a single centralized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memory – since all processors see the same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organization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uniform memory access (UMA)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Shared-memory because all processors can access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entire memory address space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Can centralized memory emerge as a bandwidth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bottleneck? – not if you have large caches and employ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fewer than a dozen processors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3">
            <a:extLst>
              <a:ext uri="{FF2B5EF4-FFF2-40B4-BE49-F238E27FC236}">
                <a16:creationId xmlns:a16="http://schemas.microsoft.com/office/drawing/2014/main" id="{74921893-32AD-4317-93F1-2D45A20E8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0C0934E-856B-46DB-B189-ABE81AFE391A}" type="slidenum">
              <a:rPr lang="en-US" altLang="en-US" sz="1400" u="none">
                <a:latin typeface="Times New Roman" panose="02020603050405020304" pitchFamily="18" charset="0"/>
              </a:rPr>
              <a:pPr/>
              <a:t>15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DDB3582A-D0A3-409D-B2B1-CD3B124947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51796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Snooping-Based Protocols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8240665D-E552-4244-95CA-F032A559E55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276A0F48-7FC1-4E5F-8524-5CEC8C486B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66825"/>
            <a:ext cx="6828601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 Three states for a block: invalid, shared, modified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 A write is placed on the bus and sharers invalidate themselves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 The protocols are referred to as MSI, MESI, etc.</a:t>
            </a:r>
          </a:p>
        </p:txBody>
      </p:sp>
      <p:sp>
        <p:nvSpPr>
          <p:cNvPr id="10246" name="Rectangle 5">
            <a:extLst>
              <a:ext uri="{FF2B5EF4-FFF2-40B4-BE49-F238E27FC236}">
                <a16:creationId xmlns:a16="http://schemas.microsoft.com/office/drawing/2014/main" id="{66F084D4-E8EF-4871-977F-8E28C77E27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743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</p:txBody>
      </p:sp>
      <p:sp>
        <p:nvSpPr>
          <p:cNvPr id="10247" name="Rectangle 6">
            <a:extLst>
              <a:ext uri="{FF2B5EF4-FFF2-40B4-BE49-F238E27FC236}">
                <a16:creationId xmlns:a16="http://schemas.microsoft.com/office/drawing/2014/main" id="{550A42F8-C706-4DA4-BC69-9280C21F35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810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Caches</a:t>
            </a:r>
          </a:p>
        </p:txBody>
      </p:sp>
      <p:sp>
        <p:nvSpPr>
          <p:cNvPr id="10248" name="Line 7">
            <a:extLst>
              <a:ext uri="{FF2B5EF4-FFF2-40B4-BE49-F238E27FC236}">
                <a16:creationId xmlns:a16="http://schemas.microsoft.com/office/drawing/2014/main" id="{76BB0BE2-A975-40A2-8E3F-9CACC79D455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581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9" name="Rectangle 8">
            <a:extLst>
              <a:ext uri="{FF2B5EF4-FFF2-40B4-BE49-F238E27FC236}">
                <a16:creationId xmlns:a16="http://schemas.microsoft.com/office/drawing/2014/main" id="{298F12DD-097F-4560-93FC-644924EDFA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2743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</p:txBody>
      </p:sp>
      <p:sp>
        <p:nvSpPr>
          <p:cNvPr id="10250" name="Rectangle 9">
            <a:extLst>
              <a:ext uri="{FF2B5EF4-FFF2-40B4-BE49-F238E27FC236}">
                <a16:creationId xmlns:a16="http://schemas.microsoft.com/office/drawing/2014/main" id="{A0FED496-CFD6-41B1-BFA6-09B2C9D4B9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810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Caches</a:t>
            </a:r>
          </a:p>
        </p:txBody>
      </p:sp>
      <p:sp>
        <p:nvSpPr>
          <p:cNvPr id="10251" name="Line 10">
            <a:extLst>
              <a:ext uri="{FF2B5EF4-FFF2-40B4-BE49-F238E27FC236}">
                <a16:creationId xmlns:a16="http://schemas.microsoft.com/office/drawing/2014/main" id="{ECC9AA50-45C8-481B-8835-22246B58426A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3581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52" name="Rectangle 11">
            <a:extLst>
              <a:ext uri="{FF2B5EF4-FFF2-40B4-BE49-F238E27FC236}">
                <a16:creationId xmlns:a16="http://schemas.microsoft.com/office/drawing/2014/main" id="{3F2404C6-5B69-4536-BA2D-21315329BD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743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</p:txBody>
      </p:sp>
      <p:sp>
        <p:nvSpPr>
          <p:cNvPr id="10253" name="Rectangle 12">
            <a:extLst>
              <a:ext uri="{FF2B5EF4-FFF2-40B4-BE49-F238E27FC236}">
                <a16:creationId xmlns:a16="http://schemas.microsoft.com/office/drawing/2014/main" id="{EEFCBAB2-0384-46B6-A964-DD6846C3B0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3810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Caches</a:t>
            </a:r>
          </a:p>
        </p:txBody>
      </p:sp>
      <p:sp>
        <p:nvSpPr>
          <p:cNvPr id="10254" name="Line 13">
            <a:extLst>
              <a:ext uri="{FF2B5EF4-FFF2-40B4-BE49-F238E27FC236}">
                <a16:creationId xmlns:a16="http://schemas.microsoft.com/office/drawing/2014/main" id="{A9A6D836-7088-4AC1-971C-E5A57856702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3581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55" name="Rectangle 14">
            <a:extLst>
              <a:ext uri="{FF2B5EF4-FFF2-40B4-BE49-F238E27FC236}">
                <a16:creationId xmlns:a16="http://schemas.microsoft.com/office/drawing/2014/main" id="{C1838221-0133-444B-BD1C-D2EC3EE934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743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</p:txBody>
      </p:sp>
      <p:sp>
        <p:nvSpPr>
          <p:cNvPr id="10256" name="Rectangle 15">
            <a:extLst>
              <a:ext uri="{FF2B5EF4-FFF2-40B4-BE49-F238E27FC236}">
                <a16:creationId xmlns:a16="http://schemas.microsoft.com/office/drawing/2014/main" id="{5B883E66-3689-481A-9FBB-B2D5C114A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3810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Caches</a:t>
            </a:r>
          </a:p>
        </p:txBody>
      </p:sp>
      <p:sp>
        <p:nvSpPr>
          <p:cNvPr id="10257" name="Line 16">
            <a:extLst>
              <a:ext uri="{FF2B5EF4-FFF2-40B4-BE49-F238E27FC236}">
                <a16:creationId xmlns:a16="http://schemas.microsoft.com/office/drawing/2014/main" id="{010D273B-66BC-49AB-99DA-BBE3F7D914B7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3581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58" name="Line 17">
            <a:extLst>
              <a:ext uri="{FF2B5EF4-FFF2-40B4-BE49-F238E27FC236}">
                <a16:creationId xmlns:a16="http://schemas.microsoft.com/office/drawing/2014/main" id="{023BA4F3-9BF0-42A1-9CAA-D7BCFD6DDF9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5105400"/>
            <a:ext cx="47244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59" name="Line 18">
            <a:extLst>
              <a:ext uri="{FF2B5EF4-FFF2-40B4-BE49-F238E27FC236}">
                <a16:creationId xmlns:a16="http://schemas.microsoft.com/office/drawing/2014/main" id="{AD39615B-FAEC-4FBD-BC8A-836CE1500CD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6482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60" name="Line 19">
            <a:extLst>
              <a:ext uri="{FF2B5EF4-FFF2-40B4-BE49-F238E27FC236}">
                <a16:creationId xmlns:a16="http://schemas.microsoft.com/office/drawing/2014/main" id="{53CA3178-0578-4C8B-9376-35E64360A5C7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46482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61" name="Line 20">
            <a:extLst>
              <a:ext uri="{FF2B5EF4-FFF2-40B4-BE49-F238E27FC236}">
                <a16:creationId xmlns:a16="http://schemas.microsoft.com/office/drawing/2014/main" id="{2A5FDE3E-8268-4CF2-9C1C-F053C784CF4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46482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62" name="Line 21">
            <a:extLst>
              <a:ext uri="{FF2B5EF4-FFF2-40B4-BE49-F238E27FC236}">
                <a16:creationId xmlns:a16="http://schemas.microsoft.com/office/drawing/2014/main" id="{739D9E3A-F68B-4600-B573-E4214FEDA51C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46482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63" name="Rectangle 22">
            <a:extLst>
              <a:ext uri="{FF2B5EF4-FFF2-40B4-BE49-F238E27FC236}">
                <a16:creationId xmlns:a16="http://schemas.microsoft.com/office/drawing/2014/main" id="{FA42E720-B632-46EA-86B4-2BE27F424E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5410200"/>
            <a:ext cx="1981200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Main Memory</a:t>
            </a:r>
          </a:p>
        </p:txBody>
      </p:sp>
      <p:sp>
        <p:nvSpPr>
          <p:cNvPr id="10264" name="Rectangle 23">
            <a:extLst>
              <a:ext uri="{FF2B5EF4-FFF2-40B4-BE49-F238E27FC236}">
                <a16:creationId xmlns:a16="http://schemas.microsoft.com/office/drawing/2014/main" id="{7492144D-9F7D-49C4-9E59-D1E1525F0C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5410200"/>
            <a:ext cx="1447800" cy="1066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I/O System</a:t>
            </a:r>
          </a:p>
        </p:txBody>
      </p:sp>
      <p:sp>
        <p:nvSpPr>
          <p:cNvPr id="10265" name="Line 24">
            <a:extLst>
              <a:ext uri="{FF2B5EF4-FFF2-40B4-BE49-F238E27FC236}">
                <a16:creationId xmlns:a16="http://schemas.microsoft.com/office/drawing/2014/main" id="{D7964DD6-3F2A-4EDF-8A8C-17C9EC3C724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5105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66" name="Line 25">
            <a:extLst>
              <a:ext uri="{FF2B5EF4-FFF2-40B4-BE49-F238E27FC236}">
                <a16:creationId xmlns:a16="http://schemas.microsoft.com/office/drawing/2014/main" id="{8E7DE680-868D-4627-97B8-1A4F520DDD9C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5105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6036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84445931-4BE6-4D5B-85B6-970E44FC9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CCD16FB-4185-4036-B564-1000A3D43C0A}" type="slidenum">
              <a:rPr lang="en-US" altLang="en-US" sz="1400" u="none">
                <a:latin typeface="Times New Roman" panose="02020603050405020304" pitchFamily="18" charset="0"/>
              </a:rPr>
              <a:pPr/>
              <a:t>16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810E5A15-C7DA-413A-992A-5DDEB5BAA8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F9984FC6-A260-4135-B047-FDF02BA0D6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7FA13E83-0470-4743-955F-10A4A60CC0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95400"/>
            <a:ext cx="7985648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P1 reads X: not found in cache-1, request sent on bus, memory responds,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X is placed in cache-1 in shared state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P2 reads X: not found in cache-2, request sent on bus, everyone snoops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this request, cache-1does nothing because this is just a read request,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memory responds, X is placed in cache-2 in shared state</a:t>
            </a:r>
          </a:p>
        </p:txBody>
      </p:sp>
      <p:sp>
        <p:nvSpPr>
          <p:cNvPr id="12294" name="Rectangle 5">
            <a:extLst>
              <a:ext uri="{FF2B5EF4-FFF2-40B4-BE49-F238E27FC236}">
                <a16:creationId xmlns:a16="http://schemas.microsoft.com/office/drawing/2014/main" id="{8FF1151A-7199-4F2B-9B35-301B9E57D6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9718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P1</a:t>
            </a:r>
          </a:p>
        </p:txBody>
      </p:sp>
      <p:sp>
        <p:nvSpPr>
          <p:cNvPr id="12295" name="Rectangle 6">
            <a:extLst>
              <a:ext uri="{FF2B5EF4-FFF2-40B4-BE49-F238E27FC236}">
                <a16:creationId xmlns:a16="http://schemas.microsoft.com/office/drawing/2014/main" id="{05647E6C-AF1F-4092-A54C-FA3FDEA211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0386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Cache-1</a:t>
            </a:r>
          </a:p>
        </p:txBody>
      </p:sp>
      <p:sp>
        <p:nvSpPr>
          <p:cNvPr id="12296" name="Line 7">
            <a:extLst>
              <a:ext uri="{FF2B5EF4-FFF2-40B4-BE49-F238E27FC236}">
                <a16:creationId xmlns:a16="http://schemas.microsoft.com/office/drawing/2014/main" id="{CF95FB63-93A9-4EAE-B4D1-72747C318389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38100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97" name="Rectangle 8">
            <a:extLst>
              <a:ext uri="{FF2B5EF4-FFF2-40B4-BE49-F238E27FC236}">
                <a16:creationId xmlns:a16="http://schemas.microsoft.com/office/drawing/2014/main" id="{0CB65F54-81C4-4B7C-95B6-6B61D262D3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29718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P2</a:t>
            </a:r>
          </a:p>
        </p:txBody>
      </p:sp>
      <p:sp>
        <p:nvSpPr>
          <p:cNvPr id="12298" name="Rectangle 9">
            <a:extLst>
              <a:ext uri="{FF2B5EF4-FFF2-40B4-BE49-F238E27FC236}">
                <a16:creationId xmlns:a16="http://schemas.microsoft.com/office/drawing/2014/main" id="{C87DE5B4-4B03-4C2D-960A-2190EACB3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40386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Cache-2</a:t>
            </a:r>
          </a:p>
        </p:txBody>
      </p:sp>
      <p:sp>
        <p:nvSpPr>
          <p:cNvPr id="12299" name="Line 10">
            <a:extLst>
              <a:ext uri="{FF2B5EF4-FFF2-40B4-BE49-F238E27FC236}">
                <a16:creationId xmlns:a16="http://schemas.microsoft.com/office/drawing/2014/main" id="{50DF8005-7E65-4D62-BA5B-64DBAFE7284A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38100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0" name="Line 17">
            <a:extLst>
              <a:ext uri="{FF2B5EF4-FFF2-40B4-BE49-F238E27FC236}">
                <a16:creationId xmlns:a16="http://schemas.microsoft.com/office/drawing/2014/main" id="{3DC0B277-2824-47FD-BEBD-9435E0E9C4BF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5334000"/>
            <a:ext cx="152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1" name="Line 18">
            <a:extLst>
              <a:ext uri="{FF2B5EF4-FFF2-40B4-BE49-F238E27FC236}">
                <a16:creationId xmlns:a16="http://schemas.microsoft.com/office/drawing/2014/main" id="{C1AF7CA4-18F4-4FC5-88E4-E7C00D4CCEB7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48768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2" name="Line 21">
            <a:extLst>
              <a:ext uri="{FF2B5EF4-FFF2-40B4-BE49-F238E27FC236}">
                <a16:creationId xmlns:a16="http://schemas.microsoft.com/office/drawing/2014/main" id="{6A150D8D-0E95-4F62-BA63-008E7D2CE884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48768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3" name="Rectangle 22">
            <a:extLst>
              <a:ext uri="{FF2B5EF4-FFF2-40B4-BE49-F238E27FC236}">
                <a16:creationId xmlns:a16="http://schemas.microsoft.com/office/drawing/2014/main" id="{17EEE8AA-F6B8-46EF-B481-48B160A9FC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638800"/>
            <a:ext cx="1981200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Main Memory</a:t>
            </a:r>
          </a:p>
        </p:txBody>
      </p:sp>
      <p:sp>
        <p:nvSpPr>
          <p:cNvPr id="12304" name="Line 24">
            <a:extLst>
              <a:ext uri="{FF2B5EF4-FFF2-40B4-BE49-F238E27FC236}">
                <a16:creationId xmlns:a16="http://schemas.microsoft.com/office/drawing/2014/main" id="{39B111D9-A766-4BC1-9E9C-EF30259D5CC1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5334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5" name="Text Box 26">
            <a:extLst>
              <a:ext uri="{FF2B5EF4-FFF2-40B4-BE49-F238E27FC236}">
                <a16:creationId xmlns:a16="http://schemas.microsoft.com/office/drawing/2014/main" id="{8277398E-3CFB-40E6-9E72-D3FE89BEC0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048000"/>
            <a:ext cx="4781309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990000"/>
              </a:buClr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P1 writes X: cache-1 has data in shared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state (shared only provides read perms),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request sent on bus, cache-2 snoops and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then invalidates its copy of X, cache-1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moves its state to modified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P2 reads X: cache-2 has data in invalid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state, request sent on bus, cache-1 snoops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and realizes it has the only valid copy, so it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downgrades itself to shared state and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responds with data, X is placed in cache-2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in shared state, memory is also updated</a:t>
            </a:r>
          </a:p>
        </p:txBody>
      </p:sp>
    </p:spTree>
    <p:extLst>
      <p:ext uri="{BB962C8B-B14F-4D97-AF65-F5344CB8AC3E}">
        <p14:creationId xmlns:p14="http://schemas.microsoft.com/office/powerpoint/2010/main" val="24083218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78A1622-155D-432D-8A12-C559B458B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5CCE554-C475-4FE2-82C9-FE30BFDDDB6A}" type="slidenum">
              <a:rPr lang="en-US" altLang="en-US" sz="1400" u="none">
                <a:latin typeface="Times New Roman" panose="02020603050405020304" pitchFamily="18" charset="0"/>
              </a:rPr>
              <a:pPr/>
              <a:t>17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A0C13954-023F-4ED1-A7FB-136E337B26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06F6AF6B-ED52-4ABB-A5DB-79DB4FBE4FA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5EA23A7-6F0F-4ECD-BD08-466F7C7D4283}"/>
              </a:ext>
            </a:extLst>
          </p:cNvPr>
          <p:cNvGraphicFramePr>
            <a:graphicFrameLocks noGrp="1"/>
          </p:cNvGraphicFramePr>
          <p:nvPr/>
        </p:nvGraphicFramePr>
        <p:xfrm>
          <a:off x="152400" y="1447800"/>
          <a:ext cx="8850312" cy="4554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0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06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6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06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12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4012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Request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Cache</a:t>
                      </a:r>
                    </a:p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Hit/Miss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Request</a:t>
                      </a:r>
                    </a:p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on the bus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Who responds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State in Cache 1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State in Cache 2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State in Cache 3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State in Cache 4</a:t>
                      </a: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86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8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P1: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</a:rPr>
                        <a:t> Rd X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Memory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8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P2: 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Memory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46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P2: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aseline="0" dirty="0" err="1">
                          <a:latin typeface="Calibri" panose="020F0502020204030204" pitchFamily="34" charset="0"/>
                        </a:rPr>
                        <a:t>Wr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</a:rPr>
                        <a:t> X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Perms 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Upgrade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No response.</a:t>
                      </a:r>
                    </a:p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Other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</a:rPr>
                        <a:t> caches invalidate.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P3: </a:t>
                      </a:r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Wr</a:t>
                      </a:r>
                      <a:r>
                        <a:rPr lang="en-US" sz="1800" dirty="0">
                          <a:latin typeface="Calibri" panose="020F0502020204030204" pitchFamily="34" charset="0"/>
                        </a:rPr>
                        <a:t>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Write 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Wr</a:t>
                      </a:r>
                      <a:r>
                        <a:rPr lang="en-US" sz="1800" dirty="0">
                          <a:latin typeface="Calibri" panose="020F0502020204030204" pitchFamily="34" charset="0"/>
                        </a:rPr>
                        <a:t>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P2 responds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3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P3: 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Read Hit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426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P4: 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Read 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P3 responds. Mem </a:t>
                      </a:r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wrtbk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1566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49A8A6-8C52-4DD5-8333-9B86A7E2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8D71C80-52C4-4D08-9A4E-210B7659DCB2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F4B6D10D-09EF-4134-BB2C-DF6DD1860C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9383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Meltdown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92D5DB4A-6158-4B6A-B30E-F9ADA6EED7A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49A8A6-8C52-4DD5-8333-9B86A7E2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435D7E-1886-4D42-8E5B-5DC3EF1CF569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4A142BFE-D703-4985-BC29-F12B797A6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422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Spectre: Variant 1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8B9BC703-DF75-4B60-983D-5A1F8DA0D84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61" name="TextBox 5">
            <a:extLst>
              <a:ext uri="{FF2B5EF4-FFF2-40B4-BE49-F238E27FC236}">
                <a16:creationId xmlns:a16="http://schemas.microsoft.com/office/drawing/2014/main" id="{DF490B4B-0775-41E2-AD0E-2464C73B3B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7738" y="2808288"/>
            <a:ext cx="334585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if  (x  &lt;  array1_size)  </a:t>
            </a:r>
          </a:p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y = array2[ array1[x] ];</a:t>
            </a:r>
          </a:p>
        </p:txBody>
      </p:sp>
      <p:sp>
        <p:nvSpPr>
          <p:cNvPr id="19462" name="TextBox 6">
            <a:extLst>
              <a:ext uri="{FF2B5EF4-FFF2-40B4-BE49-F238E27FC236}">
                <a16:creationId xmlns:a16="http://schemas.microsoft.com/office/drawing/2014/main" id="{1CA084C2-B831-4DB2-A190-87BC474A3A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563" y="2917825"/>
            <a:ext cx="11779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Victim Code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6A9F017-3E97-4F1F-820C-EF96DF4C2E6E}"/>
              </a:ext>
            </a:extLst>
          </p:cNvPr>
          <p:cNvCxnSpPr>
            <a:cxnSpLocks/>
            <a:stCxn id="19462" idx="3"/>
          </p:cNvCxnSpPr>
          <p:nvPr/>
        </p:nvCxnSpPr>
        <p:spPr>
          <a:xfrm>
            <a:off x="1487488" y="3333750"/>
            <a:ext cx="552450" cy="9525"/>
          </a:xfrm>
          <a:prstGeom prst="straightConnector1">
            <a:avLst/>
          </a:prstGeom>
          <a:ln w="1016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4" name="TextBox 8">
            <a:extLst>
              <a:ext uri="{FF2B5EF4-FFF2-40B4-BE49-F238E27FC236}">
                <a16:creationId xmlns:a16="http://schemas.microsoft.com/office/drawing/2014/main" id="{53144439-01EB-4534-A5BA-2A5BC6F892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138" y="1543050"/>
            <a:ext cx="26860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  is controlled by attacker</a:t>
            </a: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7BA29202-9E4A-4290-9712-B58E1BBF480C}"/>
              </a:ext>
            </a:extLst>
          </p:cNvPr>
          <p:cNvSpPr/>
          <p:nvPr/>
        </p:nvSpPr>
        <p:spPr>
          <a:xfrm>
            <a:off x="2217738" y="2216150"/>
            <a:ext cx="622300" cy="1076325"/>
          </a:xfrm>
          <a:prstGeom prst="arc">
            <a:avLst>
              <a:gd name="adj1" fmla="val 16308966"/>
              <a:gd name="adj2" fmla="val 1518081"/>
            </a:avLst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66" name="TextBox 10">
            <a:extLst>
              <a:ext uri="{FF2B5EF4-FFF2-40B4-BE49-F238E27FC236}">
                <a16:creationId xmlns:a16="http://schemas.microsoft.com/office/drawing/2014/main" id="{FCE0EF6B-85DA-4851-8166-66863F02BC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6638" y="2165350"/>
            <a:ext cx="3876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array1[ ] is the secret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C63554F2-D3D6-4901-AD45-59E22E045513}"/>
              </a:ext>
            </a:extLst>
          </p:cNvPr>
          <p:cNvSpPr/>
          <p:nvPr/>
        </p:nvSpPr>
        <p:spPr>
          <a:xfrm rot="5400000">
            <a:off x="4652963" y="2179637"/>
            <a:ext cx="1225550" cy="784225"/>
          </a:xfrm>
          <a:prstGeom prst="arc">
            <a:avLst/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68" name="TextBox 12">
            <a:extLst>
              <a:ext uri="{FF2B5EF4-FFF2-40B4-BE49-F238E27FC236}">
                <a16:creationId xmlns:a16="http://schemas.microsoft.com/office/drawing/2014/main" id="{7A9381D4-DD86-4018-B1DD-347CD4EAD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0481" y="4164805"/>
            <a:ext cx="47259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 pattern of array2[ ] betrays the secret</a:t>
            </a: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4493510E-0253-480D-BC31-C246BDBDBCF1}"/>
              </a:ext>
            </a:extLst>
          </p:cNvPr>
          <p:cNvSpPr/>
          <p:nvPr/>
        </p:nvSpPr>
        <p:spPr>
          <a:xfrm rot="12320982">
            <a:off x="3914775" y="3516313"/>
            <a:ext cx="1223963" cy="785812"/>
          </a:xfrm>
          <a:prstGeom prst="arc">
            <a:avLst/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70" name="TextBox 14">
            <a:extLst>
              <a:ext uri="{FF2B5EF4-FFF2-40B4-BE49-F238E27FC236}">
                <a16:creationId xmlns:a16="http://schemas.microsoft.com/office/drawing/2014/main" id="{D53C524B-A607-4C91-9936-33E2DB69BB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0388" y="1671638"/>
            <a:ext cx="63785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Thanks to bpred, x can be anything</a:t>
            </a: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8EC5B523-73FA-420F-AA96-ABD28DA4811C}"/>
              </a:ext>
            </a:extLst>
          </p:cNvPr>
          <p:cNvSpPr/>
          <p:nvPr/>
        </p:nvSpPr>
        <p:spPr>
          <a:xfrm rot="5400000">
            <a:off x="2947988" y="1673225"/>
            <a:ext cx="1390650" cy="895350"/>
          </a:xfrm>
          <a:prstGeom prst="arc">
            <a:avLst/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49A8A6-8C52-4DD5-8333-9B86A7E2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E8F58D4-24B6-4F72-A209-259B931C3AFC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AD6AAFC7-5E3F-4F66-8371-911149D3F3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422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Spectre: Variant 2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474ACFE3-F707-48DC-A0A9-DC6913986B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509" name="TextBox 5">
            <a:extLst>
              <a:ext uri="{FF2B5EF4-FFF2-40B4-BE49-F238E27FC236}">
                <a16:creationId xmlns:a16="http://schemas.microsoft.com/office/drawing/2014/main" id="{6E717CAB-1C8B-4CE7-A4B6-327D96E88D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2025" y="1863725"/>
            <a:ext cx="281493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R1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(from attacker)</a:t>
            </a:r>
          </a:p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R2  some secret</a:t>
            </a: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Label0:  if (…) 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FB7E4ED0-E687-425B-9E9A-68A41DB5ADB3}"/>
              </a:ext>
            </a:extLst>
          </p:cNvPr>
          <p:cNvCxnSpPr/>
          <p:nvPr/>
        </p:nvCxnSpPr>
        <p:spPr>
          <a:xfrm flipH="1">
            <a:off x="5530850" y="3089275"/>
            <a:ext cx="533400" cy="3810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DE97494-170D-42BD-ABD8-4FFE077CD54B}"/>
              </a:ext>
            </a:extLst>
          </p:cNvPr>
          <p:cNvCxnSpPr>
            <a:cxnSpLocks/>
          </p:cNvCxnSpPr>
          <p:nvPr/>
        </p:nvCxnSpPr>
        <p:spPr>
          <a:xfrm>
            <a:off x="6604000" y="3089275"/>
            <a:ext cx="603250" cy="3810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2" name="TextBox 11">
            <a:extLst>
              <a:ext uri="{FF2B5EF4-FFF2-40B4-BE49-F238E27FC236}">
                <a16:creationId xmlns:a16="http://schemas.microsoft.com/office/drawing/2014/main" id="{78980D4B-01D3-48CB-804E-0CCED6124C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3386138"/>
            <a:ext cx="4667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… </a:t>
            </a:r>
          </a:p>
        </p:txBody>
      </p:sp>
      <p:sp>
        <p:nvSpPr>
          <p:cNvPr id="21513" name="TextBox 12">
            <a:extLst>
              <a:ext uri="{FF2B5EF4-FFF2-40B4-BE49-F238E27FC236}">
                <a16:creationId xmlns:a16="http://schemas.microsoft.com/office/drawing/2014/main" id="{9A811A0D-753D-47C7-9D45-83FBB6DD69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4850" y="3376613"/>
            <a:ext cx="4667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… </a:t>
            </a:r>
          </a:p>
        </p:txBody>
      </p:sp>
      <p:sp>
        <p:nvSpPr>
          <p:cNvPr id="21514" name="TextBox 13">
            <a:extLst>
              <a:ext uri="{FF2B5EF4-FFF2-40B4-BE49-F238E27FC236}">
                <a16:creationId xmlns:a16="http://schemas.microsoft.com/office/drawing/2014/main" id="{F6093200-D7EF-451F-A0F0-7548AE77D1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3063" y="1311275"/>
            <a:ext cx="17209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Victim code </a:t>
            </a:r>
          </a:p>
        </p:txBody>
      </p:sp>
      <p:sp>
        <p:nvSpPr>
          <p:cNvPr id="21515" name="TextBox 14">
            <a:extLst>
              <a:ext uri="{FF2B5EF4-FFF2-40B4-BE49-F238E27FC236}">
                <a16:creationId xmlns:a16="http://schemas.microsoft.com/office/drawing/2014/main" id="{4DABA472-5EF5-41BB-B859-A1766C0DC6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3550" y="4322763"/>
            <a:ext cx="17209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Victim code </a:t>
            </a:r>
          </a:p>
        </p:txBody>
      </p:sp>
      <p:sp>
        <p:nvSpPr>
          <p:cNvPr id="21516" name="TextBox 15">
            <a:extLst>
              <a:ext uri="{FF2B5EF4-FFF2-40B4-BE49-F238E27FC236}">
                <a16:creationId xmlns:a16="http://schemas.microsoft.com/office/drawing/2014/main" id="{48534962-861F-4EA0-AB42-D00598D933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784725"/>
            <a:ext cx="208903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Label1:</a:t>
            </a:r>
          </a:p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[R2]</a:t>
            </a:r>
          </a:p>
        </p:txBody>
      </p:sp>
      <p:sp>
        <p:nvSpPr>
          <p:cNvPr id="21517" name="TextBox 16">
            <a:extLst>
              <a:ext uri="{FF2B5EF4-FFF2-40B4-BE49-F238E27FC236}">
                <a16:creationId xmlns:a16="http://schemas.microsoft.com/office/drawing/2014/main" id="{BDDD2832-4051-4CEB-B46A-7CBE82502C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7413" y="2570163"/>
            <a:ext cx="19627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Attacker code </a:t>
            </a:r>
          </a:p>
        </p:txBody>
      </p:sp>
      <p:sp>
        <p:nvSpPr>
          <p:cNvPr id="21518" name="TextBox 17">
            <a:extLst>
              <a:ext uri="{FF2B5EF4-FFF2-40B4-BE49-F238E27FC236}">
                <a16:creationId xmlns:a16="http://schemas.microsoft.com/office/drawing/2014/main" id="{BD4C9FCB-EEC2-4EC0-ADC8-0DD1733CB0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3450" y="3198813"/>
            <a:ext cx="172996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Label0: if (1)</a:t>
            </a:r>
          </a:p>
          <a:p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Label1:  …</a:t>
            </a:r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id="{480894DD-90E7-49A3-A87F-6A551AF66D96}"/>
              </a:ext>
            </a:extLst>
          </p:cNvPr>
          <p:cNvSpPr/>
          <p:nvPr/>
        </p:nvSpPr>
        <p:spPr>
          <a:xfrm rot="2000462">
            <a:off x="1758950" y="3306763"/>
            <a:ext cx="1257300" cy="1544637"/>
          </a:xfrm>
          <a:prstGeom prst="arc">
            <a:avLst>
              <a:gd name="adj1" fmla="val 16308966"/>
              <a:gd name="adj2" fmla="val 1518081"/>
            </a:avLst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1060DAB-9377-4F52-BD5E-C0BD1A24A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940EF97-9C91-49C1-AB51-D2C34B24A513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2C4BA181-6835-4859-A182-5A54193377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130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Virtual Memory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DFD756D4-2032-4C41-9F29-F79B38CF84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7" name="Text Box 4">
            <a:extLst>
              <a:ext uri="{FF2B5EF4-FFF2-40B4-BE49-F238E27FC236}">
                <a16:creationId xmlns:a16="http://schemas.microsoft.com/office/drawing/2014/main" id="{B3C50829-F384-44CA-929F-29B82C9F1B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46874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Processes deal with virtual memory – they have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illusion that a very large address space is available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There is only a limited amount of physical memory that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shared by all processes – a process places part of 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virtual memory in this physical memory and the rest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stored on disk (called swap space)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Thanks to locality, disk access is likely to be uncommon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hardware ensures that one process cannot access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 memory of a different process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C0A5AAC-FD7D-4B69-9A64-8BDF809C4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071A1ED-FA41-474F-8108-91830384DC1F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90E9E74D-D652-485C-BB7F-4803D589C7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130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Virtual Memory</a:t>
            </a:r>
          </a:p>
        </p:txBody>
      </p:sp>
      <p:sp>
        <p:nvSpPr>
          <p:cNvPr id="15364" name="Line 3">
            <a:extLst>
              <a:ext uri="{FF2B5EF4-FFF2-40B4-BE49-F238E27FC236}">
                <a16:creationId xmlns:a16="http://schemas.microsoft.com/office/drawing/2014/main" id="{3F2943FE-AE49-4686-B233-364A7367E80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3">
            <a:extLst>
              <a:ext uri="{FF2B5EF4-FFF2-40B4-BE49-F238E27FC236}">
                <a16:creationId xmlns:a16="http://schemas.microsoft.com/office/drawing/2014/main" id="{F80A913F-5B1D-4598-8D38-513D1CE93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25A515-E9F4-4FFD-BC92-32B359E89231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4470A5E4-02E6-4DB4-BEDD-76C1D0A44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454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Address Translation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C352E081-9EA7-4D3D-8582-98B5ABD8250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F02CA22D-35AE-42D9-90A7-924E115A3D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272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The virtual and physical memory are broken up into pages</a:t>
            </a:r>
          </a:p>
        </p:txBody>
      </p:sp>
      <p:sp>
        <p:nvSpPr>
          <p:cNvPr id="17414" name="Rectangle 5">
            <a:extLst>
              <a:ext uri="{FF2B5EF4-FFF2-40B4-BE49-F238E27FC236}">
                <a16:creationId xmlns:a16="http://schemas.microsoft.com/office/drawing/2014/main" id="{5CBB0ED8-1C96-44C7-AF04-14CDD5A718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733800"/>
            <a:ext cx="3124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Virtual address</a:t>
            </a:r>
          </a:p>
        </p:txBody>
      </p:sp>
      <p:sp>
        <p:nvSpPr>
          <p:cNvPr id="17415" name="Text Box 6">
            <a:extLst>
              <a:ext uri="{FF2B5EF4-FFF2-40B4-BE49-F238E27FC236}">
                <a16:creationId xmlns:a16="http://schemas.microsoft.com/office/drawing/2014/main" id="{21067D11-B34C-4F66-8BE8-33F8087F8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8125" y="2932113"/>
            <a:ext cx="14519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8KB page size</a:t>
            </a:r>
          </a:p>
        </p:txBody>
      </p:sp>
      <p:sp>
        <p:nvSpPr>
          <p:cNvPr id="17416" name="Line 7">
            <a:extLst>
              <a:ext uri="{FF2B5EF4-FFF2-40B4-BE49-F238E27FC236}">
                <a16:creationId xmlns:a16="http://schemas.microsoft.com/office/drawing/2014/main" id="{882C61F5-8504-41FE-887D-677C6F36DFCC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4191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17" name="Line 8">
            <a:extLst>
              <a:ext uri="{FF2B5EF4-FFF2-40B4-BE49-F238E27FC236}">
                <a16:creationId xmlns:a16="http://schemas.microsoft.com/office/drawing/2014/main" id="{035FB7D3-AAFB-4C9E-B2D8-ECD03AB7E57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57600" y="4191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18" name="Line 9">
            <a:extLst>
              <a:ext uri="{FF2B5EF4-FFF2-40B4-BE49-F238E27FC236}">
                <a16:creationId xmlns:a16="http://schemas.microsoft.com/office/drawing/2014/main" id="{C2E2D4CE-759F-438D-91A2-68D992844C3A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41910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19" name="Line 10">
            <a:extLst>
              <a:ext uri="{FF2B5EF4-FFF2-40B4-BE49-F238E27FC236}">
                <a16:creationId xmlns:a16="http://schemas.microsoft.com/office/drawing/2014/main" id="{9F1CE05F-18D8-4F76-AD1B-1D049098F51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7000" y="4191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20" name="Text Box 11">
            <a:extLst>
              <a:ext uri="{FF2B5EF4-FFF2-40B4-BE49-F238E27FC236}">
                <a16:creationId xmlns:a16="http://schemas.microsoft.com/office/drawing/2014/main" id="{216793E9-93C5-4AB3-9725-2C40AA307D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4419600"/>
            <a:ext cx="123104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page offset</a:t>
            </a:r>
          </a:p>
        </p:txBody>
      </p:sp>
      <p:sp>
        <p:nvSpPr>
          <p:cNvPr id="17421" name="Text Box 12">
            <a:extLst>
              <a:ext uri="{FF2B5EF4-FFF2-40B4-BE49-F238E27FC236}">
                <a16:creationId xmlns:a16="http://schemas.microsoft.com/office/drawing/2014/main" id="{4DDA75B7-BF3D-4032-A13F-17E1F609F2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4415" y="4419600"/>
            <a:ext cx="12920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virtual page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number</a:t>
            </a:r>
          </a:p>
        </p:txBody>
      </p:sp>
      <p:sp>
        <p:nvSpPr>
          <p:cNvPr id="17422" name="Line 13">
            <a:extLst>
              <a:ext uri="{FF2B5EF4-FFF2-40B4-BE49-F238E27FC236}">
                <a16:creationId xmlns:a16="http://schemas.microsoft.com/office/drawing/2014/main" id="{6025DE3E-2A39-4FF7-9210-906B61361391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5029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23" name="Line 14">
            <a:extLst>
              <a:ext uri="{FF2B5EF4-FFF2-40B4-BE49-F238E27FC236}">
                <a16:creationId xmlns:a16="http://schemas.microsoft.com/office/drawing/2014/main" id="{55438C04-0D74-43A1-BE3F-B145A9BDE48D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5486400"/>
            <a:ext cx="1447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24" name="Text Box 15">
            <a:extLst>
              <a:ext uri="{FF2B5EF4-FFF2-40B4-BE49-F238E27FC236}">
                <a16:creationId xmlns:a16="http://schemas.microsoft.com/office/drawing/2014/main" id="{FD8FE9C9-3DDE-4E9D-AD04-6F8C30DA52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8993" y="5181600"/>
            <a:ext cx="219906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Translated to physical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page number</a:t>
            </a:r>
          </a:p>
        </p:txBody>
      </p:sp>
      <p:sp>
        <p:nvSpPr>
          <p:cNvPr id="17425" name="Line 16">
            <a:extLst>
              <a:ext uri="{FF2B5EF4-FFF2-40B4-BE49-F238E27FC236}">
                <a16:creationId xmlns:a16="http://schemas.microsoft.com/office/drawing/2014/main" id="{48D2DFD4-D19A-4F94-A998-18B9CC091D9A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5486400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26" name="Line 17">
            <a:extLst>
              <a:ext uri="{FF2B5EF4-FFF2-40B4-BE49-F238E27FC236}">
                <a16:creationId xmlns:a16="http://schemas.microsoft.com/office/drawing/2014/main" id="{960D0C42-AF5A-44A6-BD00-8F7E3D57A8E4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4572000"/>
            <a:ext cx="2362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27" name="Rectangle 18">
            <a:extLst>
              <a:ext uri="{FF2B5EF4-FFF2-40B4-BE49-F238E27FC236}">
                <a16:creationId xmlns:a16="http://schemas.microsoft.com/office/drawing/2014/main" id="{5C3651E8-54AF-4B57-84B6-4DCAEAF227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3657600"/>
            <a:ext cx="533400" cy="2286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28" name="Text Box 19">
            <a:extLst>
              <a:ext uri="{FF2B5EF4-FFF2-40B4-BE49-F238E27FC236}">
                <a16:creationId xmlns:a16="http://schemas.microsoft.com/office/drawing/2014/main" id="{41DF5985-8212-4567-BC9A-65FE836936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5943600"/>
            <a:ext cx="170418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Physical address</a:t>
            </a:r>
          </a:p>
        </p:txBody>
      </p:sp>
      <p:sp>
        <p:nvSpPr>
          <p:cNvPr id="17429" name="Text Box 20">
            <a:extLst>
              <a:ext uri="{FF2B5EF4-FFF2-40B4-BE49-F238E27FC236}">
                <a16:creationId xmlns:a16="http://schemas.microsoft.com/office/drawing/2014/main" id="{AAD15048-D1FB-45A2-B34A-B88E856645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4191000"/>
            <a:ext cx="4187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13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8336310-883E-4228-9C2E-06474CC33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997DED-CCA0-4AF3-9297-673AF4E67D9D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1409E795-A64B-49C1-8764-90F77EEF0B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11447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Hierarchy Properties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FA3C8132-A354-47D4-BBCD-73E02A56B98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Text Box 4">
            <a:extLst>
              <a:ext uri="{FF2B5EF4-FFF2-40B4-BE49-F238E27FC236}">
                <a16:creationId xmlns:a16="http://schemas.microsoft.com/office/drawing/2014/main" id="{E148841A-7067-4148-B76B-3C23A59FFA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03456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virtual memory page can be placed anywhere in physical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memory (fully-associative)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Replacement is usually LRU (since the miss penalty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huge, we can invest some effort to minimize misses)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page table (indexed by virtual page number) is used for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translating virtual to physical page number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page table is itself in memory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EBA06BC-267E-4250-88D6-813CF2B02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F11969-2FC0-4B9B-9963-6820FEBB0010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BCF16DE8-9272-4A10-8FAA-0F09F36AF9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78098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TLB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7C404CFC-C3D4-4F1F-8679-E2C5BAC9F88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Text Box 4">
            <a:extLst>
              <a:ext uri="{FF2B5EF4-FFF2-40B4-BE49-F238E27FC236}">
                <a16:creationId xmlns:a16="http://schemas.microsoft.com/office/drawing/2014/main" id="{A4C1E395-8779-4768-8684-DD55E3FCC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7235442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Since the number of pages is very high, the page table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capacity is too large to fit on chip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translation lookaside buffer (TLB) caches the virtual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to physical page number translation for recent accesses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TLB miss requires us to access the page table, which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may not even be found in the cache – two expensive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memory look-ups to access one word of data!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large page size can increase the coverage of the TLB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and reduce the capacity of the page table, but also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increases memory waste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36688</TotalTime>
  <Words>1341</Words>
  <Application>Microsoft Office PowerPoint</Application>
  <PresentationFormat>On-screen Show (4:3)</PresentationFormat>
  <Paragraphs>283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208</cp:revision>
  <dcterms:created xsi:type="dcterms:W3CDTF">2002-09-20T18:19:18Z</dcterms:created>
  <dcterms:modified xsi:type="dcterms:W3CDTF">2022-04-14T02:40:59Z</dcterms:modified>
</cp:coreProperties>
</file>