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402" r:id="rId2"/>
    <p:sldId id="454" r:id="rId3"/>
    <p:sldId id="455" r:id="rId4"/>
    <p:sldId id="449" r:id="rId5"/>
    <p:sldId id="456" r:id="rId6"/>
    <p:sldId id="459" r:id="rId7"/>
    <p:sldId id="457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990000"/>
    <a:srgbClr val="FF9900"/>
    <a:srgbClr val="FFFF00"/>
    <a:srgbClr val="66CCFF"/>
    <a:srgbClr val="0099FF"/>
    <a:srgbClr val="00FF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5" autoAdjust="0"/>
    <p:restoredTop sz="94660"/>
  </p:normalViewPr>
  <p:slideViewPr>
    <p:cSldViewPr>
      <p:cViewPr varScale="1">
        <p:scale>
          <a:sx n="65" d="100"/>
          <a:sy n="65" d="100"/>
        </p:scale>
        <p:origin x="1155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>
            <a:extLst>
              <a:ext uri="{FF2B5EF4-FFF2-40B4-BE49-F238E27FC236}">
                <a16:creationId xmlns:a16="http://schemas.microsoft.com/office/drawing/2014/main" id="{2425A4E7-847C-4662-8896-1284E8B1459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5" name="Rectangle 3">
            <a:extLst>
              <a:ext uri="{FF2B5EF4-FFF2-40B4-BE49-F238E27FC236}">
                <a16:creationId xmlns:a16="http://schemas.microsoft.com/office/drawing/2014/main" id="{04FFA7D6-2F08-40B2-AD74-631147FC956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745CC545-BFFE-432A-81F3-61EDB98A0D4F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20197" name="Rectangle 5">
            <a:extLst>
              <a:ext uri="{FF2B5EF4-FFF2-40B4-BE49-F238E27FC236}">
                <a16:creationId xmlns:a16="http://schemas.microsoft.com/office/drawing/2014/main" id="{9B397F43-77A1-408D-8063-31E001011CC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520198" name="Rectangle 6">
            <a:extLst>
              <a:ext uri="{FF2B5EF4-FFF2-40B4-BE49-F238E27FC236}">
                <a16:creationId xmlns:a16="http://schemas.microsoft.com/office/drawing/2014/main" id="{487DFA4F-D79F-40EF-BD14-04C316D2A78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9" name="Rectangle 7">
            <a:extLst>
              <a:ext uri="{FF2B5EF4-FFF2-40B4-BE49-F238E27FC236}">
                <a16:creationId xmlns:a16="http://schemas.microsoft.com/office/drawing/2014/main" id="{7C49E546-6EC3-43CB-866E-0A260A90BC1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9F9D4A2B-5B03-4660-B523-B24F204D807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6918D971-D459-424F-B3FC-181B01565EF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13417E1-C1F7-491A-BBE0-877748AA3701}" type="slidenum">
              <a:rPr lang="en-US" altLang="en-US" sz="1200"/>
              <a:pPr/>
              <a:t>1</a:t>
            </a:fld>
            <a:endParaRPr lang="en-US" altLang="en-US" sz="1200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118583D0-1CC2-43DF-8F4E-583F352C05F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CB631572-4A4F-409E-85A7-B47AB652FD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>
            <a:extLst>
              <a:ext uri="{FF2B5EF4-FFF2-40B4-BE49-F238E27FC236}">
                <a16:creationId xmlns:a16="http://schemas.microsoft.com/office/drawing/2014/main" id="{6CE0591E-7CA7-406C-8466-18257C468D7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DDA85E9B-2632-4DC8-A64F-F32B88E3B236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98FB3E4A-5144-4BB7-93F1-F71FC7BFA1A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7BCCA602-2A06-41F7-87FB-3178BCCCED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>
            <a:extLst>
              <a:ext uri="{FF2B5EF4-FFF2-40B4-BE49-F238E27FC236}">
                <a16:creationId xmlns:a16="http://schemas.microsoft.com/office/drawing/2014/main" id="{B269AA9C-3544-416D-A43A-A189FC9116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07309AB8-AC82-44CE-BCCD-8A94B81F35AF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F0B5DFCD-2F18-430D-851A-6DFA14FEF84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5B34A249-2340-475D-A29B-76A8BA4549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48AD776A-523B-4775-B5EC-BF5D44CB619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6E61447-D80A-49B6-ABA4-CC6E9BFDFCCA}" type="slidenum">
              <a:rPr lang="en-US" altLang="en-US" sz="1200"/>
              <a:pPr/>
              <a:t>4</a:t>
            </a:fld>
            <a:endParaRPr lang="en-US" altLang="en-US" sz="12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87425727-3560-4CD6-93AB-722372895A5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C4FEA2F4-0985-4F4B-880F-A0FF360B9C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1AA4A549-806C-489E-B0DD-344EEE64932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657EB06-B6F4-4A20-ACE8-A79A652EF418}" type="slidenum">
              <a:rPr lang="en-US" altLang="en-US" sz="1200"/>
              <a:pPr/>
              <a:t>5</a:t>
            </a:fld>
            <a:endParaRPr lang="en-US" altLang="en-US" sz="1200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8B69DBE4-02AF-4D63-854D-2B396AB4A48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1B772B3C-68A6-4A8B-91D9-D86228DAAD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1381EC9E-C20C-4896-B4AF-D9AB793A08F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447C1A3-7339-49B0-B438-683E161AB2F6}" type="slidenum">
              <a:rPr lang="en-US" altLang="en-US" sz="1200"/>
              <a:pPr/>
              <a:t>6</a:t>
            </a:fld>
            <a:endParaRPr lang="en-US" altLang="en-US" sz="1200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E40A8F56-78B4-4814-BD34-3D8FD2EA948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7F7A497F-01C0-4C35-B322-580B5D7637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453A78DC-62FD-44A4-93CB-898E669893B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9F79DCD-B7EE-428D-BEA9-A480857C1D8F}" type="slidenum">
              <a:rPr lang="en-US" altLang="en-US" sz="1200"/>
              <a:pPr/>
              <a:t>7</a:t>
            </a:fld>
            <a:endParaRPr lang="en-US" altLang="en-US" sz="1200"/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97352A8A-A425-494B-AB2B-FDD96ACD6B3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FAEF882B-1272-4268-8FA9-76E44214E1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7525C46-1A27-4F93-8D1C-FE5B2DFE75C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3035223-BB8A-4523-988A-2BC9F29EA67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08D87F8-BF2E-4577-8CCF-0E873207E58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5C6EF4-5794-4434-8519-EE05E38211E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7734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503E835-E5EF-4BFE-A880-E3B06B8D013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AAD21B2-9B6F-42FA-8EA9-78005A4402C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7E72F57-F8A3-442B-93E4-E7220992289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2D03CA-19D1-48CB-AB40-3426B5CEA5E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9497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1688061-CF15-49C5-B586-9F187BF12AB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7AD3F78-F1DE-410B-8A89-CB527660FA2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D14F683-F2D8-4339-8A09-79C49820DAC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1A72E8-D461-416A-9528-78A3933DF13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2323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2B15D42-4FF5-48C2-AA34-57F317D3F4B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F839FA6-C1B9-4E9B-A1D5-51FD1CE9075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3797372-D3F2-4264-8AB6-1ABBF823539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479A3B-398D-402B-A2DE-B9748DF2478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5422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F004D63-ED22-4AA1-9948-E8BF1CFC13F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B4932F0-42C2-4D5C-BA83-18242571FBD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48EFE75-CB97-43F6-83B2-99FEAC018FA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7C51BB-A5C5-463A-90A9-051C71F7975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1451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B8A378B-BC26-4456-B83B-E9E3C4D71C1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A8A9231-4B07-4751-96F6-C6A01E87701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5B4F32D-A962-4E10-B1F1-333D1D6D646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C0D752-51CF-4ACC-8133-1682EC0997B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8106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8656029-A9BF-4D70-96F8-CD0E28FD442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04979A25-5813-4A51-B798-5BC52BBE857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135BC83A-718D-4464-983E-D6A2E7AF266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6AF774-7B3E-4258-A154-389DF31553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2014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0200F448-6094-4163-8C72-AA4681E5574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4203CC5-1396-43AA-B2EC-E25486A7F00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8EE5A56-E1DD-45CE-8265-C6DA29383A7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0FB770-4FC9-4CC8-B187-77D0F879823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0935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F7D512F9-21AD-4B3F-8B85-552EBD5C897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6154862D-CB0E-4436-9A55-BD4262FA40A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05AF633-921F-4C3D-BA8E-4D32D909DE5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363BEF-3937-4815-8CFC-03C5AFBB249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4564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B938775-42F3-4577-BAC3-74DF3ED2A15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741202A-85D1-495C-B619-3E8A724BD32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A7FE8EE-834C-4583-BB50-272699D0CF6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8CC137-E79B-4C4C-929E-395883ACE66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7571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B4CAC2C-771B-4227-945B-B4A2A3C6D48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717D0DF-5823-4602-8716-E8319486275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C86B2D2-F9E6-4FB2-B485-FB7982C0746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3BA19A-E64A-41EA-BAE7-10B8816CA98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8771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FD6523F7-55B5-4EBF-AF65-104AFF0B73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CF9200A3-1C21-448F-A32B-A74F1025D7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5F2BEA70-2E2E-4879-B2ED-6AEF67EB136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B7944AA8-0CC0-4BF3-98A5-89A8118C5B3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5F90E331-EFCF-4D88-A480-36D615D4EA5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Times New Roman" panose="02020603050405020304" pitchFamily="18" charset="0"/>
              </a:defRPr>
            </a:lvl1pPr>
          </a:lstStyle>
          <a:p>
            <a:fld id="{12434582-CDB3-4517-BD04-64E7B9CC659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60D42570-DB81-4234-8C03-3D1FDB4D0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91A103E-D7D8-4460-A89D-393AEF728EA1}" type="slidenum">
              <a:rPr lang="en-US" altLang="en-US" sz="1400">
                <a:latin typeface="Times New Roman" panose="02020603050405020304" pitchFamily="18" charset="0"/>
              </a:rPr>
              <a:pPr/>
              <a:t>1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075" name="Text Box 2">
            <a:extLst>
              <a:ext uri="{FF2B5EF4-FFF2-40B4-BE49-F238E27FC236}">
                <a16:creationId xmlns:a16="http://schemas.microsoft.com/office/drawing/2014/main" id="{9DED2483-D38C-4E9B-9E58-A9C81C66E5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81000"/>
            <a:ext cx="508286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Lecture 24: Memory, Security</a:t>
            </a:r>
          </a:p>
        </p:txBody>
      </p:sp>
      <p:sp>
        <p:nvSpPr>
          <p:cNvPr id="3076" name="Line 3">
            <a:extLst>
              <a:ext uri="{FF2B5EF4-FFF2-40B4-BE49-F238E27FC236}">
                <a16:creationId xmlns:a16="http://schemas.microsoft.com/office/drawing/2014/main" id="{260241D3-C460-427C-AB1F-FD1841CA5F4B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7" name="Text Box 4">
            <a:extLst>
              <a:ext uri="{FF2B5EF4-FFF2-40B4-BE49-F238E27FC236}">
                <a16:creationId xmlns:a16="http://schemas.microsoft.com/office/drawing/2014/main" id="{798198CE-5D12-46A2-A8F4-2F79DCD35F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24000"/>
            <a:ext cx="3802323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Today’s topics: 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Main memory system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Hardware security intro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3">
            <a:extLst>
              <a:ext uri="{FF2B5EF4-FFF2-40B4-BE49-F238E27FC236}">
                <a16:creationId xmlns:a16="http://schemas.microsoft.com/office/drawing/2014/main" id="{447A56AA-90C5-4C47-BCB7-18DA2C4CD7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DC25774-D5E1-4879-8DC7-41B9C5C96CC3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/>
          </a:p>
        </p:txBody>
      </p:sp>
      <p:sp>
        <p:nvSpPr>
          <p:cNvPr id="11267" name="Text Box 2">
            <a:extLst>
              <a:ext uri="{FF2B5EF4-FFF2-40B4-BE49-F238E27FC236}">
                <a16:creationId xmlns:a16="http://schemas.microsoft.com/office/drawing/2014/main" id="{24DA079A-5055-46C8-B8C2-7638FEF31A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520802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Off-Chip DRAM Main Memory</a:t>
            </a:r>
          </a:p>
        </p:txBody>
      </p:sp>
      <p:sp>
        <p:nvSpPr>
          <p:cNvPr id="11268" name="Line 3">
            <a:extLst>
              <a:ext uri="{FF2B5EF4-FFF2-40B4-BE49-F238E27FC236}">
                <a16:creationId xmlns:a16="http://schemas.microsoft.com/office/drawing/2014/main" id="{21E3E1F5-4A58-4EFC-8830-E994C7794A1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9" name="Text Box 4">
            <a:extLst>
              <a:ext uri="{FF2B5EF4-FFF2-40B4-BE49-F238E27FC236}">
                <a16:creationId xmlns:a16="http://schemas.microsoft.com/office/drawing/2014/main" id="{3E6DFA0A-1E45-401D-AB82-50DE602F52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585731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Main memory is stored in DRAM cells that have much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higher storage density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DRAM cells lose their state over time – must be refreshed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periodically, hence the name </a:t>
            </a:r>
            <a:r>
              <a:rPr lang="en-US" alt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Dynamic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number of DRAM chips are aggregated on a DIMM to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provide high capacity – a DIMM is a module that plugs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into a bus on the motherboard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DRAM access suffers from long access time and high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energy overhead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3">
            <a:extLst>
              <a:ext uri="{FF2B5EF4-FFF2-40B4-BE49-F238E27FC236}">
                <a16:creationId xmlns:a16="http://schemas.microsoft.com/office/drawing/2014/main" id="{7F69A7B2-0981-4680-8728-7BC1AA069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EB8AC22-4575-4347-BFAB-B86F528046FF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/>
          </a:p>
        </p:txBody>
      </p:sp>
      <p:sp>
        <p:nvSpPr>
          <p:cNvPr id="13315" name="Text Box 2">
            <a:extLst>
              <a:ext uri="{FF2B5EF4-FFF2-40B4-BE49-F238E27FC236}">
                <a16:creationId xmlns:a16="http://schemas.microsoft.com/office/drawing/2014/main" id="{85B3DEFA-0909-4E20-A2C0-D506CFB7E3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77116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Memory Architecture</a:t>
            </a:r>
          </a:p>
        </p:txBody>
      </p:sp>
      <p:sp>
        <p:nvSpPr>
          <p:cNvPr id="13316" name="Line 3">
            <a:extLst>
              <a:ext uri="{FF2B5EF4-FFF2-40B4-BE49-F238E27FC236}">
                <a16:creationId xmlns:a16="http://schemas.microsoft.com/office/drawing/2014/main" id="{590FE729-DD32-4723-8A66-7E363D348B4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8702092-9874-4575-8015-D63B74FDEF70}"/>
              </a:ext>
            </a:extLst>
          </p:cNvPr>
          <p:cNvSpPr/>
          <p:nvPr/>
        </p:nvSpPr>
        <p:spPr>
          <a:xfrm>
            <a:off x="304800" y="1447800"/>
            <a:ext cx="2438400" cy="16764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Processor</a:t>
            </a:r>
          </a:p>
          <a:p>
            <a:pPr algn="ctr" eaLnBrk="1" hangingPunct="1">
              <a:defRPr/>
            </a:pPr>
            <a:endParaRPr lang="en-US" sz="1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defRPr/>
            </a:pPr>
            <a:endParaRPr lang="en-US" sz="1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defRPr/>
            </a:pPr>
            <a:endParaRPr lang="en-US" sz="1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3ABAE4D-B812-4419-B331-1EA52097A119}"/>
              </a:ext>
            </a:extLst>
          </p:cNvPr>
          <p:cNvSpPr/>
          <p:nvPr/>
        </p:nvSpPr>
        <p:spPr>
          <a:xfrm>
            <a:off x="457200" y="2438400"/>
            <a:ext cx="2057400" cy="6858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Memory Controller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D5B499D-2C83-4692-881F-C368005A8A23}"/>
              </a:ext>
            </a:extLst>
          </p:cNvPr>
          <p:cNvCxnSpPr/>
          <p:nvPr/>
        </p:nvCxnSpPr>
        <p:spPr>
          <a:xfrm>
            <a:off x="1143000" y="3505200"/>
            <a:ext cx="5105400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8A87432-7EEA-40BE-95D6-E383295E8EE8}"/>
              </a:ext>
            </a:extLst>
          </p:cNvPr>
          <p:cNvCxnSpPr/>
          <p:nvPr/>
        </p:nvCxnSpPr>
        <p:spPr>
          <a:xfrm>
            <a:off x="1143000" y="3886200"/>
            <a:ext cx="5105400" cy="0"/>
          </a:xfrm>
          <a:prstGeom prst="line">
            <a:avLst/>
          </a:prstGeom>
          <a:ln w="1270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E259B42-BE0B-4511-AD6F-E5167B1D8616}"/>
              </a:ext>
            </a:extLst>
          </p:cNvPr>
          <p:cNvCxnSpPr/>
          <p:nvPr/>
        </p:nvCxnSpPr>
        <p:spPr>
          <a:xfrm rot="5400000">
            <a:off x="762000" y="3505200"/>
            <a:ext cx="762000" cy="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D5713020-3F47-4295-8BAE-2D6DD9CEE42C}"/>
              </a:ext>
            </a:extLst>
          </p:cNvPr>
          <p:cNvSpPr/>
          <p:nvPr/>
        </p:nvSpPr>
        <p:spPr>
          <a:xfrm>
            <a:off x="3276600" y="1447800"/>
            <a:ext cx="5715000" cy="16764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defRPr/>
            </a:pPr>
            <a:endParaRPr lang="en-US" sz="1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defRPr/>
            </a:pPr>
            <a:endParaRPr lang="en-US" sz="1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defRPr/>
            </a:pPr>
            <a:endParaRPr lang="en-US" sz="1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B3AB172-5629-4971-B4AF-15CF9B01A052}"/>
              </a:ext>
            </a:extLst>
          </p:cNvPr>
          <p:cNvSpPr/>
          <p:nvPr/>
        </p:nvSpPr>
        <p:spPr>
          <a:xfrm>
            <a:off x="3429000" y="1600200"/>
            <a:ext cx="609600" cy="1295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D6ADE24-4E33-4F47-BF2C-BFC59EA215D0}"/>
              </a:ext>
            </a:extLst>
          </p:cNvPr>
          <p:cNvSpPr/>
          <p:nvPr/>
        </p:nvSpPr>
        <p:spPr>
          <a:xfrm>
            <a:off x="4114800" y="1600200"/>
            <a:ext cx="609600" cy="1295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B81CBD2-59CE-4CEC-9C02-03597C6243D9}"/>
              </a:ext>
            </a:extLst>
          </p:cNvPr>
          <p:cNvSpPr/>
          <p:nvPr/>
        </p:nvSpPr>
        <p:spPr>
          <a:xfrm>
            <a:off x="4800600" y="1600200"/>
            <a:ext cx="609600" cy="1295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271FF93D-FDE8-4645-A3D5-F4FD714058B3}"/>
              </a:ext>
            </a:extLst>
          </p:cNvPr>
          <p:cNvSpPr/>
          <p:nvPr/>
        </p:nvSpPr>
        <p:spPr>
          <a:xfrm>
            <a:off x="5486400" y="1600200"/>
            <a:ext cx="609600" cy="1295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1F6F18F-36A4-4E37-91F6-E02935DD704C}"/>
              </a:ext>
            </a:extLst>
          </p:cNvPr>
          <p:cNvSpPr/>
          <p:nvPr/>
        </p:nvSpPr>
        <p:spPr>
          <a:xfrm>
            <a:off x="6172200" y="1600200"/>
            <a:ext cx="609600" cy="1295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17908B1-4C28-4677-A43F-B5DC7EAF70BD}"/>
              </a:ext>
            </a:extLst>
          </p:cNvPr>
          <p:cNvSpPr/>
          <p:nvPr/>
        </p:nvSpPr>
        <p:spPr>
          <a:xfrm>
            <a:off x="6858000" y="1600200"/>
            <a:ext cx="609600" cy="1295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A44A7875-740D-475E-A766-3E6CCDCB4DBB}"/>
              </a:ext>
            </a:extLst>
          </p:cNvPr>
          <p:cNvSpPr/>
          <p:nvPr/>
        </p:nvSpPr>
        <p:spPr>
          <a:xfrm>
            <a:off x="7543800" y="1600200"/>
            <a:ext cx="609600" cy="1295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091506D6-6479-457E-9997-D0BB3F932376}"/>
              </a:ext>
            </a:extLst>
          </p:cNvPr>
          <p:cNvSpPr/>
          <p:nvPr/>
        </p:nvSpPr>
        <p:spPr>
          <a:xfrm>
            <a:off x="8229600" y="1600200"/>
            <a:ext cx="609600" cy="1295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4C10FC9B-D51F-4B9B-92AC-F71E359D5967}"/>
              </a:ext>
            </a:extLst>
          </p:cNvPr>
          <p:cNvCxnSpPr/>
          <p:nvPr/>
        </p:nvCxnSpPr>
        <p:spPr>
          <a:xfrm rot="5400000">
            <a:off x="5867400" y="3505200"/>
            <a:ext cx="762000" cy="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33" name="Text Box 4">
            <a:extLst>
              <a:ext uri="{FF2B5EF4-FFF2-40B4-BE49-F238E27FC236}">
                <a16:creationId xmlns:a16="http://schemas.microsoft.com/office/drawing/2014/main" id="{BDC7396E-CE8F-4A17-8CB1-B991AABA79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3200400"/>
            <a:ext cx="145283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Address/Cmd</a:t>
            </a:r>
          </a:p>
        </p:txBody>
      </p:sp>
      <p:sp>
        <p:nvSpPr>
          <p:cNvPr id="13334" name="Text Box 4">
            <a:extLst>
              <a:ext uri="{FF2B5EF4-FFF2-40B4-BE49-F238E27FC236}">
                <a16:creationId xmlns:a16="http://schemas.microsoft.com/office/drawing/2014/main" id="{45080DE7-F721-47EE-B959-5BF0394B37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3886200"/>
            <a:ext cx="62055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Data</a:t>
            </a:r>
          </a:p>
        </p:txBody>
      </p:sp>
      <p:sp>
        <p:nvSpPr>
          <p:cNvPr id="13335" name="Text Box 4">
            <a:extLst>
              <a:ext uri="{FF2B5EF4-FFF2-40B4-BE49-F238E27FC236}">
                <a16:creationId xmlns:a16="http://schemas.microsoft.com/office/drawing/2014/main" id="{DD9B3AAC-880C-47BE-83F2-462276277E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0" y="3200400"/>
            <a:ext cx="10048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DIMM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95D8B27A-8E74-41C2-A8DE-8FE93A724E52}"/>
              </a:ext>
            </a:extLst>
          </p:cNvPr>
          <p:cNvSpPr/>
          <p:nvPr/>
        </p:nvSpPr>
        <p:spPr>
          <a:xfrm>
            <a:off x="3505200" y="1676400"/>
            <a:ext cx="5257800" cy="381000"/>
          </a:xfrm>
          <a:prstGeom prst="rect">
            <a:avLst/>
          </a:prstGeom>
          <a:solidFill>
            <a:schemeClr val="accent1">
              <a:lumMod val="60000"/>
              <a:lumOff val="40000"/>
              <a:alpha val="2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Bank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AB3724CC-ED06-4160-9F3F-D2613CDF3A6B}"/>
              </a:ext>
            </a:extLst>
          </p:cNvPr>
          <p:cNvSpPr/>
          <p:nvPr/>
        </p:nvSpPr>
        <p:spPr>
          <a:xfrm>
            <a:off x="3505200" y="2057400"/>
            <a:ext cx="5257800" cy="228600"/>
          </a:xfrm>
          <a:prstGeom prst="rect">
            <a:avLst/>
          </a:prstGeom>
          <a:solidFill>
            <a:schemeClr val="accent1">
              <a:lumMod val="60000"/>
              <a:lumOff val="40000"/>
              <a:alpha val="2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Row Buffer</a:t>
            </a:r>
          </a:p>
        </p:txBody>
      </p:sp>
      <p:sp>
        <p:nvSpPr>
          <p:cNvPr id="13338" name="Text Box 4">
            <a:extLst>
              <a:ext uri="{FF2B5EF4-FFF2-40B4-BE49-F238E27FC236}">
                <a16:creationId xmlns:a16="http://schemas.microsoft.com/office/drawing/2014/main" id="{F5BBC3BC-A9C2-4FEB-87B9-907C6D0FDA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256088"/>
            <a:ext cx="7646067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DIMM: a PCB with DRAM chips on the back and front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The memory system is itself organized into ranks and banks; each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bank can process a transaction in parallel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Each bank has a row buffer that retains the last row touched in a bank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(it’s like a cache in the memory system that exploits spatial locality)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(row buffer hits have a lower latency than a row buffer miss)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E249A8A6-8C52-4DD5-8333-9B86A7E25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6512401-1D7D-40A7-A672-FB809A5F53E8}" type="slidenum">
              <a:rPr lang="en-US" altLang="en-US" sz="1400">
                <a:latin typeface="Times New Roman" panose="02020603050405020304" pitchFamily="18" charset="0"/>
              </a:rPr>
              <a:pPr/>
              <a:t>4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5363" name="Text Box 2">
            <a:extLst>
              <a:ext uri="{FF2B5EF4-FFF2-40B4-BE49-F238E27FC236}">
                <a16:creationId xmlns:a16="http://schemas.microsoft.com/office/drawing/2014/main" id="{6EFBC34D-E379-4659-8CE5-8B402FB5D9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25480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Hardware Security</a:t>
            </a:r>
          </a:p>
        </p:txBody>
      </p:sp>
      <p:sp>
        <p:nvSpPr>
          <p:cNvPr id="15364" name="Line 3">
            <a:extLst>
              <a:ext uri="{FF2B5EF4-FFF2-40B4-BE49-F238E27FC236}">
                <a16:creationId xmlns:a16="http://schemas.microsoft.com/office/drawing/2014/main" id="{411D4A86-67DA-4796-B758-5E645BB4667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5" name="Text Box 4">
            <a:extLst>
              <a:ext uri="{FF2B5EF4-FFF2-40B4-BE49-F238E27FC236}">
                <a16:creationId xmlns:a16="http://schemas.microsoft.com/office/drawing/2014/main" id="{1A7D8ADC-99BF-4C9F-A30D-BDA5B4506C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662034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Software security: key management, buffer overflow, etc.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Hardware security: hardware-enforced permission checks,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authentication/encryption, etc.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Security vs. Privacy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Information leakage, side channels, timing channels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Meltdown,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Spectre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, SGX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E249A8A6-8C52-4DD5-8333-9B86A7E25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8D71C80-52C4-4D08-9A4E-210B7659DCB2}" type="slidenum">
              <a:rPr lang="en-US" altLang="en-US" sz="1400">
                <a:latin typeface="Times New Roman" panose="02020603050405020304" pitchFamily="18" charset="0"/>
              </a:rPr>
              <a:pPr/>
              <a:t>5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7411" name="Text Box 2">
            <a:extLst>
              <a:ext uri="{FF2B5EF4-FFF2-40B4-BE49-F238E27FC236}">
                <a16:creationId xmlns:a16="http://schemas.microsoft.com/office/drawing/2014/main" id="{F4B6D10D-09EF-4134-BB2C-DF6DD1860C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938338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Meltdown</a:t>
            </a:r>
          </a:p>
        </p:txBody>
      </p:sp>
      <p:sp>
        <p:nvSpPr>
          <p:cNvPr id="17412" name="Line 3">
            <a:extLst>
              <a:ext uri="{FF2B5EF4-FFF2-40B4-BE49-F238E27FC236}">
                <a16:creationId xmlns:a16="http://schemas.microsoft.com/office/drawing/2014/main" id="{92D5DB4A-6158-4B6A-B30E-F9ADA6EED7AB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E249A8A6-8C52-4DD5-8333-9B86A7E25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D435D7E-1886-4D42-8E5B-5DC3EF1CF569}" type="slidenum">
              <a:rPr lang="en-US" altLang="en-US" sz="1400">
                <a:latin typeface="Times New Roman" panose="02020603050405020304" pitchFamily="18" charset="0"/>
              </a:rPr>
              <a:pPr/>
              <a:t>6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9459" name="Text Box 2">
            <a:extLst>
              <a:ext uri="{FF2B5EF4-FFF2-40B4-BE49-F238E27FC236}">
                <a16:creationId xmlns:a16="http://schemas.microsoft.com/office/drawing/2014/main" id="{4A142BFE-D703-4985-BC29-F12B797A66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14227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Spectre: Variant 1</a:t>
            </a:r>
          </a:p>
        </p:txBody>
      </p:sp>
      <p:sp>
        <p:nvSpPr>
          <p:cNvPr id="19460" name="Line 3">
            <a:extLst>
              <a:ext uri="{FF2B5EF4-FFF2-40B4-BE49-F238E27FC236}">
                <a16:creationId xmlns:a16="http://schemas.microsoft.com/office/drawing/2014/main" id="{8B9BC703-DF75-4B60-983D-5A1F8DA0D84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461" name="TextBox 5">
            <a:extLst>
              <a:ext uri="{FF2B5EF4-FFF2-40B4-BE49-F238E27FC236}">
                <a16:creationId xmlns:a16="http://schemas.microsoft.com/office/drawing/2014/main" id="{DF490B4B-0775-41E2-AD0E-2464C73B3B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17738" y="2808288"/>
            <a:ext cx="334585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if  (x  &lt;  array1_size)  </a:t>
            </a:r>
          </a:p>
          <a:p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   y = array2[ array1[x] ];</a:t>
            </a:r>
          </a:p>
        </p:txBody>
      </p:sp>
      <p:sp>
        <p:nvSpPr>
          <p:cNvPr id="19462" name="TextBox 6">
            <a:extLst>
              <a:ext uri="{FF2B5EF4-FFF2-40B4-BE49-F238E27FC236}">
                <a16:creationId xmlns:a16="http://schemas.microsoft.com/office/drawing/2014/main" id="{1CA084C2-B831-4DB2-A190-87BC474A3A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9563" y="2917825"/>
            <a:ext cx="117792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rgbClr val="0041D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Victim Code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76A9F017-3E97-4F1F-820C-EF96DF4C2E6E}"/>
              </a:ext>
            </a:extLst>
          </p:cNvPr>
          <p:cNvCxnSpPr>
            <a:cxnSpLocks/>
            <a:stCxn id="19462" idx="3"/>
          </p:cNvCxnSpPr>
          <p:nvPr/>
        </p:nvCxnSpPr>
        <p:spPr>
          <a:xfrm>
            <a:off x="1487488" y="3333750"/>
            <a:ext cx="552450" cy="9525"/>
          </a:xfrm>
          <a:prstGeom prst="straightConnector1">
            <a:avLst/>
          </a:prstGeom>
          <a:ln w="1016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64" name="TextBox 8">
            <a:extLst>
              <a:ext uri="{FF2B5EF4-FFF2-40B4-BE49-F238E27FC236}">
                <a16:creationId xmlns:a16="http://schemas.microsoft.com/office/drawing/2014/main" id="{53144439-01EB-4534-A5BA-2A5BC6F892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2138" y="1543050"/>
            <a:ext cx="268605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rgbClr val="0041D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  is controlled by attacker</a:t>
            </a:r>
          </a:p>
        </p:txBody>
      </p:sp>
      <p:sp>
        <p:nvSpPr>
          <p:cNvPr id="10" name="Arc 9">
            <a:extLst>
              <a:ext uri="{FF2B5EF4-FFF2-40B4-BE49-F238E27FC236}">
                <a16:creationId xmlns:a16="http://schemas.microsoft.com/office/drawing/2014/main" id="{7BA29202-9E4A-4290-9712-B58E1BBF480C}"/>
              </a:ext>
            </a:extLst>
          </p:cNvPr>
          <p:cNvSpPr/>
          <p:nvPr/>
        </p:nvSpPr>
        <p:spPr>
          <a:xfrm>
            <a:off x="2217738" y="2216150"/>
            <a:ext cx="622300" cy="1076325"/>
          </a:xfrm>
          <a:prstGeom prst="arc">
            <a:avLst>
              <a:gd name="adj1" fmla="val 16308966"/>
              <a:gd name="adj2" fmla="val 1518081"/>
            </a:avLst>
          </a:prstGeom>
          <a:ln w="698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466" name="TextBox 10">
            <a:extLst>
              <a:ext uri="{FF2B5EF4-FFF2-40B4-BE49-F238E27FC236}">
                <a16:creationId xmlns:a16="http://schemas.microsoft.com/office/drawing/2014/main" id="{FCE0EF6B-85DA-4851-8166-66863F02BC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46638" y="2165350"/>
            <a:ext cx="38766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rgbClr val="0041D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array1[ ] is the secret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C63554F2-D3D6-4901-AD45-59E22E045513}"/>
              </a:ext>
            </a:extLst>
          </p:cNvPr>
          <p:cNvSpPr/>
          <p:nvPr/>
        </p:nvSpPr>
        <p:spPr>
          <a:xfrm rot="5400000">
            <a:off x="4652963" y="2179637"/>
            <a:ext cx="1225550" cy="784225"/>
          </a:xfrm>
          <a:prstGeom prst="arc">
            <a:avLst/>
          </a:prstGeom>
          <a:ln w="698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468" name="TextBox 12">
            <a:extLst>
              <a:ext uri="{FF2B5EF4-FFF2-40B4-BE49-F238E27FC236}">
                <a16:creationId xmlns:a16="http://schemas.microsoft.com/office/drawing/2014/main" id="{7A9381D4-DD86-4018-B1DD-347CD4EADF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0481" y="4164805"/>
            <a:ext cx="4725988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rgbClr val="0041D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Access pattern of array2[ ] betrays the secret</a:t>
            </a:r>
          </a:p>
        </p:txBody>
      </p:sp>
      <p:sp>
        <p:nvSpPr>
          <p:cNvPr id="14" name="Arc 13">
            <a:extLst>
              <a:ext uri="{FF2B5EF4-FFF2-40B4-BE49-F238E27FC236}">
                <a16:creationId xmlns:a16="http://schemas.microsoft.com/office/drawing/2014/main" id="{4493510E-0253-480D-BC31-C246BDBDBCF1}"/>
              </a:ext>
            </a:extLst>
          </p:cNvPr>
          <p:cNvSpPr/>
          <p:nvPr/>
        </p:nvSpPr>
        <p:spPr>
          <a:xfrm rot="12320982">
            <a:off x="3914775" y="3516313"/>
            <a:ext cx="1223963" cy="785812"/>
          </a:xfrm>
          <a:prstGeom prst="arc">
            <a:avLst/>
          </a:prstGeom>
          <a:ln w="698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470" name="TextBox 14">
            <a:extLst>
              <a:ext uri="{FF2B5EF4-FFF2-40B4-BE49-F238E27FC236}">
                <a16:creationId xmlns:a16="http://schemas.microsoft.com/office/drawing/2014/main" id="{D53C524B-A607-4C91-9936-33E2DB69BB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00388" y="1671638"/>
            <a:ext cx="63785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rgbClr val="0041D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Thanks to bpred, x can be anything</a:t>
            </a:r>
          </a:p>
        </p:txBody>
      </p:sp>
      <p:sp>
        <p:nvSpPr>
          <p:cNvPr id="16" name="Arc 15">
            <a:extLst>
              <a:ext uri="{FF2B5EF4-FFF2-40B4-BE49-F238E27FC236}">
                <a16:creationId xmlns:a16="http://schemas.microsoft.com/office/drawing/2014/main" id="{8EC5B523-73FA-420F-AA96-ABD28DA4811C}"/>
              </a:ext>
            </a:extLst>
          </p:cNvPr>
          <p:cNvSpPr/>
          <p:nvPr/>
        </p:nvSpPr>
        <p:spPr>
          <a:xfrm rot="5400000">
            <a:off x="2947988" y="1673225"/>
            <a:ext cx="1390650" cy="895350"/>
          </a:xfrm>
          <a:prstGeom prst="arc">
            <a:avLst/>
          </a:prstGeom>
          <a:ln w="698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E249A8A6-8C52-4DD5-8333-9B86A7E25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E8F58D4-24B6-4F72-A209-259B931C3AFC}" type="slidenum">
              <a:rPr lang="en-US" altLang="en-US" sz="1400">
                <a:latin typeface="Times New Roman" panose="02020603050405020304" pitchFamily="18" charset="0"/>
              </a:rPr>
              <a:pPr/>
              <a:t>7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1507" name="Text Box 2">
            <a:extLst>
              <a:ext uri="{FF2B5EF4-FFF2-40B4-BE49-F238E27FC236}">
                <a16:creationId xmlns:a16="http://schemas.microsoft.com/office/drawing/2014/main" id="{AD6AAFC7-5E3F-4F66-8371-911149D3F3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14227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Spectre: Variant 2</a:t>
            </a:r>
          </a:p>
        </p:txBody>
      </p:sp>
      <p:sp>
        <p:nvSpPr>
          <p:cNvPr id="21508" name="Line 3">
            <a:extLst>
              <a:ext uri="{FF2B5EF4-FFF2-40B4-BE49-F238E27FC236}">
                <a16:creationId xmlns:a16="http://schemas.microsoft.com/office/drawing/2014/main" id="{474ACFE3-F707-48DC-A0A9-DC6913986B1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509" name="TextBox 5">
            <a:extLst>
              <a:ext uri="{FF2B5EF4-FFF2-40B4-BE49-F238E27FC236}">
                <a16:creationId xmlns:a16="http://schemas.microsoft.com/office/drawing/2014/main" id="{6E717CAB-1C8B-4CE7-A4B6-327D96E88D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72025" y="1863725"/>
            <a:ext cx="2814938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R1 </a:t>
            </a: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 (from attacker)</a:t>
            </a:r>
          </a:p>
          <a:p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R2  some secret</a:t>
            </a: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Label0:  if (…) </a:t>
            </a: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FB7E4ED0-E687-425B-9E9A-68A41DB5ADB3}"/>
              </a:ext>
            </a:extLst>
          </p:cNvPr>
          <p:cNvCxnSpPr/>
          <p:nvPr/>
        </p:nvCxnSpPr>
        <p:spPr>
          <a:xfrm flipH="1">
            <a:off x="5530850" y="3089275"/>
            <a:ext cx="533400" cy="38100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4DE97494-170D-42BD-ABD8-4FFE077CD54B}"/>
              </a:ext>
            </a:extLst>
          </p:cNvPr>
          <p:cNvCxnSpPr>
            <a:cxnSpLocks/>
          </p:cNvCxnSpPr>
          <p:nvPr/>
        </p:nvCxnSpPr>
        <p:spPr>
          <a:xfrm>
            <a:off x="6604000" y="3089275"/>
            <a:ext cx="603250" cy="38100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12" name="TextBox 11">
            <a:extLst>
              <a:ext uri="{FF2B5EF4-FFF2-40B4-BE49-F238E27FC236}">
                <a16:creationId xmlns:a16="http://schemas.microsoft.com/office/drawing/2014/main" id="{78980D4B-01D3-48CB-804E-0CCED6124C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19700" y="3386138"/>
            <a:ext cx="46679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… </a:t>
            </a:r>
          </a:p>
        </p:txBody>
      </p:sp>
      <p:sp>
        <p:nvSpPr>
          <p:cNvPr id="21513" name="TextBox 12">
            <a:extLst>
              <a:ext uri="{FF2B5EF4-FFF2-40B4-BE49-F238E27FC236}">
                <a16:creationId xmlns:a16="http://schemas.microsoft.com/office/drawing/2014/main" id="{9A811A0D-753D-47C7-9D45-83FBB6DD69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54850" y="3376613"/>
            <a:ext cx="46679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… </a:t>
            </a:r>
          </a:p>
        </p:txBody>
      </p:sp>
      <p:sp>
        <p:nvSpPr>
          <p:cNvPr id="21514" name="TextBox 13">
            <a:extLst>
              <a:ext uri="{FF2B5EF4-FFF2-40B4-BE49-F238E27FC236}">
                <a16:creationId xmlns:a16="http://schemas.microsoft.com/office/drawing/2014/main" id="{F6093200-D7EF-451F-A0F0-7548AE77D1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53063" y="1311275"/>
            <a:ext cx="17209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Victim code </a:t>
            </a:r>
          </a:p>
        </p:txBody>
      </p:sp>
      <p:sp>
        <p:nvSpPr>
          <p:cNvPr id="21515" name="TextBox 14">
            <a:extLst>
              <a:ext uri="{FF2B5EF4-FFF2-40B4-BE49-F238E27FC236}">
                <a16:creationId xmlns:a16="http://schemas.microsoft.com/office/drawing/2014/main" id="{4DABA472-5EF5-41BB-B859-A1766C0DC6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43550" y="4322763"/>
            <a:ext cx="17209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Victim code </a:t>
            </a:r>
          </a:p>
        </p:txBody>
      </p:sp>
      <p:sp>
        <p:nvSpPr>
          <p:cNvPr id="21516" name="TextBox 15">
            <a:extLst>
              <a:ext uri="{FF2B5EF4-FFF2-40B4-BE49-F238E27FC236}">
                <a16:creationId xmlns:a16="http://schemas.microsoft.com/office/drawing/2014/main" id="{48534962-861F-4EA0-AB42-D00598D933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4784725"/>
            <a:ext cx="208903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Label1:</a:t>
            </a:r>
          </a:p>
          <a:p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lw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[R2]</a:t>
            </a:r>
          </a:p>
        </p:txBody>
      </p:sp>
      <p:sp>
        <p:nvSpPr>
          <p:cNvPr id="21517" name="TextBox 16">
            <a:extLst>
              <a:ext uri="{FF2B5EF4-FFF2-40B4-BE49-F238E27FC236}">
                <a16:creationId xmlns:a16="http://schemas.microsoft.com/office/drawing/2014/main" id="{BDDD2832-4051-4CEB-B46A-7CBE82502C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7413" y="2570163"/>
            <a:ext cx="196278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Attacker code </a:t>
            </a:r>
          </a:p>
        </p:txBody>
      </p:sp>
      <p:sp>
        <p:nvSpPr>
          <p:cNvPr id="21518" name="TextBox 17">
            <a:extLst>
              <a:ext uri="{FF2B5EF4-FFF2-40B4-BE49-F238E27FC236}">
                <a16:creationId xmlns:a16="http://schemas.microsoft.com/office/drawing/2014/main" id="{BD4C9FCB-EEC2-4EC0-ADC8-0DD1733CB0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3450" y="3198813"/>
            <a:ext cx="1729961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Label0: if (1)</a:t>
            </a:r>
          </a:p>
          <a:p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Label1:  …</a:t>
            </a:r>
          </a:p>
        </p:txBody>
      </p:sp>
      <p:sp>
        <p:nvSpPr>
          <p:cNvPr id="19" name="Arc 18">
            <a:extLst>
              <a:ext uri="{FF2B5EF4-FFF2-40B4-BE49-F238E27FC236}">
                <a16:creationId xmlns:a16="http://schemas.microsoft.com/office/drawing/2014/main" id="{480894DD-90E7-49A3-A87F-6A551AF66D96}"/>
              </a:ext>
            </a:extLst>
          </p:cNvPr>
          <p:cNvSpPr/>
          <p:nvPr/>
        </p:nvSpPr>
        <p:spPr>
          <a:xfrm rot="2000462">
            <a:off x="1758950" y="3306763"/>
            <a:ext cx="1257300" cy="1544637"/>
          </a:xfrm>
          <a:prstGeom prst="arc">
            <a:avLst>
              <a:gd name="adj1" fmla="val 16308966"/>
              <a:gd name="adj2" fmla="val 1518081"/>
            </a:avLst>
          </a:prstGeom>
          <a:ln w="698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36902</TotalTime>
  <Words>351</Words>
  <Application>Microsoft Office PowerPoint</Application>
  <PresentationFormat>On-screen Show (4:3)</PresentationFormat>
  <Paragraphs>85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Times New Roman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Rajeev Balasubramonian</dc:creator>
  <cp:lastModifiedBy>Rajeev Balasubramonian</cp:lastModifiedBy>
  <cp:revision>211</cp:revision>
  <dcterms:created xsi:type="dcterms:W3CDTF">2002-09-20T18:19:18Z</dcterms:created>
  <dcterms:modified xsi:type="dcterms:W3CDTF">2022-04-12T03:27:25Z</dcterms:modified>
</cp:coreProperties>
</file>