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02" r:id="rId2"/>
    <p:sldId id="434" r:id="rId3"/>
    <p:sldId id="435" r:id="rId4"/>
    <p:sldId id="436" r:id="rId5"/>
    <p:sldId id="437" r:id="rId6"/>
    <p:sldId id="438" r:id="rId7"/>
    <p:sldId id="439" r:id="rId8"/>
    <p:sldId id="440" r:id="rId9"/>
    <p:sldId id="460" r:id="rId10"/>
    <p:sldId id="461" r:id="rId11"/>
    <p:sldId id="462" r:id="rId12"/>
    <p:sldId id="465" r:id="rId13"/>
    <p:sldId id="4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65" d="100"/>
          <a:sy n="65" d="100"/>
        </p:scale>
        <p:origin x="132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F1FCD00B-E3FB-401B-A8B0-A4A9E6A4C4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DAD6494F-1BDB-484B-A65C-7203135365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61E7917-108F-486B-845A-8CD8C49F128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577AC653-AD65-48DA-BB86-1AF5A7F45E4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D23D4A25-641A-4E88-A064-EC7A7FC4DD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29E9E9EF-F772-45F8-9656-697B19192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554327-83D6-49AE-A8BE-12611CBD45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C6F9A67-5C0B-4CB3-B5FE-D0BEF87F4D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44FA97-5143-47B4-90AC-A4E074541893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5FF38D-18FE-4732-BE51-F1CF86BA8A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D5B7AF0-3E6B-40F2-87A7-4B5693F90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AE6ED63C-DC2E-4C29-BDC0-BA54815DF6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F16918-8272-499F-814F-45D8E846EE0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941218C-9705-4A48-8C0B-B29BE4FAA9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CD95E6A2-A025-4395-A40E-F8663DE281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EA8A242A-2492-4B43-8258-EF74C823C2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88E27D-B3E4-41D2-BC90-0538217B9D3D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143032B-FF0A-4574-B564-3742A90DB5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740C933-F7B3-45E8-BCAA-18171DE838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660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59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C4F45EC-998B-4320-8A31-9A4744D7C6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38763E-1E03-4A7B-BE4E-67FA3899A9A3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85FF676-3E7B-4D1E-AEBB-9B9CECF66E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6599A84-6A06-4B51-818D-828D1DD3D3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4224BB62-79D1-4C11-AB94-EDF258C24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430569-B4EC-4790-96E7-F7D2EF873867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984906D-8099-4B06-999F-1D46E40A76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C1CCE2E-C8B0-4E1A-8A8E-A1D1AA893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8E184DE9-0039-47EF-8DA7-D4D7A32CA3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750DBA-7F97-4C1A-9BA5-00AB85721956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17C29A2-EF83-4D60-9858-4C12C8EF74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51EC449-7D6F-4F7A-881C-FA7886E33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12B4DA2D-F888-470A-B8A5-0E4D87CA35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DCFB82-F1AF-4B6F-A502-4C6E5F0042A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754E21E-EC2C-471D-B31B-62198E5D2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29C3865-27F6-4A83-95F9-60E5CDDC9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4131077-FC71-4D69-96EE-970854C0FE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9294E2-66EE-4921-85CE-998FBE48211D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1178D757-3F19-4DE0-B02C-5846C0D5E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6E8E0BC-31AA-4892-BF1A-5029D0F14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CC9FFC2E-F874-4979-8CB2-1C99489C8F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6B354F-3BD8-4576-A9E8-5002CADAC61A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033B1EC5-5C46-4049-8A9F-F91C4875D6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0ED109FB-72B6-4E3E-8893-84C8213BC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F5E68DD-98D5-4885-9729-E2D6B21D0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57BFE0-04EE-4AAC-A204-884E9623A05B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4DDED8F-8128-4E4F-BE8C-73BE53EFBD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36A6CBC-139D-47AB-884F-A38E3F3970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197DE3-A656-4BE4-8A81-B9F72148C2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B86D2-D3F7-46E3-B2B3-FA47CE8AFD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41185-DA91-461F-97BD-72FDAFF75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F9F12-02D1-48A4-ADA5-4C70FA94F3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29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5F5DA4-F89C-4ACD-B6F4-B68BFA13B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270C0A-1C3B-4676-9969-69B337F30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A9C567-E7AB-4976-9202-351969509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DB0520-F02C-41FC-8B8E-FA6A2783D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86C279-30A8-4C09-B128-C9F6B10890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F2BC91-24B3-42F4-B221-4EFF97C1E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1E4038-9B63-4D81-BF2F-7F0DB6BB4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1A43A-028E-49AD-9B8D-180C0EA16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0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ABE9E-B086-42CE-B08E-9B40794E9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F66518-D5DE-4A4F-8CF9-10797B75F4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D63D85-4478-43CD-AEB0-27C734FF8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B2DF83-C883-40B1-AE0B-7949573B8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11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1D8B4F-A834-4779-A453-AF53142A6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48BA32-24D5-4D6F-92DC-04208CC1D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138C64-7661-4AD2-8D34-A13E52636D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038A-3B0C-4EF2-BAD6-8CC43629A0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74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B905D1-AD6C-40F0-8F8C-C5CBB1C3D7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742CC2-9609-45B7-9FA6-3DE73AF38A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5F1F25-739B-45B0-858A-C4A8E7C0A9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62B38-B23D-4762-AAA2-A964416DAB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28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1A6CFD-A05E-4123-B25D-602F0AFA32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1BB9310-1748-4329-B8C0-E5B1E32C6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59B7CBF-353B-46D3-8BE3-ECB2FFF51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3B47D-71FC-4726-B353-6ACB87F798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34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B54CF8-D06F-44D2-BA9A-446B6C7C6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F8E1D04-1D46-41B1-A1E2-F6539497F9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42718E-5BEF-4D79-84BA-E48147E7E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BBD64-C229-42C1-87B2-E96094A325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73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938FB8E-1C55-43D8-AD15-EF6273518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55B9FA8-7ED5-4EB3-8B40-CBF86A55D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F139A96-389A-4F72-BCE4-DE59602D39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BD8D4-7A47-4AE4-8611-22DA723E69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01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D98275-46F7-4C97-A3DC-E7783C2BB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2839A6-D5D2-4D12-A0CA-64F982B6A0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1911EF-443F-4E1B-8090-7951C6EEB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728B7-7904-448C-93A6-B3265BD5D6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57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AFF26B-9BE6-49D3-99FF-1E155F8613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782EA6-66D5-486C-BDD5-BDC902ACD2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149185-09E4-4F8E-B545-1778E6CA3F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52812-046B-488A-A3AE-2B3804B21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92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DF4080-E1FC-4735-AB66-0137D98D5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7C879A-4058-4B11-9107-C93A2A036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2EBCCCC-99D3-45AF-B088-82C3D84C9A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26FA37-4AA1-4EA8-B81E-FB0C408107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81D3FD-2586-47D2-9DB0-C5DCBC8C59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D443C6E9-4BBA-414D-A645-024EA3F9BA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A5AAD5B-E496-4D89-9BE8-97E820F3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0EE9AC-F616-41CF-A3CC-14C74DDAF79E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9D990537-0872-4651-B74A-F5315B88D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51165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22: Cache Hierarchies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ED190951-CFB0-4523-AEB2-CEC5E89081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4A54D28D-A0CD-43A8-A1F5-222E3F949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337400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Cache access details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79DF51-A700-480E-B71D-86F6D32B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B96BAD-B72A-4CCA-8F99-52A2E37E6BDC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B2640736-DBFC-409A-8C0D-5D88002B5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9CAF5F67-DB4F-4213-947E-1A670D829A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4ADCFA05-8C84-400C-9E27-A08E080C7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8286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pipeline has CPI 1 if all loads/stores are L1 cache hits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40% of all instructions are loads/stores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85% of all loads/stores hit in 1-cycle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50% of all (10-cycle) L2 accesses are misses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Memory access takes 100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What is the CPI?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79F69AA-A1A5-4130-824B-20AE7068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0D4154-C174-4274-AF9C-D23C4BDA654D}" type="slidenum">
              <a:rPr lang="en-US" altLang="en-US" sz="1400">
                <a:latin typeface="Times New Roman" panose="02020603050405020304" pitchFamily="18" charset="0"/>
              </a:rPr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85DD9BC1-89AB-4918-9DAD-5DAF723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CF890603-DEFA-45BA-BF96-6B126D061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24908B39-ABCB-4E79-B1C9-75F7169A7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62322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pipeline has CPI 1 if all loads/stores are L1 cache hits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40% of all instructions are loads/stores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85% of all loads/stores hit in 1-cycle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50% of all (10-cycle) L2 accesses are misses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Memory access takes 100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What is the CPI?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 with 1000 instructions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1000 cycles           (includes all 400 L1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+ 400 (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x 15% x 10 cycles  (the L2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+ 400 x 15% x 50% x 100 cycles  (the mem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=  4,600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CPI = 4.6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3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00010000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3050" y="2631282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3050" y="4148139"/>
            <a:ext cx="704056" cy="71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764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743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743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7" y="4998243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3246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8-byte blocks</a:t>
            </a: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Box 38">
            <a:extLst>
              <a:ext uri="{FF2B5EF4-FFF2-40B4-BE49-F238E27FC236}">
                <a16:creationId xmlns:a16="http://schemas.microsoft.com/office/drawing/2014/main" id="{5E9FAC3B-30C3-4318-83EA-9E4A35D8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7" y="1256110"/>
            <a:ext cx="4350550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4, 7, 10, 13, 16, 24, 36, 4, 48, 64, 4, 36, 64, 4</a:t>
            </a:r>
          </a:p>
        </p:txBody>
      </p:sp>
    </p:spTree>
    <p:extLst>
      <p:ext uri="{BB962C8B-B14F-4D97-AF65-F5344CB8AC3E}">
        <p14:creationId xmlns:p14="http://schemas.microsoft.com/office/powerpoint/2010/main" val="102886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3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00010000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3050" y="2631282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3050" y="4148139"/>
            <a:ext cx="704056" cy="71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764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743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743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7" y="4998243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3246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8-byte blocks</a:t>
            </a: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Box 38">
            <a:extLst>
              <a:ext uri="{FF2B5EF4-FFF2-40B4-BE49-F238E27FC236}">
                <a16:creationId xmlns:a16="http://schemas.microsoft.com/office/drawing/2014/main" id="{5E9FAC3B-30C3-4318-83EA-9E4A35D8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7" y="1256110"/>
            <a:ext cx="4426212" cy="147732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4, 7, 10, 13, 16, 24, 36, 4, 48, 64, 4, 36, 64, 4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 H  M   H 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H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H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2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ED0912CA-7998-4717-AB6F-B158620CB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2F4469-B1C0-409B-A0AB-2DC059F2D86D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C404AE0C-7CA1-48A5-85DB-9BB6D0957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509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Accessing the Cache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DD4265CB-66AE-45C8-8806-46743AD05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A2FF2BEB-099F-40B4-9C46-9CDCD679C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7284A204-87F7-47EA-A02E-41653E6EB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6">
            <a:extLst>
              <a:ext uri="{FF2B5EF4-FFF2-40B4-BE49-F238E27FC236}">
                <a16:creationId xmlns:a16="http://schemas.microsoft.com/office/drawing/2014/main" id="{2D74292E-2575-425A-A161-7147263CE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7">
            <a:extLst>
              <a:ext uri="{FF2B5EF4-FFF2-40B4-BE49-F238E27FC236}">
                <a16:creationId xmlns:a16="http://schemas.microsoft.com/office/drawing/2014/main" id="{49944526-720D-4028-A3C1-890E05467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1" name="Rectangle 8">
            <a:extLst>
              <a:ext uri="{FF2B5EF4-FFF2-40B4-BE49-F238E27FC236}">
                <a16:creationId xmlns:a16="http://schemas.microsoft.com/office/drawing/2014/main" id="{09271CC5-7E26-4E7D-9E6C-B71B596C4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058145DB-A37F-4B6B-90D3-0C620DEC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B5493177-6964-4FA4-AB65-5B454A06F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1">
            <a:extLst>
              <a:ext uri="{FF2B5EF4-FFF2-40B4-BE49-F238E27FC236}">
                <a16:creationId xmlns:a16="http://schemas.microsoft.com/office/drawing/2014/main" id="{4D4AA0A1-A05D-4774-991B-BD9DFB8B7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0FFF7E14-40DC-4C9B-AF04-DBAD7A14E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3566" name="Line 13">
            <a:extLst>
              <a:ext uri="{FF2B5EF4-FFF2-40B4-BE49-F238E27FC236}">
                <a16:creationId xmlns:a16="http://schemas.microsoft.com/office/drawing/2014/main" id="{0FF5DD7C-E45F-4B08-AC0E-187478C4B9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4">
            <a:extLst>
              <a:ext uri="{FF2B5EF4-FFF2-40B4-BE49-F238E27FC236}">
                <a16:creationId xmlns:a16="http://schemas.microsoft.com/office/drawing/2014/main" id="{E7110BD2-17D3-4C43-B74E-3E3A89DCB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101000</a:t>
            </a:r>
          </a:p>
        </p:txBody>
      </p:sp>
      <p:sp>
        <p:nvSpPr>
          <p:cNvPr id="23568" name="Line 15">
            <a:extLst>
              <a:ext uri="{FF2B5EF4-FFF2-40B4-BE49-F238E27FC236}">
                <a16:creationId xmlns:a16="http://schemas.microsoft.com/office/drawing/2014/main" id="{56F9FC34-3D91-478A-A0BD-5FD32EE08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Line 16">
            <a:extLst>
              <a:ext uri="{FF2B5EF4-FFF2-40B4-BE49-F238E27FC236}">
                <a16:creationId xmlns:a16="http://schemas.microsoft.com/office/drawing/2014/main" id="{36F8A785-1204-4EE3-97ED-C2C6D544BF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9FA7991B-F37C-45F8-AD58-99A9300FA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6376" y="4343400"/>
            <a:ext cx="2631297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location in cache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9BD2370E-14BB-4735-9887-4260B4CC6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038600"/>
            <a:ext cx="2115579" cy="36933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 words: 3 index bits</a:t>
            </a:r>
          </a:p>
        </p:txBody>
      </p:sp>
      <p:sp>
        <p:nvSpPr>
          <p:cNvPr id="23572" name="Text Box 19">
            <a:extLst>
              <a:ext uri="{FF2B5EF4-FFF2-40B4-BE49-F238E27FC236}">
                <a16:creationId xmlns:a16="http://schemas.microsoft.com/office/drawing/2014/main" id="{1ACE3E76-F3A9-423C-A66A-F0A4D959E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A0F83FD2-70FE-489C-BAB0-4826670B2D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03C29C4A-3514-4E49-8C11-CC3C4FC4B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5" name="Text Box 22">
            <a:extLst>
              <a:ext uri="{FF2B5EF4-FFF2-40B4-BE49-F238E27FC236}">
                <a16:creationId xmlns:a16="http://schemas.microsoft.com/office/drawing/2014/main" id="{68C0941D-CFB0-4540-81AE-F02193DF6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3576" name="Text Box 23">
            <a:extLst>
              <a:ext uri="{FF2B5EF4-FFF2-40B4-BE49-F238E27FC236}">
                <a16:creationId xmlns:a16="http://schemas.microsoft.com/office/drawing/2014/main" id="{9863B3B9-18D6-4B75-A1FD-0143B65BD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15000"/>
            <a:ext cx="571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Sets</a:t>
            </a:r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AA71F5E6-50F9-4CB9-8EDD-D1DF26E3D2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5486400"/>
            <a:ext cx="1066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A3FBE37C-1F21-4E85-9D28-B788DED75A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08378492-A4DE-4EFB-B921-DE1110CB9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22A74EA7-628E-4611-8109-E1EF471D2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Text Box 28">
            <a:extLst>
              <a:ext uri="{FF2B5EF4-FFF2-40B4-BE49-F238E27FC236}">
                <a16:creationId xmlns:a16="http://schemas.microsoft.com/office/drawing/2014/main" id="{16069D77-C276-4C0A-89B7-ED7270B77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590800"/>
            <a:ext cx="7536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">
            <a:extLst>
              <a:ext uri="{FF2B5EF4-FFF2-40B4-BE49-F238E27FC236}">
                <a16:creationId xmlns:a16="http://schemas.microsoft.com/office/drawing/2014/main" id="{8BA79305-ECAA-43D4-AFCD-0C93B4C9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762BB9-C09F-43DF-BE9D-ED9BAE5CAC98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5F2E97A6-63F5-4C80-A591-53FE766C9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400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Tag Array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C472C9C2-2F59-46F2-99C1-7E40D8506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9FDD254C-EBDB-400F-B2CA-1ECC7D4A8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B0E9FA1D-0429-45F7-A1F2-2E32E1C4A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7" name="Rectangle 6">
            <a:extLst>
              <a:ext uri="{FF2B5EF4-FFF2-40B4-BE49-F238E27FC236}">
                <a16:creationId xmlns:a16="http://schemas.microsoft.com/office/drawing/2014/main" id="{1E39E07A-0FAE-4EE4-91F5-D5132B8E1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8" name="Rectangle 7">
            <a:extLst>
              <a:ext uri="{FF2B5EF4-FFF2-40B4-BE49-F238E27FC236}">
                <a16:creationId xmlns:a16="http://schemas.microsoft.com/office/drawing/2014/main" id="{1CBA980D-A6F9-4ED8-92F8-B4DA06099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9" name="Rectangle 8">
            <a:extLst>
              <a:ext uri="{FF2B5EF4-FFF2-40B4-BE49-F238E27FC236}">
                <a16:creationId xmlns:a16="http://schemas.microsoft.com/office/drawing/2014/main" id="{45569E82-04AE-4D16-9ABF-DA74C624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CDE29F93-34D9-447B-8170-0C8271857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1" name="Rectangle 10">
            <a:extLst>
              <a:ext uri="{FF2B5EF4-FFF2-40B4-BE49-F238E27FC236}">
                <a16:creationId xmlns:a16="http://schemas.microsoft.com/office/drawing/2014/main" id="{1E3CFE08-D913-4DE6-AB87-8D9A96277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2" name="Rectangle 11">
            <a:extLst>
              <a:ext uri="{FF2B5EF4-FFF2-40B4-BE49-F238E27FC236}">
                <a16:creationId xmlns:a16="http://schemas.microsoft.com/office/drawing/2014/main" id="{A6ACFD6E-0F2E-4FF3-9043-EAE57E6DD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3" name="Text Box 12">
            <a:extLst>
              <a:ext uri="{FF2B5EF4-FFF2-40B4-BE49-F238E27FC236}">
                <a16:creationId xmlns:a16="http://schemas.microsoft.com/office/drawing/2014/main" id="{7552284F-F08E-4396-8D88-DC3135435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5614" name="Line 13">
            <a:extLst>
              <a:ext uri="{FF2B5EF4-FFF2-40B4-BE49-F238E27FC236}">
                <a16:creationId xmlns:a16="http://schemas.microsoft.com/office/drawing/2014/main" id="{6A7A4429-4A06-4A7C-A40E-25D4BEB926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5" name="Rectangle 14">
            <a:extLst>
              <a:ext uri="{FF2B5EF4-FFF2-40B4-BE49-F238E27FC236}">
                <a16:creationId xmlns:a16="http://schemas.microsoft.com/office/drawing/2014/main" id="{D6095B6E-5723-44EB-9AF9-C5A59706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101000</a:t>
            </a:r>
          </a:p>
        </p:txBody>
      </p:sp>
      <p:sp>
        <p:nvSpPr>
          <p:cNvPr id="25616" name="Line 15">
            <a:extLst>
              <a:ext uri="{FF2B5EF4-FFF2-40B4-BE49-F238E27FC236}">
                <a16:creationId xmlns:a16="http://schemas.microsoft.com/office/drawing/2014/main" id="{BB21A47A-D66F-4EC4-92C8-F5B059BCF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7" name="Line 16">
            <a:extLst>
              <a:ext uri="{FF2B5EF4-FFF2-40B4-BE49-F238E27FC236}">
                <a16:creationId xmlns:a16="http://schemas.microsoft.com/office/drawing/2014/main" id="{4BAA6192-236C-4852-A75C-5D749DE6B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8" name="Text Box 17">
            <a:extLst>
              <a:ext uri="{FF2B5EF4-FFF2-40B4-BE49-F238E27FC236}">
                <a16:creationId xmlns:a16="http://schemas.microsoft.com/office/drawing/2014/main" id="{D5F94B8E-F648-4F89-A29B-A8561C40E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621" y="4343400"/>
            <a:ext cx="2250808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address</a:t>
            </a:r>
          </a:p>
        </p:txBody>
      </p:sp>
      <p:sp>
        <p:nvSpPr>
          <p:cNvPr id="25619" name="Text Box 18">
            <a:extLst>
              <a:ext uri="{FF2B5EF4-FFF2-40B4-BE49-F238E27FC236}">
                <a16:creationId xmlns:a16="http://schemas.microsoft.com/office/drawing/2014/main" id="{7B55CDBE-9F53-4013-B999-6588EA329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5620" name="Line 19">
            <a:extLst>
              <a:ext uri="{FF2B5EF4-FFF2-40B4-BE49-F238E27FC236}">
                <a16:creationId xmlns:a16="http://schemas.microsoft.com/office/drawing/2014/main" id="{06B18C22-7C3F-496C-B4B7-AE12B91672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1" name="Line 20">
            <a:extLst>
              <a:ext uri="{FF2B5EF4-FFF2-40B4-BE49-F238E27FC236}">
                <a16:creationId xmlns:a16="http://schemas.microsoft.com/office/drawing/2014/main" id="{0D74DFD4-1EF0-4DA7-A0CF-013C581F0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2" name="Rectangle 21">
            <a:extLst>
              <a:ext uri="{FF2B5EF4-FFF2-40B4-BE49-F238E27FC236}">
                <a16:creationId xmlns:a16="http://schemas.microsoft.com/office/drawing/2014/main" id="{95BD11B2-756D-4883-8361-AF0BD78CD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3" name="Rectangle 22">
            <a:extLst>
              <a:ext uri="{FF2B5EF4-FFF2-40B4-BE49-F238E27FC236}">
                <a16:creationId xmlns:a16="http://schemas.microsoft.com/office/drawing/2014/main" id="{19CF1CE5-08AB-432D-9D1C-A46D65ED4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4" name="Rectangle 23">
            <a:extLst>
              <a:ext uri="{FF2B5EF4-FFF2-40B4-BE49-F238E27FC236}">
                <a16:creationId xmlns:a16="http://schemas.microsoft.com/office/drawing/2014/main" id="{88D6A638-D2F4-4965-90AE-A7993C48D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5" name="Rectangle 24">
            <a:extLst>
              <a:ext uri="{FF2B5EF4-FFF2-40B4-BE49-F238E27FC236}">
                <a16:creationId xmlns:a16="http://schemas.microsoft.com/office/drawing/2014/main" id="{EA4BED7C-A862-447B-8318-DD6EA5765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6" name="Rectangle 25">
            <a:extLst>
              <a:ext uri="{FF2B5EF4-FFF2-40B4-BE49-F238E27FC236}">
                <a16:creationId xmlns:a16="http://schemas.microsoft.com/office/drawing/2014/main" id="{31D14043-78CB-47F5-A55E-FC0AD7C92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7" name="Rectangle 26">
            <a:extLst>
              <a:ext uri="{FF2B5EF4-FFF2-40B4-BE49-F238E27FC236}">
                <a16:creationId xmlns:a16="http://schemas.microsoft.com/office/drawing/2014/main" id="{632C31CC-A84D-410C-8199-3E54EF148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8" name="Rectangle 27">
            <a:extLst>
              <a:ext uri="{FF2B5EF4-FFF2-40B4-BE49-F238E27FC236}">
                <a16:creationId xmlns:a16="http://schemas.microsoft.com/office/drawing/2014/main" id="{16AABEC3-E9A5-4150-9810-00564F959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9" name="Rectangle 28">
            <a:extLst>
              <a:ext uri="{FF2B5EF4-FFF2-40B4-BE49-F238E27FC236}">
                <a16:creationId xmlns:a16="http://schemas.microsoft.com/office/drawing/2014/main" id="{52BB65B7-817F-4F70-890A-88FD48306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0" name="Text Box 29">
            <a:extLst>
              <a:ext uri="{FF2B5EF4-FFF2-40B4-BE49-F238E27FC236}">
                <a16:creationId xmlns:a16="http://schemas.microsoft.com/office/drawing/2014/main" id="{AA7DE7A1-7934-492F-9893-F1391BF08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5631" name="Line 30">
            <a:extLst>
              <a:ext uri="{FF2B5EF4-FFF2-40B4-BE49-F238E27FC236}">
                <a16:creationId xmlns:a16="http://schemas.microsoft.com/office/drawing/2014/main" id="{0DE066FE-93F1-4219-A025-D14CA62D1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2" name="Line 31">
            <a:extLst>
              <a:ext uri="{FF2B5EF4-FFF2-40B4-BE49-F238E27FC236}">
                <a16:creationId xmlns:a16="http://schemas.microsoft.com/office/drawing/2014/main" id="{4C3B5B52-2B58-453E-9F33-3917FC7EA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3" name="Line 32">
            <a:extLst>
              <a:ext uri="{FF2B5EF4-FFF2-40B4-BE49-F238E27FC236}">
                <a16:creationId xmlns:a16="http://schemas.microsoft.com/office/drawing/2014/main" id="{81246DD2-DCB7-4674-BB22-CE870D400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02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4" name="Line 33">
            <a:extLst>
              <a:ext uri="{FF2B5EF4-FFF2-40B4-BE49-F238E27FC236}">
                <a16:creationId xmlns:a16="http://schemas.microsoft.com/office/drawing/2014/main" id="{76A3270E-E0FA-418C-80BF-30589C03DF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95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5" name="Line 34">
            <a:extLst>
              <a:ext uri="{FF2B5EF4-FFF2-40B4-BE49-F238E27FC236}">
                <a16:creationId xmlns:a16="http://schemas.microsoft.com/office/drawing/2014/main" id="{44EFE172-0C76-4F95-AB66-AC958CC2D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6" name="Text Box 35">
            <a:extLst>
              <a:ext uri="{FF2B5EF4-FFF2-40B4-BE49-F238E27FC236}">
                <a16:creationId xmlns:a16="http://schemas.microsoft.com/office/drawing/2014/main" id="{F95CAC2C-D9BA-4B68-935E-03AF57A64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p:sp>
        <p:nvSpPr>
          <p:cNvPr id="25637" name="Text Box 36">
            <a:extLst>
              <a:ext uri="{FF2B5EF4-FFF2-40B4-BE49-F238E27FC236}">
                <a16:creationId xmlns:a16="http://schemas.microsoft.com/office/drawing/2014/main" id="{88992692-1F42-4A5D-ABCC-AD46175D6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5638" name="Text Box 37">
            <a:extLst>
              <a:ext uri="{FF2B5EF4-FFF2-40B4-BE49-F238E27FC236}">
                <a16:creationId xmlns:a16="http://schemas.microsoft.com/office/drawing/2014/main" id="{5161A685-57FB-48E4-8A39-C90E02196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>
            <a:extLst>
              <a:ext uri="{FF2B5EF4-FFF2-40B4-BE49-F238E27FC236}">
                <a16:creationId xmlns:a16="http://schemas.microsoft.com/office/drawing/2014/main" id="{9DAD42E3-5DEA-435C-8C80-5CF5A26B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93890D-4F71-4BF4-B12E-131F9F73D8EA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95EEF669-BE87-4749-A1F7-439155439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1137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Access Pattern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E6CF65E9-F3BC-4ACF-9352-CFF9F8284B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3" name="Rectangle 4">
            <a:extLst>
              <a:ext uri="{FF2B5EF4-FFF2-40B4-BE49-F238E27FC236}">
                <a16:creationId xmlns:a16="http://schemas.microsoft.com/office/drawing/2014/main" id="{A41A3785-EB2D-4967-A690-AE5503854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054105BC-DAEC-48C6-A535-0659BE46C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5" name="Rectangle 6">
            <a:extLst>
              <a:ext uri="{FF2B5EF4-FFF2-40B4-BE49-F238E27FC236}">
                <a16:creationId xmlns:a16="http://schemas.microsoft.com/office/drawing/2014/main" id="{413D2E0B-2614-4827-957C-2A6AAB07C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6" name="Rectangle 7">
            <a:extLst>
              <a:ext uri="{FF2B5EF4-FFF2-40B4-BE49-F238E27FC236}">
                <a16:creationId xmlns:a16="http://schemas.microsoft.com/office/drawing/2014/main" id="{981F00FF-960C-48CF-9A19-EAEF0F6BE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7" name="Rectangle 8">
            <a:extLst>
              <a:ext uri="{FF2B5EF4-FFF2-40B4-BE49-F238E27FC236}">
                <a16:creationId xmlns:a16="http://schemas.microsoft.com/office/drawing/2014/main" id="{A936C12F-B0E0-4D50-8424-5CACAD451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8" name="Rectangle 9">
            <a:extLst>
              <a:ext uri="{FF2B5EF4-FFF2-40B4-BE49-F238E27FC236}">
                <a16:creationId xmlns:a16="http://schemas.microsoft.com/office/drawing/2014/main" id="{74897453-10E5-402A-867E-B058BDF7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9" name="Rectangle 10">
            <a:extLst>
              <a:ext uri="{FF2B5EF4-FFF2-40B4-BE49-F238E27FC236}">
                <a16:creationId xmlns:a16="http://schemas.microsoft.com/office/drawing/2014/main" id="{C4059884-B4F5-4A76-9ABE-6B5A717B5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0" name="Rectangle 11">
            <a:extLst>
              <a:ext uri="{FF2B5EF4-FFF2-40B4-BE49-F238E27FC236}">
                <a16:creationId xmlns:a16="http://schemas.microsoft.com/office/drawing/2014/main" id="{74AEDE53-0300-4E68-8F61-B7A2CC66D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1" name="Text Box 12">
            <a:extLst>
              <a:ext uri="{FF2B5EF4-FFF2-40B4-BE49-F238E27FC236}">
                <a16:creationId xmlns:a16="http://schemas.microsoft.com/office/drawing/2014/main" id="{2B31C6F6-D26E-4D7F-A457-3F23DBAAB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CD145931-F90A-4D96-A4A5-4E6697AA17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3" name="Rectangle 14">
            <a:extLst>
              <a:ext uri="{FF2B5EF4-FFF2-40B4-BE49-F238E27FC236}">
                <a16:creationId xmlns:a16="http://schemas.microsoft.com/office/drawing/2014/main" id="{F76C410F-70A2-46CA-9E4D-5FEA4BB45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101000</a:t>
            </a: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6F34F51F-ACE7-4E62-A95A-9E1188408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5" name="Line 16">
            <a:extLst>
              <a:ext uri="{FF2B5EF4-FFF2-40B4-BE49-F238E27FC236}">
                <a16:creationId xmlns:a16="http://schemas.microsoft.com/office/drawing/2014/main" id="{288EE7F5-2795-47CD-81AA-D09F89DDE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6" name="Text Box 17">
            <a:extLst>
              <a:ext uri="{FF2B5EF4-FFF2-40B4-BE49-F238E27FC236}">
                <a16:creationId xmlns:a16="http://schemas.microsoft.com/office/drawing/2014/main" id="{F47DF681-01AF-478A-B728-6B3FC0E64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621" y="4343400"/>
            <a:ext cx="2250808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address</a:t>
            </a:r>
          </a:p>
        </p:txBody>
      </p:sp>
      <p:sp>
        <p:nvSpPr>
          <p:cNvPr id="27667" name="Text Box 18">
            <a:extLst>
              <a:ext uri="{FF2B5EF4-FFF2-40B4-BE49-F238E27FC236}">
                <a16:creationId xmlns:a16="http://schemas.microsoft.com/office/drawing/2014/main" id="{B22BBE8E-3BD6-4691-A022-2C6A4C5DF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7668" name="Line 19">
            <a:extLst>
              <a:ext uri="{FF2B5EF4-FFF2-40B4-BE49-F238E27FC236}">
                <a16:creationId xmlns:a16="http://schemas.microsoft.com/office/drawing/2014/main" id="{B34404E9-C578-4091-8769-5D13F56B7F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29447B7F-59E4-411C-8C2D-644194E00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0" name="Rectangle 21">
            <a:extLst>
              <a:ext uri="{FF2B5EF4-FFF2-40B4-BE49-F238E27FC236}">
                <a16:creationId xmlns:a16="http://schemas.microsoft.com/office/drawing/2014/main" id="{E919B640-D50E-40BA-9CBD-A22016C3E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1" name="Rectangle 22">
            <a:extLst>
              <a:ext uri="{FF2B5EF4-FFF2-40B4-BE49-F238E27FC236}">
                <a16:creationId xmlns:a16="http://schemas.microsoft.com/office/drawing/2014/main" id="{369D674C-B37C-47A8-9D03-D0CF75004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2" name="Rectangle 23">
            <a:extLst>
              <a:ext uri="{FF2B5EF4-FFF2-40B4-BE49-F238E27FC236}">
                <a16:creationId xmlns:a16="http://schemas.microsoft.com/office/drawing/2014/main" id="{CF1B93D5-AB1E-4E68-8D69-5EC891D0E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3" name="Rectangle 24">
            <a:extLst>
              <a:ext uri="{FF2B5EF4-FFF2-40B4-BE49-F238E27FC236}">
                <a16:creationId xmlns:a16="http://schemas.microsoft.com/office/drawing/2014/main" id="{3C99FF87-B3B9-4907-B56A-EEB8A47BC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4" name="Rectangle 25">
            <a:extLst>
              <a:ext uri="{FF2B5EF4-FFF2-40B4-BE49-F238E27FC236}">
                <a16:creationId xmlns:a16="http://schemas.microsoft.com/office/drawing/2014/main" id="{4CA61D12-1A42-4117-9D58-564F0733F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5" name="Rectangle 26">
            <a:extLst>
              <a:ext uri="{FF2B5EF4-FFF2-40B4-BE49-F238E27FC236}">
                <a16:creationId xmlns:a16="http://schemas.microsoft.com/office/drawing/2014/main" id="{D89FCA3C-8BA3-4B8D-AEF3-E813AAB34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6" name="Rectangle 27">
            <a:extLst>
              <a:ext uri="{FF2B5EF4-FFF2-40B4-BE49-F238E27FC236}">
                <a16:creationId xmlns:a16="http://schemas.microsoft.com/office/drawing/2014/main" id="{F6B7F2CB-9873-4D3A-A6DF-49445152E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7" name="Rectangle 28">
            <a:extLst>
              <a:ext uri="{FF2B5EF4-FFF2-40B4-BE49-F238E27FC236}">
                <a16:creationId xmlns:a16="http://schemas.microsoft.com/office/drawing/2014/main" id="{25026DE3-BC3A-416C-A1AF-70BF1A3C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8" name="Text Box 29">
            <a:extLst>
              <a:ext uri="{FF2B5EF4-FFF2-40B4-BE49-F238E27FC236}">
                <a16:creationId xmlns:a16="http://schemas.microsoft.com/office/drawing/2014/main" id="{ED78193C-FD76-4142-A21D-D8B355966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7679" name="Line 30">
            <a:extLst>
              <a:ext uri="{FF2B5EF4-FFF2-40B4-BE49-F238E27FC236}">
                <a16:creationId xmlns:a16="http://schemas.microsoft.com/office/drawing/2014/main" id="{F68E1060-C3A3-440C-863D-6D0953F110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0" name="Line 31">
            <a:extLst>
              <a:ext uri="{FF2B5EF4-FFF2-40B4-BE49-F238E27FC236}">
                <a16:creationId xmlns:a16="http://schemas.microsoft.com/office/drawing/2014/main" id="{3FD27653-6A62-482B-B6FE-DB6E20426D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1" name="Line 32">
            <a:extLst>
              <a:ext uri="{FF2B5EF4-FFF2-40B4-BE49-F238E27FC236}">
                <a16:creationId xmlns:a16="http://schemas.microsoft.com/office/drawing/2014/main" id="{2E3CB4B4-9700-4BF2-BEDC-EBEB1BDD0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02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2" name="Line 33">
            <a:extLst>
              <a:ext uri="{FF2B5EF4-FFF2-40B4-BE49-F238E27FC236}">
                <a16:creationId xmlns:a16="http://schemas.microsoft.com/office/drawing/2014/main" id="{54F1B34C-8A47-4073-943B-9AFB3B40E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95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3" name="Line 34">
            <a:extLst>
              <a:ext uri="{FF2B5EF4-FFF2-40B4-BE49-F238E27FC236}">
                <a16:creationId xmlns:a16="http://schemas.microsoft.com/office/drawing/2014/main" id="{6724D9D9-D616-43FD-8CD6-2FD9DDF50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4" name="Text Box 35">
            <a:extLst>
              <a:ext uri="{FF2B5EF4-FFF2-40B4-BE49-F238E27FC236}">
                <a16:creationId xmlns:a16="http://schemas.microsoft.com/office/drawing/2014/main" id="{6AA6C573-F7C1-42CB-ABEF-324A9AD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p:sp>
        <p:nvSpPr>
          <p:cNvPr id="27685" name="Text Box 36">
            <a:extLst>
              <a:ext uri="{FF2B5EF4-FFF2-40B4-BE49-F238E27FC236}">
                <a16:creationId xmlns:a16="http://schemas.microsoft.com/office/drawing/2014/main" id="{56006A3C-0167-4164-A312-A745E4080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7686" name="Text Box 37">
            <a:extLst>
              <a:ext uri="{FF2B5EF4-FFF2-40B4-BE49-F238E27FC236}">
                <a16:creationId xmlns:a16="http://schemas.microsoft.com/office/drawing/2014/main" id="{9B1088D5-E577-44C5-9D65-F66EDB67C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27687" name="Text Box 38">
            <a:extLst>
              <a:ext uri="{FF2B5EF4-FFF2-40B4-BE49-F238E27FC236}">
                <a16:creationId xmlns:a16="http://schemas.microsoft.com/office/drawing/2014/main" id="{4EE7BB11-5CA8-45FA-8FBA-4C81DBC23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371600"/>
            <a:ext cx="4350550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4, 7, 10, 13, 16, 68, 73, 78, 83, 88, 4, 7, 10…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D2230CE0-C917-44BE-9224-9B0B4193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C23F3A-3BA5-48C9-81E1-FDFA7FCBAD49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F17FEB7B-D2B6-4177-AA7E-FE8645D7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952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Increasing Line Size</a:t>
            </a: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0F688E71-D430-45FA-9FE1-8E175A667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1" name="Rectangle 4">
            <a:extLst>
              <a:ext uri="{FF2B5EF4-FFF2-40B4-BE49-F238E27FC236}">
                <a16:creationId xmlns:a16="http://schemas.microsoft.com/office/drawing/2014/main" id="{BA520B6F-9850-49A8-A362-7AB83E86C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2" name="Rectangle 5">
            <a:extLst>
              <a:ext uri="{FF2B5EF4-FFF2-40B4-BE49-F238E27FC236}">
                <a16:creationId xmlns:a16="http://schemas.microsoft.com/office/drawing/2014/main" id="{4C006477-C5B9-4095-8537-406CAF2D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3" name="Rectangle 6">
            <a:extLst>
              <a:ext uri="{FF2B5EF4-FFF2-40B4-BE49-F238E27FC236}">
                <a16:creationId xmlns:a16="http://schemas.microsoft.com/office/drawing/2014/main" id="{4BC4EBE0-7F81-4E51-9641-556D93D1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4" name="Rectangle 7">
            <a:extLst>
              <a:ext uri="{FF2B5EF4-FFF2-40B4-BE49-F238E27FC236}">
                <a16:creationId xmlns:a16="http://schemas.microsoft.com/office/drawing/2014/main" id="{5A914DDA-5152-454F-8F34-2A414A505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5" name="Rectangle 8">
            <a:extLst>
              <a:ext uri="{FF2B5EF4-FFF2-40B4-BE49-F238E27FC236}">
                <a16:creationId xmlns:a16="http://schemas.microsoft.com/office/drawing/2014/main" id="{B9431414-3A56-4347-92DF-8F607F4C7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6" name="Rectangle 9">
            <a:extLst>
              <a:ext uri="{FF2B5EF4-FFF2-40B4-BE49-F238E27FC236}">
                <a16:creationId xmlns:a16="http://schemas.microsoft.com/office/drawing/2014/main" id="{A5697B0C-394E-4E92-A29E-A8B9E0DE2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7" name="Rectangle 10">
            <a:extLst>
              <a:ext uri="{FF2B5EF4-FFF2-40B4-BE49-F238E27FC236}">
                <a16:creationId xmlns:a16="http://schemas.microsoft.com/office/drawing/2014/main" id="{CAE8384C-353F-4AF9-8806-897D39161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8" name="Rectangle 11">
            <a:extLst>
              <a:ext uri="{FF2B5EF4-FFF2-40B4-BE49-F238E27FC236}">
                <a16:creationId xmlns:a16="http://schemas.microsoft.com/office/drawing/2014/main" id="{F692F496-FEA4-4D49-A85E-15B2CBC57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9" name="Text Box 12">
            <a:extLst>
              <a:ext uri="{FF2B5EF4-FFF2-40B4-BE49-F238E27FC236}">
                <a16:creationId xmlns:a16="http://schemas.microsoft.com/office/drawing/2014/main" id="{9FAFA176-83A2-4ED5-8A34-FE791B912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268" y="2286000"/>
            <a:ext cx="14995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32-byte cache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line size or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block size</a:t>
            </a:r>
          </a:p>
        </p:txBody>
      </p:sp>
      <p:sp>
        <p:nvSpPr>
          <p:cNvPr id="29710" name="Line 13">
            <a:extLst>
              <a:ext uri="{FF2B5EF4-FFF2-40B4-BE49-F238E27FC236}">
                <a16:creationId xmlns:a16="http://schemas.microsoft.com/office/drawing/2014/main" id="{6504F4CE-662E-4E26-BCFD-2A9FBD84C3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6670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1" name="Rectangle 14">
            <a:extLst>
              <a:ext uri="{FF2B5EF4-FFF2-40B4-BE49-F238E27FC236}">
                <a16:creationId xmlns:a16="http://schemas.microsoft.com/office/drawing/2014/main" id="{DE2C6421-BF9D-401A-B1F2-77B2CAC72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10100000</a:t>
            </a:r>
          </a:p>
        </p:txBody>
      </p:sp>
      <p:sp>
        <p:nvSpPr>
          <p:cNvPr id="29712" name="Line 15">
            <a:extLst>
              <a:ext uri="{FF2B5EF4-FFF2-40B4-BE49-F238E27FC236}">
                <a16:creationId xmlns:a16="http://schemas.microsoft.com/office/drawing/2014/main" id="{5884ADB4-3827-400A-8B94-505C9E256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3" name="Line 16">
            <a:extLst>
              <a:ext uri="{FF2B5EF4-FFF2-40B4-BE49-F238E27FC236}">
                <a16:creationId xmlns:a16="http://schemas.microsoft.com/office/drawing/2014/main" id="{34DAA949-7A4A-4934-BACC-87EEB7C4C5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4" name="Text Box 17">
            <a:extLst>
              <a:ext uri="{FF2B5EF4-FFF2-40B4-BE49-F238E27FC236}">
                <a16:creationId xmlns:a16="http://schemas.microsoft.com/office/drawing/2014/main" id="{6B78CB3B-C252-4FC8-B069-26C2163A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9715" name="Line 18">
            <a:extLst>
              <a:ext uri="{FF2B5EF4-FFF2-40B4-BE49-F238E27FC236}">
                <a16:creationId xmlns:a16="http://schemas.microsoft.com/office/drawing/2014/main" id="{282B7B4B-ED0C-40FE-9E2A-6E84F28B95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6" name="Line 19">
            <a:extLst>
              <a:ext uri="{FF2B5EF4-FFF2-40B4-BE49-F238E27FC236}">
                <a16:creationId xmlns:a16="http://schemas.microsoft.com/office/drawing/2014/main" id="{2FCB0E87-89BF-4642-9EE0-80256C5A93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7" name="Rectangle 20">
            <a:extLst>
              <a:ext uri="{FF2B5EF4-FFF2-40B4-BE49-F238E27FC236}">
                <a16:creationId xmlns:a16="http://schemas.microsoft.com/office/drawing/2014/main" id="{85A852E9-EBAF-4456-9439-768F73B4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8" name="Rectangle 21">
            <a:extLst>
              <a:ext uri="{FF2B5EF4-FFF2-40B4-BE49-F238E27FC236}">
                <a16:creationId xmlns:a16="http://schemas.microsoft.com/office/drawing/2014/main" id="{766FC084-E0A3-41AD-A202-CAD36CC51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9" name="Rectangle 22">
            <a:extLst>
              <a:ext uri="{FF2B5EF4-FFF2-40B4-BE49-F238E27FC236}">
                <a16:creationId xmlns:a16="http://schemas.microsoft.com/office/drawing/2014/main" id="{311F1827-4938-4165-B0CE-C957F22B5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0" name="Rectangle 23">
            <a:extLst>
              <a:ext uri="{FF2B5EF4-FFF2-40B4-BE49-F238E27FC236}">
                <a16:creationId xmlns:a16="http://schemas.microsoft.com/office/drawing/2014/main" id="{42CB8A32-9167-4697-B011-877555DC0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1" name="Rectangle 24">
            <a:extLst>
              <a:ext uri="{FF2B5EF4-FFF2-40B4-BE49-F238E27FC236}">
                <a16:creationId xmlns:a16="http://schemas.microsoft.com/office/drawing/2014/main" id="{4FA7BE81-6058-49E6-AA6F-74FDF8C1F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2" name="Rectangle 25">
            <a:extLst>
              <a:ext uri="{FF2B5EF4-FFF2-40B4-BE49-F238E27FC236}">
                <a16:creationId xmlns:a16="http://schemas.microsoft.com/office/drawing/2014/main" id="{84C591B6-C59F-43B2-8D65-E50FF72C2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3" name="Rectangle 26">
            <a:extLst>
              <a:ext uri="{FF2B5EF4-FFF2-40B4-BE49-F238E27FC236}">
                <a16:creationId xmlns:a16="http://schemas.microsoft.com/office/drawing/2014/main" id="{A1FD30DC-4C03-4AA0-8931-E9C0F359D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4" name="Rectangle 27">
            <a:extLst>
              <a:ext uri="{FF2B5EF4-FFF2-40B4-BE49-F238E27FC236}">
                <a16:creationId xmlns:a16="http://schemas.microsoft.com/office/drawing/2014/main" id="{8A2E849D-007D-42F3-A94B-599CF44CE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5" name="Text Box 28">
            <a:extLst>
              <a:ext uri="{FF2B5EF4-FFF2-40B4-BE49-F238E27FC236}">
                <a16:creationId xmlns:a16="http://schemas.microsoft.com/office/drawing/2014/main" id="{D073E5FB-CBFA-4F3A-A440-D58FAB8A6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9726" name="Line 29">
            <a:extLst>
              <a:ext uri="{FF2B5EF4-FFF2-40B4-BE49-F238E27FC236}">
                <a16:creationId xmlns:a16="http://schemas.microsoft.com/office/drawing/2014/main" id="{B45E989E-708D-43FA-B1C2-3791019AC3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7" name="Line 30">
            <a:extLst>
              <a:ext uri="{FF2B5EF4-FFF2-40B4-BE49-F238E27FC236}">
                <a16:creationId xmlns:a16="http://schemas.microsoft.com/office/drawing/2014/main" id="{3B3AF942-DC42-4446-BAFA-75BE808A5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8" name="Text Box 31">
            <a:extLst>
              <a:ext uri="{FF2B5EF4-FFF2-40B4-BE49-F238E27FC236}">
                <a16:creationId xmlns:a16="http://schemas.microsoft.com/office/drawing/2014/main" id="{3B3552BA-6184-4866-9918-69227DAA3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9729" name="Text Box 32">
            <a:extLst>
              <a:ext uri="{FF2B5EF4-FFF2-40B4-BE49-F238E27FC236}">
                <a16:creationId xmlns:a16="http://schemas.microsoft.com/office/drawing/2014/main" id="{59AB99D7-9902-47FD-A9D6-4F0F9EA1F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29730" name="Rectangle 33">
            <a:extLst>
              <a:ext uri="{FF2B5EF4-FFF2-40B4-BE49-F238E27FC236}">
                <a16:creationId xmlns:a16="http://schemas.microsoft.com/office/drawing/2014/main" id="{35F7B417-B06A-4FAC-A91F-E2BC7E564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1" name="Rectangle 34">
            <a:extLst>
              <a:ext uri="{FF2B5EF4-FFF2-40B4-BE49-F238E27FC236}">
                <a16:creationId xmlns:a16="http://schemas.microsoft.com/office/drawing/2014/main" id="{2683A4CE-1974-433B-A845-CE8900254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2" name="Rectangle 35">
            <a:extLst>
              <a:ext uri="{FF2B5EF4-FFF2-40B4-BE49-F238E27FC236}">
                <a16:creationId xmlns:a16="http://schemas.microsoft.com/office/drawing/2014/main" id="{7DAB4666-6732-46AA-90D1-BEFC58FB1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3" name="Rectangle 36">
            <a:extLst>
              <a:ext uri="{FF2B5EF4-FFF2-40B4-BE49-F238E27FC236}">
                <a16:creationId xmlns:a16="http://schemas.microsoft.com/office/drawing/2014/main" id="{F14087C9-8B9C-4206-840C-82D9F0435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4" name="Rectangle 37">
            <a:extLst>
              <a:ext uri="{FF2B5EF4-FFF2-40B4-BE49-F238E27FC236}">
                <a16:creationId xmlns:a16="http://schemas.microsoft.com/office/drawing/2014/main" id="{C543C046-0E35-4959-A2AD-039F9F42B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5" name="Rectangle 38">
            <a:extLst>
              <a:ext uri="{FF2B5EF4-FFF2-40B4-BE49-F238E27FC236}">
                <a16:creationId xmlns:a16="http://schemas.microsoft.com/office/drawing/2014/main" id="{2474B6F3-6037-4612-955C-2BD08EA42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6" name="Rectangle 39">
            <a:extLst>
              <a:ext uri="{FF2B5EF4-FFF2-40B4-BE49-F238E27FC236}">
                <a16:creationId xmlns:a16="http://schemas.microsoft.com/office/drawing/2014/main" id="{C64EFC0E-A8A6-459F-9ABC-434ED7621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7" name="Rectangle 40">
            <a:extLst>
              <a:ext uri="{FF2B5EF4-FFF2-40B4-BE49-F238E27FC236}">
                <a16:creationId xmlns:a16="http://schemas.microsoft.com/office/drawing/2014/main" id="{12BD4397-3C7A-462D-878A-A89780F72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8" name="Rectangle 41">
            <a:extLst>
              <a:ext uri="{FF2B5EF4-FFF2-40B4-BE49-F238E27FC236}">
                <a16:creationId xmlns:a16="http://schemas.microsoft.com/office/drawing/2014/main" id="{3E44D6BD-2D1E-47AF-AAC7-B2FDE60C0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9" name="Rectangle 42">
            <a:extLst>
              <a:ext uri="{FF2B5EF4-FFF2-40B4-BE49-F238E27FC236}">
                <a16:creationId xmlns:a16="http://schemas.microsoft.com/office/drawing/2014/main" id="{E34D019E-545E-4C62-AD69-5DFEEA79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0" name="Rectangle 43">
            <a:extLst>
              <a:ext uri="{FF2B5EF4-FFF2-40B4-BE49-F238E27FC236}">
                <a16:creationId xmlns:a16="http://schemas.microsoft.com/office/drawing/2014/main" id="{0462D76D-F853-4913-8722-63E596B47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1" name="Rectangle 44">
            <a:extLst>
              <a:ext uri="{FF2B5EF4-FFF2-40B4-BE49-F238E27FC236}">
                <a16:creationId xmlns:a16="http://schemas.microsoft.com/office/drawing/2014/main" id="{6DE56244-F4A2-4191-A77E-494F28ECF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2" name="Rectangle 45">
            <a:extLst>
              <a:ext uri="{FF2B5EF4-FFF2-40B4-BE49-F238E27FC236}">
                <a16:creationId xmlns:a16="http://schemas.microsoft.com/office/drawing/2014/main" id="{C0B8C25F-D071-4FB4-A791-0B23BCF23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3" name="Rectangle 46">
            <a:extLst>
              <a:ext uri="{FF2B5EF4-FFF2-40B4-BE49-F238E27FC236}">
                <a16:creationId xmlns:a16="http://schemas.microsoft.com/office/drawing/2014/main" id="{D546F7DA-8339-4EF2-B47C-955FCE46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4" name="Rectangle 47">
            <a:extLst>
              <a:ext uri="{FF2B5EF4-FFF2-40B4-BE49-F238E27FC236}">
                <a16:creationId xmlns:a16="http://schemas.microsoft.com/office/drawing/2014/main" id="{5B1BEFB8-88EA-408D-B7B8-08CAB2FA3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5" name="Rectangle 48">
            <a:extLst>
              <a:ext uri="{FF2B5EF4-FFF2-40B4-BE49-F238E27FC236}">
                <a16:creationId xmlns:a16="http://schemas.microsoft.com/office/drawing/2014/main" id="{1F0C3A3E-A83D-4B5F-8AC9-1DBADB649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6" name="Rectangle 49">
            <a:extLst>
              <a:ext uri="{FF2B5EF4-FFF2-40B4-BE49-F238E27FC236}">
                <a16:creationId xmlns:a16="http://schemas.microsoft.com/office/drawing/2014/main" id="{42D5192A-DA3B-4CA5-ACB0-76E275487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7" name="Rectangle 50">
            <a:extLst>
              <a:ext uri="{FF2B5EF4-FFF2-40B4-BE49-F238E27FC236}">
                <a16:creationId xmlns:a16="http://schemas.microsoft.com/office/drawing/2014/main" id="{098DF922-FEF0-494A-914C-9FA04B00A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8" name="Rectangle 51">
            <a:extLst>
              <a:ext uri="{FF2B5EF4-FFF2-40B4-BE49-F238E27FC236}">
                <a16:creationId xmlns:a16="http://schemas.microsoft.com/office/drawing/2014/main" id="{3193FB0E-996A-4D89-9049-3A7969F8C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9" name="Rectangle 52">
            <a:extLst>
              <a:ext uri="{FF2B5EF4-FFF2-40B4-BE49-F238E27FC236}">
                <a16:creationId xmlns:a16="http://schemas.microsoft.com/office/drawing/2014/main" id="{6734411D-EE4B-4093-B383-6C298ACC3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0" name="Rectangle 53">
            <a:extLst>
              <a:ext uri="{FF2B5EF4-FFF2-40B4-BE49-F238E27FC236}">
                <a16:creationId xmlns:a16="http://schemas.microsoft.com/office/drawing/2014/main" id="{CE9C8FF3-4060-4DB0-A312-C8FF76603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1" name="Rectangle 54">
            <a:extLst>
              <a:ext uri="{FF2B5EF4-FFF2-40B4-BE49-F238E27FC236}">
                <a16:creationId xmlns:a16="http://schemas.microsoft.com/office/drawing/2014/main" id="{281B0DF1-C47A-4569-89F0-8BD0ED71A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2" name="Rectangle 55">
            <a:extLst>
              <a:ext uri="{FF2B5EF4-FFF2-40B4-BE49-F238E27FC236}">
                <a16:creationId xmlns:a16="http://schemas.microsoft.com/office/drawing/2014/main" id="{266473B9-99B8-4A17-B398-0CB90E642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3" name="Rectangle 56">
            <a:extLst>
              <a:ext uri="{FF2B5EF4-FFF2-40B4-BE49-F238E27FC236}">
                <a16:creationId xmlns:a16="http://schemas.microsoft.com/office/drawing/2014/main" id="{1C0A08C7-883A-4B8A-B41F-9015AB30D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4" name="Line 57">
            <a:extLst>
              <a:ext uri="{FF2B5EF4-FFF2-40B4-BE49-F238E27FC236}">
                <a16:creationId xmlns:a16="http://schemas.microsoft.com/office/drawing/2014/main" id="{D11F9625-FC24-4339-9336-53448C80C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5" name="Line 58">
            <a:extLst>
              <a:ext uri="{FF2B5EF4-FFF2-40B4-BE49-F238E27FC236}">
                <a16:creationId xmlns:a16="http://schemas.microsoft.com/office/drawing/2014/main" id="{CFD46DB2-3E63-4003-8C04-AB159133A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6" name="Text Box 59">
            <a:extLst>
              <a:ext uri="{FF2B5EF4-FFF2-40B4-BE49-F238E27FC236}">
                <a16:creationId xmlns:a16="http://schemas.microsoft.com/office/drawing/2014/main" id="{5E1AC550-7D0B-4D4C-A159-9678B38C7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7536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29757" name="Text Box 60">
            <a:extLst>
              <a:ext uri="{FF2B5EF4-FFF2-40B4-BE49-F238E27FC236}">
                <a16:creationId xmlns:a16="http://schemas.microsoft.com/office/drawing/2014/main" id="{ABD13178-8E24-4F66-ADD5-FD2A4FEA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314" y="1371600"/>
            <a:ext cx="4156459" cy="6463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large cache line size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smaller tag array,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fewer misses because of spatial locality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8" name="Line 61">
            <a:extLst>
              <a:ext uri="{FF2B5EF4-FFF2-40B4-BE49-F238E27FC236}">
                <a16:creationId xmlns:a16="http://schemas.microsoft.com/office/drawing/2014/main" id="{3ED7D06F-7690-46A0-BCD0-267DB52AB9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9" name="Line 62">
            <a:extLst>
              <a:ext uri="{FF2B5EF4-FFF2-40B4-BE49-F238E27FC236}">
                <a16:creationId xmlns:a16="http://schemas.microsoft.com/office/drawing/2014/main" id="{E2544A00-8578-4735-8125-BCA96FC720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60" name="Line 63">
            <a:extLst>
              <a:ext uri="{FF2B5EF4-FFF2-40B4-BE49-F238E27FC236}">
                <a16:creationId xmlns:a16="http://schemas.microsoft.com/office/drawing/2014/main" id="{492AF571-487D-43A0-8759-B84317EDA0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A4AD5F31-E951-4D78-AE17-E0E893B9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6A634A-ECE6-4D79-B38E-86137F49CFD8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C830C99A-9871-4F6C-9228-A54248A1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56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Associativity</a:t>
            </a: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2302ADFC-2515-4040-B355-A73220E0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5E30F364-1068-423B-91FC-7353CE514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95EC615F-ADB8-48A0-89B4-52B69DE8C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1" name="Rectangle 6">
            <a:extLst>
              <a:ext uri="{FF2B5EF4-FFF2-40B4-BE49-F238E27FC236}">
                <a16:creationId xmlns:a16="http://schemas.microsoft.com/office/drawing/2014/main" id="{655901BA-1138-4129-9B16-011AA4EB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2" name="Rectangle 7">
            <a:extLst>
              <a:ext uri="{FF2B5EF4-FFF2-40B4-BE49-F238E27FC236}">
                <a16:creationId xmlns:a16="http://schemas.microsoft.com/office/drawing/2014/main" id="{6A7C0E9F-4E75-45F2-AAEB-9D0794A78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3" name="Rectangle 8">
            <a:extLst>
              <a:ext uri="{FF2B5EF4-FFF2-40B4-BE49-F238E27FC236}">
                <a16:creationId xmlns:a16="http://schemas.microsoft.com/office/drawing/2014/main" id="{EC5927B7-BE7A-4C2E-96D6-CE23F5C8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4" name="Rectangle 9">
            <a:extLst>
              <a:ext uri="{FF2B5EF4-FFF2-40B4-BE49-F238E27FC236}">
                <a16:creationId xmlns:a16="http://schemas.microsoft.com/office/drawing/2014/main" id="{85646306-C60D-44CA-B53A-B83E8ABAA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5" name="Rectangle 10">
            <a:extLst>
              <a:ext uri="{FF2B5EF4-FFF2-40B4-BE49-F238E27FC236}">
                <a16:creationId xmlns:a16="http://schemas.microsoft.com/office/drawing/2014/main" id="{AC0B2D51-CB0C-464A-9B49-0D362A360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6" name="Rectangle 11">
            <a:extLst>
              <a:ext uri="{FF2B5EF4-FFF2-40B4-BE49-F238E27FC236}">
                <a16:creationId xmlns:a16="http://schemas.microsoft.com/office/drawing/2014/main" id="{78547A31-93A3-4AF8-AD50-07FDEA624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7" name="Rectangle 12">
            <a:extLst>
              <a:ext uri="{FF2B5EF4-FFF2-40B4-BE49-F238E27FC236}">
                <a16:creationId xmlns:a16="http://schemas.microsoft.com/office/drawing/2014/main" id="{D55D667E-0C0D-4D71-BA4F-E1F07435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10100000</a:t>
            </a:r>
          </a:p>
        </p:txBody>
      </p:sp>
      <p:sp>
        <p:nvSpPr>
          <p:cNvPr id="31758" name="Line 13">
            <a:extLst>
              <a:ext uri="{FF2B5EF4-FFF2-40B4-BE49-F238E27FC236}">
                <a16:creationId xmlns:a16="http://schemas.microsoft.com/office/drawing/2014/main" id="{A641469D-2160-45AA-8484-BF59DE8CA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9" name="Line 14">
            <a:extLst>
              <a:ext uri="{FF2B5EF4-FFF2-40B4-BE49-F238E27FC236}">
                <a16:creationId xmlns:a16="http://schemas.microsoft.com/office/drawing/2014/main" id="{85207FF0-679B-46C4-83DB-24F6F4CCD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0" name="Text Box 15">
            <a:extLst>
              <a:ext uri="{FF2B5EF4-FFF2-40B4-BE49-F238E27FC236}">
                <a16:creationId xmlns:a16="http://schemas.microsoft.com/office/drawing/2014/main" id="{10400345-1A50-47C0-BA97-182A7B355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1761" name="Line 16">
            <a:extLst>
              <a:ext uri="{FF2B5EF4-FFF2-40B4-BE49-F238E27FC236}">
                <a16:creationId xmlns:a16="http://schemas.microsoft.com/office/drawing/2014/main" id="{3850B052-A3E1-4A42-A5A0-512216CDE6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2" name="Line 17">
            <a:extLst>
              <a:ext uri="{FF2B5EF4-FFF2-40B4-BE49-F238E27FC236}">
                <a16:creationId xmlns:a16="http://schemas.microsoft.com/office/drawing/2014/main" id="{ACC71ED0-8015-4F59-AD47-BA49567D4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3" name="Rectangle 18">
            <a:extLst>
              <a:ext uri="{FF2B5EF4-FFF2-40B4-BE49-F238E27FC236}">
                <a16:creationId xmlns:a16="http://schemas.microsoft.com/office/drawing/2014/main" id="{20B8196F-D319-4130-972C-A3BE37CD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4" name="Rectangle 19">
            <a:extLst>
              <a:ext uri="{FF2B5EF4-FFF2-40B4-BE49-F238E27FC236}">
                <a16:creationId xmlns:a16="http://schemas.microsoft.com/office/drawing/2014/main" id="{7205296D-37DB-456F-BA86-F2910BA7B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5" name="Rectangle 20">
            <a:extLst>
              <a:ext uri="{FF2B5EF4-FFF2-40B4-BE49-F238E27FC236}">
                <a16:creationId xmlns:a16="http://schemas.microsoft.com/office/drawing/2014/main" id="{CA2D66C5-8051-482D-A291-C42F204BB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6" name="Rectangle 21">
            <a:extLst>
              <a:ext uri="{FF2B5EF4-FFF2-40B4-BE49-F238E27FC236}">
                <a16:creationId xmlns:a16="http://schemas.microsoft.com/office/drawing/2014/main" id="{2042ABAC-B169-401C-998A-4C6FD7CFB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7" name="Rectangle 22">
            <a:extLst>
              <a:ext uri="{FF2B5EF4-FFF2-40B4-BE49-F238E27FC236}">
                <a16:creationId xmlns:a16="http://schemas.microsoft.com/office/drawing/2014/main" id="{510377A3-276F-4181-925B-A4D2852BE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8" name="Rectangle 23">
            <a:extLst>
              <a:ext uri="{FF2B5EF4-FFF2-40B4-BE49-F238E27FC236}">
                <a16:creationId xmlns:a16="http://schemas.microsoft.com/office/drawing/2014/main" id="{FAD2B1D8-33E5-4E02-805A-BD76CF25C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9" name="Rectangle 24">
            <a:extLst>
              <a:ext uri="{FF2B5EF4-FFF2-40B4-BE49-F238E27FC236}">
                <a16:creationId xmlns:a16="http://schemas.microsoft.com/office/drawing/2014/main" id="{60A39F36-F13A-4202-94E7-90404D6B1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0" name="Rectangle 25">
            <a:extLst>
              <a:ext uri="{FF2B5EF4-FFF2-40B4-BE49-F238E27FC236}">
                <a16:creationId xmlns:a16="http://schemas.microsoft.com/office/drawing/2014/main" id="{27C7A8B0-8260-4C14-AA8B-7DD5C0542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1" name="Text Box 26">
            <a:extLst>
              <a:ext uri="{FF2B5EF4-FFF2-40B4-BE49-F238E27FC236}">
                <a16:creationId xmlns:a16="http://schemas.microsoft.com/office/drawing/2014/main" id="{6F3C711D-37FB-457D-8E05-2FDE0555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1772" name="Line 27">
            <a:extLst>
              <a:ext uri="{FF2B5EF4-FFF2-40B4-BE49-F238E27FC236}">
                <a16:creationId xmlns:a16="http://schemas.microsoft.com/office/drawing/2014/main" id="{9DEBA3DA-E7A1-4ABB-B13C-8122EFB347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3" name="Line 28">
            <a:extLst>
              <a:ext uri="{FF2B5EF4-FFF2-40B4-BE49-F238E27FC236}">
                <a16:creationId xmlns:a16="http://schemas.microsoft.com/office/drawing/2014/main" id="{E76EDD17-333F-4186-A636-9787280A20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4" name="Text Box 29">
            <a:extLst>
              <a:ext uri="{FF2B5EF4-FFF2-40B4-BE49-F238E27FC236}">
                <a16:creationId xmlns:a16="http://schemas.microsoft.com/office/drawing/2014/main" id="{823FB2CF-8868-447E-93DB-AF23D1B6C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1775" name="Text Box 30">
            <a:extLst>
              <a:ext uri="{FF2B5EF4-FFF2-40B4-BE49-F238E27FC236}">
                <a16:creationId xmlns:a16="http://schemas.microsoft.com/office/drawing/2014/main" id="{45DF8FF7-6852-42C5-992D-9F9CFB04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1776" name="Text Box 31">
            <a:extLst>
              <a:ext uri="{FF2B5EF4-FFF2-40B4-BE49-F238E27FC236}">
                <a16:creationId xmlns:a16="http://schemas.microsoft.com/office/drawing/2014/main" id="{5ABFE6B9-8E6E-4B2A-A362-7ACCBAC62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128" y="1371600"/>
            <a:ext cx="4816831" cy="6463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Set associativity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fewer conflicts; wasted power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because multiple data and tags are read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7" name="Rectangle 32">
            <a:extLst>
              <a:ext uri="{FF2B5EF4-FFF2-40B4-BE49-F238E27FC236}">
                <a16:creationId xmlns:a16="http://schemas.microsoft.com/office/drawing/2014/main" id="{C0C8F83F-A752-4F98-A887-834386DFC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8" name="Rectangle 33">
            <a:extLst>
              <a:ext uri="{FF2B5EF4-FFF2-40B4-BE49-F238E27FC236}">
                <a16:creationId xmlns:a16="http://schemas.microsoft.com/office/drawing/2014/main" id="{48E49A3B-D893-4B61-9270-E10CB82C4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9" name="Rectangle 34">
            <a:extLst>
              <a:ext uri="{FF2B5EF4-FFF2-40B4-BE49-F238E27FC236}">
                <a16:creationId xmlns:a16="http://schemas.microsoft.com/office/drawing/2014/main" id="{2B27E781-F460-4289-A85F-3B42EC2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0" name="Rectangle 35">
            <a:extLst>
              <a:ext uri="{FF2B5EF4-FFF2-40B4-BE49-F238E27FC236}">
                <a16:creationId xmlns:a16="http://schemas.microsoft.com/office/drawing/2014/main" id="{EAFD7DDA-E1CD-457B-81A6-9A896CFD3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1" name="Rectangle 36">
            <a:extLst>
              <a:ext uri="{FF2B5EF4-FFF2-40B4-BE49-F238E27FC236}">
                <a16:creationId xmlns:a16="http://schemas.microsoft.com/office/drawing/2014/main" id="{BF203856-A4AA-4ECB-9141-B89098EB5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2" name="Rectangle 37">
            <a:extLst>
              <a:ext uri="{FF2B5EF4-FFF2-40B4-BE49-F238E27FC236}">
                <a16:creationId xmlns:a16="http://schemas.microsoft.com/office/drawing/2014/main" id="{97F0647F-53D7-499B-A184-B465AEB3F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3" name="Rectangle 38">
            <a:extLst>
              <a:ext uri="{FF2B5EF4-FFF2-40B4-BE49-F238E27FC236}">
                <a16:creationId xmlns:a16="http://schemas.microsoft.com/office/drawing/2014/main" id="{84D727DC-49E8-4A52-92B4-174AA3AC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4" name="Rectangle 39">
            <a:extLst>
              <a:ext uri="{FF2B5EF4-FFF2-40B4-BE49-F238E27FC236}">
                <a16:creationId xmlns:a16="http://schemas.microsoft.com/office/drawing/2014/main" id="{D13B2250-B670-4D3D-BC58-979CEA3D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5" name="Text Box 40">
            <a:extLst>
              <a:ext uri="{FF2B5EF4-FFF2-40B4-BE49-F238E27FC236}">
                <a16:creationId xmlns:a16="http://schemas.microsoft.com/office/drawing/2014/main" id="{18FCA0DE-BA76-4E18-8065-AFBDCD577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1786" name="Text Box 41">
            <a:extLst>
              <a:ext uri="{FF2B5EF4-FFF2-40B4-BE49-F238E27FC236}">
                <a16:creationId xmlns:a16="http://schemas.microsoft.com/office/drawing/2014/main" id="{AC081505-01FE-4375-913F-3696F2784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1787" name="Rectangle 42">
            <a:extLst>
              <a:ext uri="{FF2B5EF4-FFF2-40B4-BE49-F238E27FC236}">
                <a16:creationId xmlns:a16="http://schemas.microsoft.com/office/drawing/2014/main" id="{2C4944CF-3F8B-4486-99F2-29A5D529D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8" name="Rectangle 43">
            <a:extLst>
              <a:ext uri="{FF2B5EF4-FFF2-40B4-BE49-F238E27FC236}">
                <a16:creationId xmlns:a16="http://schemas.microsoft.com/office/drawing/2014/main" id="{B0341FAA-6C8E-482A-B823-6A4032232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9" name="Rectangle 44">
            <a:extLst>
              <a:ext uri="{FF2B5EF4-FFF2-40B4-BE49-F238E27FC236}">
                <a16:creationId xmlns:a16="http://schemas.microsoft.com/office/drawing/2014/main" id="{39E5335C-1766-4B57-8540-F20AEE69D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0" name="Rectangle 45">
            <a:extLst>
              <a:ext uri="{FF2B5EF4-FFF2-40B4-BE49-F238E27FC236}">
                <a16:creationId xmlns:a16="http://schemas.microsoft.com/office/drawing/2014/main" id="{E08FB00A-1DAB-4288-BC5E-76B1ED36C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1" name="Rectangle 46">
            <a:extLst>
              <a:ext uri="{FF2B5EF4-FFF2-40B4-BE49-F238E27FC236}">
                <a16:creationId xmlns:a16="http://schemas.microsoft.com/office/drawing/2014/main" id="{C0C7F6BA-46E0-4E85-ADD7-863903E7A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2" name="Rectangle 47">
            <a:extLst>
              <a:ext uri="{FF2B5EF4-FFF2-40B4-BE49-F238E27FC236}">
                <a16:creationId xmlns:a16="http://schemas.microsoft.com/office/drawing/2014/main" id="{C1AB3F19-365B-41D8-918A-507284EA2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3" name="Rectangle 48">
            <a:extLst>
              <a:ext uri="{FF2B5EF4-FFF2-40B4-BE49-F238E27FC236}">
                <a16:creationId xmlns:a16="http://schemas.microsoft.com/office/drawing/2014/main" id="{9FF9B275-75F5-4B0A-981A-5565E73D1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4" name="Rectangle 49">
            <a:extLst>
              <a:ext uri="{FF2B5EF4-FFF2-40B4-BE49-F238E27FC236}">
                <a16:creationId xmlns:a16="http://schemas.microsoft.com/office/drawing/2014/main" id="{D4F00AA6-1501-407D-8BE3-DA3CA9234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5" name="Line 50">
            <a:extLst>
              <a:ext uri="{FF2B5EF4-FFF2-40B4-BE49-F238E27FC236}">
                <a16:creationId xmlns:a16="http://schemas.microsoft.com/office/drawing/2014/main" id="{94CE1DF3-AB58-4C64-881B-7D2E1E650C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029200"/>
            <a:ext cx="1295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6" name="Line 51">
            <a:extLst>
              <a:ext uri="{FF2B5EF4-FFF2-40B4-BE49-F238E27FC236}">
                <a16:creationId xmlns:a16="http://schemas.microsoft.com/office/drawing/2014/main" id="{BA039E8D-9929-4CD4-846D-2E6DD40DFE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029200"/>
            <a:ext cx="4572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7" name="Line 52">
            <a:extLst>
              <a:ext uri="{FF2B5EF4-FFF2-40B4-BE49-F238E27FC236}">
                <a16:creationId xmlns:a16="http://schemas.microsoft.com/office/drawing/2014/main" id="{93CAC805-2626-491B-BB9A-AA938DF6E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819400"/>
            <a:ext cx="76200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8" name="Text Box 53">
            <a:extLst>
              <a:ext uri="{FF2B5EF4-FFF2-40B4-BE49-F238E27FC236}">
                <a16:creationId xmlns:a16="http://schemas.microsoft.com/office/drawing/2014/main" id="{52C24C1A-4985-4FF7-90AB-C6F3809B4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1722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56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Associativity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1" name="Rectangle 8">
            <a:extLst>
              <a:ext uri="{FF2B5EF4-FFF2-40B4-BE49-F238E27FC236}">
                <a16:creationId xmlns:a16="http://schemas.microsoft.com/office/drawing/2014/main" id="{CF6CB980-FEAA-4355-83CA-803D7D237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2" name="Rectangle 9">
            <a:extLst>
              <a:ext uri="{FF2B5EF4-FFF2-40B4-BE49-F238E27FC236}">
                <a16:creationId xmlns:a16="http://schemas.microsoft.com/office/drawing/2014/main" id="{6EACABE5-17AA-479C-BC44-798874A42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1F950B98-0476-4DA6-BEC3-53A2E27A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60333898-E764-4E0D-B478-E6866F0E8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10100000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4" name="Text Box 31">
            <a:extLst>
              <a:ext uri="{FF2B5EF4-FFF2-40B4-BE49-F238E27FC236}">
                <a16:creationId xmlns:a16="http://schemas.microsoft.com/office/drawing/2014/main" id="{51F82BB6-29CF-44B3-8FBA-D35B7FBFA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028" y="1219200"/>
            <a:ext cx="4664418" cy="1200329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How many offset/index/tag bits if the cache has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64 sets,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set has 64 bytes,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4 ways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9" name="Rectangle 36">
            <a:extLst>
              <a:ext uri="{FF2B5EF4-FFF2-40B4-BE49-F238E27FC236}">
                <a16:creationId xmlns:a16="http://schemas.microsoft.com/office/drawing/2014/main" id="{0322971A-92D8-4AA5-B147-81C477D4D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0" name="Rectangle 37">
            <a:extLst>
              <a:ext uri="{FF2B5EF4-FFF2-40B4-BE49-F238E27FC236}">
                <a16:creationId xmlns:a16="http://schemas.microsoft.com/office/drawing/2014/main" id="{79D0F29D-ACD6-447C-B564-21B0CA9F6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1" name="Rectangle 38">
            <a:extLst>
              <a:ext uri="{FF2B5EF4-FFF2-40B4-BE49-F238E27FC236}">
                <a16:creationId xmlns:a16="http://schemas.microsoft.com/office/drawing/2014/main" id="{F19AB673-9E39-45F9-BCDD-6E645D397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2" name="Rectangle 39">
            <a:extLst>
              <a:ext uri="{FF2B5EF4-FFF2-40B4-BE49-F238E27FC236}">
                <a16:creationId xmlns:a16="http://schemas.microsoft.com/office/drawing/2014/main" id="{E8E1819A-9524-4297-9BEA-486EA1990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3" name="Line 50">
            <a:extLst>
              <a:ext uri="{FF2B5EF4-FFF2-40B4-BE49-F238E27FC236}">
                <a16:creationId xmlns:a16="http://schemas.microsoft.com/office/drawing/2014/main" id="{38B57024-10B9-46D9-ACF0-146DDA31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029200"/>
            <a:ext cx="1295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4" name="Line 51">
            <a:extLst>
              <a:ext uri="{FF2B5EF4-FFF2-40B4-BE49-F238E27FC236}">
                <a16:creationId xmlns:a16="http://schemas.microsoft.com/office/drawing/2014/main" id="{6AD1A455-51A1-4683-ABC7-33B340114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029200"/>
            <a:ext cx="4572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5" name="Line 52">
            <a:extLst>
              <a:ext uri="{FF2B5EF4-FFF2-40B4-BE49-F238E27FC236}">
                <a16:creationId xmlns:a16="http://schemas.microsoft.com/office/drawing/2014/main" id="{81FECE97-7A1E-40B4-BE34-CD0E7C6ED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819400"/>
            <a:ext cx="76200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6" name="Text Box 53">
            <a:extLst>
              <a:ext uri="{FF2B5EF4-FFF2-40B4-BE49-F238E27FC236}">
                <a16:creationId xmlns:a16="http://schemas.microsoft.com/office/drawing/2014/main" id="{39DEC570-4E4D-4C75-9909-12CE45F38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1722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E093FB9-56D1-47F7-890D-2ACD3045E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4C0BBE-2708-418F-99B3-A93C1FBD24F5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20968CA0-D520-40D7-8331-CC8C9CAE8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FA352624-92B2-4E27-AB57-7CEF63505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BD2D5E33-91A6-4CFF-AAF4-E75D14AF9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4824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32 KB 4-way set-associative data cache array with 32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byte line sizes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sets?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index bits, offset bits, tag bits?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large is the tag array?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98682-BBDE-4361-9049-80966A2F699B}"/>
              </a:ext>
            </a:extLst>
          </p:cNvPr>
          <p:cNvSpPr txBox="1"/>
          <p:nvPr/>
        </p:nvSpPr>
        <p:spPr>
          <a:xfrm>
            <a:off x="2992647" y="4696431"/>
            <a:ext cx="4460837" cy="144655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Cache size = #sets x #ways x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blocksize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Index bits = log</a:t>
            </a:r>
            <a:r>
              <a:rPr lang="en-US" sz="2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(sets)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Offset bits = log</a:t>
            </a:r>
            <a:r>
              <a:rPr lang="en-US" sz="2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blocksize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Addr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width = tag + index + offset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7916EAA-0B04-4172-BB86-F8B31767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D50A68-441A-458C-A86C-B194FB428BEE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A5D377AF-68BD-4021-BAE2-95841BBE1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995A3D93-4130-4EC4-811D-A4EA26DE5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8D2DD361-C952-4DF1-8DEF-BBA3CD066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1425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32 KB 4-way set-associative data cache array with 32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byte line sizes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cache size = #sets x #ways x block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sets?   256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index bits, offset bits, tag bits?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8                    5                 19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log</a:t>
            </a:r>
            <a:r>
              <a:rPr lang="en-US" altLang="en-US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(sets)        log</a:t>
            </a:r>
            <a:r>
              <a:rPr lang="en-US" altLang="en-US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blksize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addrsize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-index-offset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large is the tag array?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tag array size = #sets x #ways x tag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= 19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Kb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2.375 KB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36919</TotalTime>
  <Words>744</Words>
  <Application>Microsoft Office PowerPoint</Application>
  <PresentationFormat>On-screen Show (4:3)</PresentationFormat>
  <Paragraphs>184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204</cp:revision>
  <dcterms:created xsi:type="dcterms:W3CDTF">2002-09-20T18:19:18Z</dcterms:created>
  <dcterms:modified xsi:type="dcterms:W3CDTF">2022-04-05T12:59:38Z</dcterms:modified>
</cp:coreProperties>
</file>