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7"/>
  </p:notesMasterIdLst>
  <p:sldIdLst>
    <p:sldId id="402" r:id="rId2"/>
    <p:sldId id="748" r:id="rId3"/>
    <p:sldId id="378" r:id="rId4"/>
    <p:sldId id="379" r:id="rId5"/>
    <p:sldId id="419" r:id="rId6"/>
    <p:sldId id="420" r:id="rId7"/>
    <p:sldId id="421" r:id="rId8"/>
    <p:sldId id="422" r:id="rId9"/>
    <p:sldId id="423" r:id="rId10"/>
    <p:sldId id="424" r:id="rId11"/>
    <p:sldId id="425" r:id="rId12"/>
    <p:sldId id="437" r:id="rId13"/>
    <p:sldId id="380" r:id="rId14"/>
    <p:sldId id="382" r:id="rId15"/>
    <p:sldId id="383" r:id="rId1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5pPr>
    <a:lvl6pPr marL="22860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6pPr>
    <a:lvl7pPr marL="27432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7pPr>
    <a:lvl8pPr marL="32004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8pPr>
    <a:lvl9pPr marL="3657600" algn="l" defTabSz="914400" rtl="0" eaLnBrk="1" latinLnBrk="0" hangingPunct="1">
      <a:defRPr sz="3600" kern="1200">
        <a:solidFill>
          <a:schemeClr val="tx1"/>
        </a:solidFill>
        <a:latin typeface="Arial" panose="020B0604020202020204" pitchFamily="34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srgbClr val="FF0000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00000"/>
    <a:srgbClr val="990000"/>
    <a:srgbClr val="FF9900"/>
    <a:srgbClr val="FFFF00"/>
    <a:srgbClr val="66CCFF"/>
    <a:srgbClr val="0099FF"/>
    <a:srgbClr val="00FF00"/>
    <a:srgbClr val="CC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20" autoAdjust="0"/>
    <p:restoredTop sz="94660"/>
  </p:normalViewPr>
  <p:slideViewPr>
    <p:cSldViewPr>
      <p:cViewPr varScale="1">
        <p:scale>
          <a:sx n="65" d="100"/>
          <a:sy n="65" d="100"/>
        </p:scale>
        <p:origin x="1323" y="3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presProps" Target="presProps.xml"/><Relationship Id="rId3" Type="http://schemas.openxmlformats.org/officeDocument/2006/relationships/slide" Target="slides/slide2.xml"/><Relationship Id="rId21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0194" name="Rectangle 2">
            <a:extLst>
              <a:ext uri="{FF2B5EF4-FFF2-40B4-BE49-F238E27FC236}">
                <a16:creationId xmlns:a16="http://schemas.microsoft.com/office/drawing/2014/main" id="{BC5AC65B-4E9A-4867-B551-6A232186E16D}"/>
              </a:ext>
            </a:extLst>
          </p:cNvPr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5" name="Rectangle 3">
            <a:extLst>
              <a:ext uri="{FF2B5EF4-FFF2-40B4-BE49-F238E27FC236}">
                <a16:creationId xmlns:a16="http://schemas.microsoft.com/office/drawing/2014/main" id="{A63BF2C8-DF60-4B2F-A7D0-DE4A0F80DE7C}"/>
              </a:ext>
            </a:extLst>
          </p:cNvPr>
          <p:cNvSpPr>
            <a:spLocks noGrp="1" noChangeArrowheads="1"/>
          </p:cNvSpPr>
          <p:nvPr>
            <p:ph type="dt" idx="1"/>
          </p:nvPr>
        </p:nvSpPr>
        <p:spPr bwMode="auto">
          <a:xfrm>
            <a:off x="388620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2052" name="Rectangle 4">
            <a:extLst>
              <a:ext uri="{FF2B5EF4-FFF2-40B4-BE49-F238E27FC236}">
                <a16:creationId xmlns:a16="http://schemas.microsoft.com/office/drawing/2014/main" id="{E5FEE3F6-9AF7-43F1-9420-471F190451B6}"/>
              </a:ext>
            </a:extLst>
          </p:cNvPr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520197" name="Rectangle 5">
            <a:extLst>
              <a:ext uri="{FF2B5EF4-FFF2-40B4-BE49-F238E27FC236}">
                <a16:creationId xmlns:a16="http://schemas.microsoft.com/office/drawing/2014/main" id="{0EA8BE6C-1049-44F5-9D8B-85FB019AECF6}"/>
              </a:ext>
            </a:extLst>
          </p:cNvPr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914400" y="4343400"/>
            <a:ext cx="50292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noProof="0"/>
              <a:t>Click to edit Master text styles</a:t>
            </a:r>
          </a:p>
          <a:p>
            <a:pPr lvl="1"/>
            <a:r>
              <a:rPr lang="en-US" altLang="en-US" noProof="0"/>
              <a:t>Second level</a:t>
            </a:r>
          </a:p>
          <a:p>
            <a:pPr lvl="2"/>
            <a:r>
              <a:rPr lang="en-US" altLang="en-US" noProof="0"/>
              <a:t>Third level</a:t>
            </a:r>
          </a:p>
          <a:p>
            <a:pPr lvl="3"/>
            <a:r>
              <a:rPr lang="en-US" altLang="en-US" noProof="0"/>
              <a:t>Fourth level</a:t>
            </a:r>
          </a:p>
          <a:p>
            <a:pPr lvl="4"/>
            <a:r>
              <a:rPr lang="en-US" altLang="en-US" noProof="0"/>
              <a:t>Fifth level</a:t>
            </a:r>
          </a:p>
        </p:txBody>
      </p:sp>
      <p:sp>
        <p:nvSpPr>
          <p:cNvPr id="520198" name="Rectangle 6">
            <a:extLst>
              <a:ext uri="{FF2B5EF4-FFF2-40B4-BE49-F238E27FC236}">
                <a16:creationId xmlns:a16="http://schemas.microsoft.com/office/drawing/2014/main" id="{C04EAE9D-8AFE-404C-A53D-0F0056F0677E}"/>
              </a:ext>
            </a:extLst>
          </p:cNvPr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20199" name="Rectangle 7">
            <a:extLst>
              <a:ext uri="{FF2B5EF4-FFF2-40B4-BE49-F238E27FC236}">
                <a16:creationId xmlns:a16="http://schemas.microsoft.com/office/drawing/2014/main" id="{E21B515C-B21D-456E-917A-43A5612C100E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6200" y="868680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9BF16A93-4CD0-47FC-AF04-4B0FCC98B750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anose="02020603050405020304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>
            <a:extLst>
              <a:ext uri="{FF2B5EF4-FFF2-40B4-BE49-F238E27FC236}">
                <a16:creationId xmlns:a16="http://schemas.microsoft.com/office/drawing/2014/main" id="{AB3014D9-B78C-4692-B5BB-893413C3A40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3CB846-4CD2-4DAA-9704-79B6F3A9153A}" type="slidenum">
              <a:rPr lang="en-US" altLang="en-US" sz="1200"/>
              <a:pPr/>
              <a:t>1</a:t>
            </a:fld>
            <a:endParaRPr lang="en-US" altLang="en-US" sz="1200"/>
          </a:p>
        </p:txBody>
      </p:sp>
      <p:sp>
        <p:nvSpPr>
          <p:cNvPr id="4099" name="Rectangle 2">
            <a:extLst>
              <a:ext uri="{FF2B5EF4-FFF2-40B4-BE49-F238E27FC236}">
                <a16:creationId xmlns:a16="http://schemas.microsoft.com/office/drawing/2014/main" id="{1FBCC82B-FB3F-4BC6-9B5E-5D97748275C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>
            <a:extLst>
              <a:ext uri="{FF2B5EF4-FFF2-40B4-BE49-F238E27FC236}">
                <a16:creationId xmlns:a16="http://schemas.microsoft.com/office/drawing/2014/main" id="{54F84183-FCA2-47C4-A1A6-F422DEB17F65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7">
            <a:extLst>
              <a:ext uri="{FF2B5EF4-FFF2-40B4-BE49-F238E27FC236}">
                <a16:creationId xmlns:a16="http://schemas.microsoft.com/office/drawing/2014/main" id="{4521D9B8-3086-4A83-807D-D04B9FE815B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7D5D72AD-11CD-471B-872A-9305FD7BCAEE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10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0723" name="Rectangle 2">
            <a:extLst>
              <a:ext uri="{FF2B5EF4-FFF2-40B4-BE49-F238E27FC236}">
                <a16:creationId xmlns:a16="http://schemas.microsoft.com/office/drawing/2014/main" id="{50B2758E-8964-44FD-BB22-639D56208801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0724" name="Rectangle 3">
            <a:extLst>
              <a:ext uri="{FF2B5EF4-FFF2-40B4-BE49-F238E27FC236}">
                <a16:creationId xmlns:a16="http://schemas.microsoft.com/office/drawing/2014/main" id="{19E20EC4-6809-4306-97C7-CA62A70D5809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7">
            <a:extLst>
              <a:ext uri="{FF2B5EF4-FFF2-40B4-BE49-F238E27FC236}">
                <a16:creationId xmlns:a16="http://schemas.microsoft.com/office/drawing/2014/main" id="{C0D359D9-ED30-4F56-93CC-2753C2A447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166590F5-202F-4632-B8D6-AA63A08B7FF2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11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32771" name="Rectangle 2">
            <a:extLst>
              <a:ext uri="{FF2B5EF4-FFF2-40B4-BE49-F238E27FC236}">
                <a16:creationId xmlns:a16="http://schemas.microsoft.com/office/drawing/2014/main" id="{3CBA2D8B-86A4-41A1-A890-E33E692F6F0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2772" name="Rectangle 3">
            <a:extLst>
              <a:ext uri="{FF2B5EF4-FFF2-40B4-BE49-F238E27FC236}">
                <a16:creationId xmlns:a16="http://schemas.microsoft.com/office/drawing/2014/main" id="{4CA71F7D-0099-4B8B-8798-44E98A5CFF2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Rectangle 7">
            <a:extLst>
              <a:ext uri="{FF2B5EF4-FFF2-40B4-BE49-F238E27FC236}">
                <a16:creationId xmlns:a16="http://schemas.microsoft.com/office/drawing/2014/main" id="{34628585-31C5-4A06-BB63-5358B06E9B01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F0EAB50-A7DA-4C73-8C01-0CE8948372B6}" type="slidenum">
              <a:rPr lang="en-US" altLang="en-US" sz="1200"/>
              <a:pPr/>
              <a:t>12</a:t>
            </a:fld>
            <a:endParaRPr lang="en-US" altLang="en-US" sz="1200"/>
          </a:p>
        </p:txBody>
      </p:sp>
      <p:sp>
        <p:nvSpPr>
          <p:cNvPr id="6147" name="Rectangle 2">
            <a:extLst>
              <a:ext uri="{FF2B5EF4-FFF2-40B4-BE49-F238E27FC236}">
                <a16:creationId xmlns:a16="http://schemas.microsoft.com/office/drawing/2014/main" id="{40C12F84-FE93-4B31-ABD7-F7E70C84C32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6148" name="Rectangle 3">
            <a:extLst>
              <a:ext uri="{FF2B5EF4-FFF2-40B4-BE49-F238E27FC236}">
                <a16:creationId xmlns:a16="http://schemas.microsoft.com/office/drawing/2014/main" id="{F1506F65-1AE3-44ED-8744-66C9888282C6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144514382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Rectangle 7">
            <a:extLst>
              <a:ext uri="{FF2B5EF4-FFF2-40B4-BE49-F238E27FC236}">
                <a16:creationId xmlns:a16="http://schemas.microsoft.com/office/drawing/2014/main" id="{8E86C482-9D30-42FC-A2B0-F0DF3702ECD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E9BE97A-D3DF-48D8-BFE3-5046F72C6616}" type="slidenum">
              <a:rPr lang="en-US" altLang="en-US" sz="1200"/>
              <a:pPr/>
              <a:t>13</a:t>
            </a:fld>
            <a:endParaRPr lang="en-US" altLang="en-US" sz="1200"/>
          </a:p>
        </p:txBody>
      </p:sp>
      <p:sp>
        <p:nvSpPr>
          <p:cNvPr id="18435" name="Rectangle 2">
            <a:extLst>
              <a:ext uri="{FF2B5EF4-FFF2-40B4-BE49-F238E27FC236}">
                <a16:creationId xmlns:a16="http://schemas.microsoft.com/office/drawing/2014/main" id="{86BDCC4A-12E4-48C1-83A4-93FD05CF9EA8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8436" name="Rectangle 3">
            <a:extLst>
              <a:ext uri="{FF2B5EF4-FFF2-40B4-BE49-F238E27FC236}">
                <a16:creationId xmlns:a16="http://schemas.microsoft.com/office/drawing/2014/main" id="{6167D2AB-5FF6-46AE-9277-09C5026E90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805059409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Rectangle 7">
            <a:extLst>
              <a:ext uri="{FF2B5EF4-FFF2-40B4-BE49-F238E27FC236}">
                <a16:creationId xmlns:a16="http://schemas.microsoft.com/office/drawing/2014/main" id="{D9AB0AD7-F5A7-4439-9A5A-13E7DB5FB146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8CD4CBF6-50BE-4F50-96B0-168F9FB33A00}" type="slidenum">
              <a:rPr lang="en-US" altLang="en-US" sz="1200"/>
              <a:pPr/>
              <a:t>14</a:t>
            </a:fld>
            <a:endParaRPr lang="en-US" altLang="en-US" sz="1200"/>
          </a:p>
        </p:txBody>
      </p:sp>
      <p:sp>
        <p:nvSpPr>
          <p:cNvPr id="34819" name="Rectangle 2">
            <a:extLst>
              <a:ext uri="{FF2B5EF4-FFF2-40B4-BE49-F238E27FC236}">
                <a16:creationId xmlns:a16="http://schemas.microsoft.com/office/drawing/2014/main" id="{82EA247B-C17F-4F24-AB2A-802D064C9C5C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4820" name="Rectangle 3">
            <a:extLst>
              <a:ext uri="{FF2B5EF4-FFF2-40B4-BE49-F238E27FC236}">
                <a16:creationId xmlns:a16="http://schemas.microsoft.com/office/drawing/2014/main" id="{9733464E-FCBD-466B-98DB-F6CD0FF8FF1B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7">
            <a:extLst>
              <a:ext uri="{FF2B5EF4-FFF2-40B4-BE49-F238E27FC236}">
                <a16:creationId xmlns:a16="http://schemas.microsoft.com/office/drawing/2014/main" id="{32C5115E-3E14-40A3-9076-FBD5464CDB2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4E8B6EF-8F45-4F33-B770-7C2177E28F90}" type="slidenum">
              <a:rPr lang="en-US" altLang="en-US" sz="1200"/>
              <a:pPr/>
              <a:t>15</a:t>
            </a:fld>
            <a:endParaRPr lang="en-US" altLang="en-US" sz="1200"/>
          </a:p>
        </p:txBody>
      </p:sp>
      <p:sp>
        <p:nvSpPr>
          <p:cNvPr id="36867" name="Rectangle 2">
            <a:extLst>
              <a:ext uri="{FF2B5EF4-FFF2-40B4-BE49-F238E27FC236}">
                <a16:creationId xmlns:a16="http://schemas.microsoft.com/office/drawing/2014/main" id="{6372136E-CEE8-469B-A173-21D304567BA5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36868" name="Rectangle 3">
            <a:extLst>
              <a:ext uri="{FF2B5EF4-FFF2-40B4-BE49-F238E27FC236}">
                <a16:creationId xmlns:a16="http://schemas.microsoft.com/office/drawing/2014/main" id="{765DFEB4-6FA1-49DE-9D10-3E4B4A26EFDE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>
            <a:extLst>
              <a:ext uri="{FF2B5EF4-FFF2-40B4-BE49-F238E27FC236}">
                <a16:creationId xmlns:a16="http://schemas.microsoft.com/office/drawing/2014/main" id="{15B2D20A-2185-4B60-9A14-821C3D309063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928B251-A933-46F4-AED0-BA552D89F219}" type="slidenum">
              <a:rPr lang="en-US" altLang="en-US" sz="1200"/>
              <a:pPr/>
              <a:t>2</a:t>
            </a:fld>
            <a:endParaRPr lang="en-US" altLang="en-US" sz="1200"/>
          </a:p>
        </p:txBody>
      </p:sp>
      <p:sp>
        <p:nvSpPr>
          <p:cNvPr id="12291" name="Rectangle 2">
            <a:extLst>
              <a:ext uri="{FF2B5EF4-FFF2-40B4-BE49-F238E27FC236}">
                <a16:creationId xmlns:a16="http://schemas.microsoft.com/office/drawing/2014/main" id="{32F6FE01-789D-412F-A000-EA298BD68B8F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2292" name="Rectangle 3">
            <a:extLst>
              <a:ext uri="{FF2B5EF4-FFF2-40B4-BE49-F238E27FC236}">
                <a16:creationId xmlns:a16="http://schemas.microsoft.com/office/drawing/2014/main" id="{6B0B8742-0533-4A89-B77B-48A0CD8607E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Rectangle 7">
            <a:extLst>
              <a:ext uri="{FF2B5EF4-FFF2-40B4-BE49-F238E27FC236}">
                <a16:creationId xmlns:a16="http://schemas.microsoft.com/office/drawing/2014/main" id="{FCB891C4-D2A1-4E56-9DE6-988ADF90B70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AE34CFE-6288-4A65-9D2D-D1BC822876FC}" type="slidenum">
              <a:rPr lang="en-US" altLang="en-US" sz="1200"/>
              <a:pPr/>
              <a:t>3</a:t>
            </a:fld>
            <a:endParaRPr lang="en-US" altLang="en-US" sz="1200"/>
          </a:p>
        </p:txBody>
      </p:sp>
      <p:sp>
        <p:nvSpPr>
          <p:cNvPr id="14339" name="Rectangle 2">
            <a:extLst>
              <a:ext uri="{FF2B5EF4-FFF2-40B4-BE49-F238E27FC236}">
                <a16:creationId xmlns:a16="http://schemas.microsoft.com/office/drawing/2014/main" id="{54BA12C4-B75F-4F79-9A05-C2C4E96ACFDB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4340" name="Rectangle 3">
            <a:extLst>
              <a:ext uri="{FF2B5EF4-FFF2-40B4-BE49-F238E27FC236}">
                <a16:creationId xmlns:a16="http://schemas.microsoft.com/office/drawing/2014/main" id="{7635AB8A-0C99-4C26-9BC2-09E05324567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Rectangle 7">
            <a:extLst>
              <a:ext uri="{FF2B5EF4-FFF2-40B4-BE49-F238E27FC236}">
                <a16:creationId xmlns:a16="http://schemas.microsoft.com/office/drawing/2014/main" id="{0F98C876-7E3E-49CE-A4C9-AF7F6CAAA9BC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BC2B21CA-3D64-4B5B-ADC5-DCB263BE039C}" type="slidenum">
              <a:rPr lang="en-US" altLang="en-US" sz="1200"/>
              <a:pPr/>
              <a:t>4</a:t>
            </a:fld>
            <a:endParaRPr lang="en-US" altLang="en-US" sz="1200"/>
          </a:p>
        </p:txBody>
      </p:sp>
      <p:sp>
        <p:nvSpPr>
          <p:cNvPr id="16387" name="Rectangle 2">
            <a:extLst>
              <a:ext uri="{FF2B5EF4-FFF2-40B4-BE49-F238E27FC236}">
                <a16:creationId xmlns:a16="http://schemas.microsoft.com/office/drawing/2014/main" id="{999C10AE-DF50-40C7-A442-89B66FD2F253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16388" name="Rectangle 3">
            <a:extLst>
              <a:ext uri="{FF2B5EF4-FFF2-40B4-BE49-F238E27FC236}">
                <a16:creationId xmlns:a16="http://schemas.microsoft.com/office/drawing/2014/main" id="{13EC967D-2375-4F70-9038-6F33C756DA7D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7">
            <a:extLst>
              <a:ext uri="{FF2B5EF4-FFF2-40B4-BE49-F238E27FC236}">
                <a16:creationId xmlns:a16="http://schemas.microsoft.com/office/drawing/2014/main" id="{9983B953-DF1B-407D-9E54-3D3A475A9DFA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5194922-77D0-46EB-89D4-6191DA86C2C1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5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0483" name="Rectangle 2">
            <a:extLst>
              <a:ext uri="{FF2B5EF4-FFF2-40B4-BE49-F238E27FC236}">
                <a16:creationId xmlns:a16="http://schemas.microsoft.com/office/drawing/2014/main" id="{21A95130-EC0B-4C4F-BB23-643BE37828A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0484" name="Rectangle 3">
            <a:extLst>
              <a:ext uri="{FF2B5EF4-FFF2-40B4-BE49-F238E27FC236}">
                <a16:creationId xmlns:a16="http://schemas.microsoft.com/office/drawing/2014/main" id="{288BD3DF-09B5-4540-BCCD-E2F26B96C7E2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Rectangle 7">
            <a:extLst>
              <a:ext uri="{FF2B5EF4-FFF2-40B4-BE49-F238E27FC236}">
                <a16:creationId xmlns:a16="http://schemas.microsoft.com/office/drawing/2014/main" id="{4636049A-46B3-4D72-8B82-F0BC7A2857B8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61FAFBBD-9B1E-4BAF-8C60-F34CC2C8ABE4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6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2531" name="Rectangle 2">
            <a:extLst>
              <a:ext uri="{FF2B5EF4-FFF2-40B4-BE49-F238E27FC236}">
                <a16:creationId xmlns:a16="http://schemas.microsoft.com/office/drawing/2014/main" id="{DCD016CB-8640-411A-A57E-F651E1FC160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2532" name="Rectangle 3">
            <a:extLst>
              <a:ext uri="{FF2B5EF4-FFF2-40B4-BE49-F238E27FC236}">
                <a16:creationId xmlns:a16="http://schemas.microsoft.com/office/drawing/2014/main" id="{F024CAF3-0244-4617-A4BD-C2C73EAADCD1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Rectangle 7">
            <a:extLst>
              <a:ext uri="{FF2B5EF4-FFF2-40B4-BE49-F238E27FC236}">
                <a16:creationId xmlns:a16="http://schemas.microsoft.com/office/drawing/2014/main" id="{93017CCC-AEE3-48D4-8FDA-99CAAF39D1A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9B5FE185-5C35-42DE-BF09-0C03DC95FD63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7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4579" name="Rectangle 2">
            <a:extLst>
              <a:ext uri="{FF2B5EF4-FFF2-40B4-BE49-F238E27FC236}">
                <a16:creationId xmlns:a16="http://schemas.microsoft.com/office/drawing/2014/main" id="{718ED7EA-26A0-433A-BBE7-83CB02D2B25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4580" name="Rectangle 3">
            <a:extLst>
              <a:ext uri="{FF2B5EF4-FFF2-40B4-BE49-F238E27FC236}">
                <a16:creationId xmlns:a16="http://schemas.microsoft.com/office/drawing/2014/main" id="{32EE6BE3-DBB9-4472-AD27-ECEAB62E335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7">
            <a:extLst>
              <a:ext uri="{FF2B5EF4-FFF2-40B4-BE49-F238E27FC236}">
                <a16:creationId xmlns:a16="http://schemas.microsoft.com/office/drawing/2014/main" id="{9863CFE0-7B5B-4D6B-AA9F-53B4ED715D2F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B0B7C2F9-6A9D-4108-BA98-8CA252491802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8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6627" name="Rectangle 2">
            <a:extLst>
              <a:ext uri="{FF2B5EF4-FFF2-40B4-BE49-F238E27FC236}">
                <a16:creationId xmlns:a16="http://schemas.microsoft.com/office/drawing/2014/main" id="{992C67F2-2D18-4334-972A-89DDCEAAD877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6628" name="Rectangle 3">
            <a:extLst>
              <a:ext uri="{FF2B5EF4-FFF2-40B4-BE49-F238E27FC236}">
                <a16:creationId xmlns:a16="http://schemas.microsoft.com/office/drawing/2014/main" id="{682D5A34-A044-45D2-8B55-379125D6EB38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Rectangle 7">
            <a:extLst>
              <a:ext uri="{FF2B5EF4-FFF2-40B4-BE49-F238E27FC236}">
                <a16:creationId xmlns:a16="http://schemas.microsoft.com/office/drawing/2014/main" id="{B967EE1C-41B9-4D96-8A49-375ADF262E62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</a:pPr>
            <a:fld id="{0B986FA9-82EB-4C2D-B5EF-5D94E7FB84F0}" type="slidenum">
              <a:rPr lang="en-US" altLang="en-US">
                <a:latin typeface="Arial" panose="020B0604020202020204" pitchFamily="34" charset="0"/>
              </a:rPr>
              <a:pPr>
                <a:spcBef>
                  <a:spcPct val="0"/>
                </a:spcBef>
              </a:pPr>
              <a:t>9</a:t>
            </a:fld>
            <a:endParaRPr lang="en-US" altLang="en-US">
              <a:latin typeface="Arial" panose="020B0604020202020204" pitchFamily="34" charset="0"/>
            </a:endParaRPr>
          </a:p>
        </p:txBody>
      </p:sp>
      <p:sp>
        <p:nvSpPr>
          <p:cNvPr id="28675" name="Rectangle 2">
            <a:extLst>
              <a:ext uri="{FF2B5EF4-FFF2-40B4-BE49-F238E27FC236}">
                <a16:creationId xmlns:a16="http://schemas.microsoft.com/office/drawing/2014/main" id="{7231512E-1A10-41B3-A5CA-6FB45CEFD4F9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>
          <a:solidFill>
            <a:srgbClr val="FFFFFF"/>
          </a:solidFill>
          <a:ln/>
        </p:spPr>
      </p:sp>
      <p:sp>
        <p:nvSpPr>
          <p:cNvPr id="28676" name="Rectangle 3">
            <a:extLst>
              <a:ext uri="{FF2B5EF4-FFF2-40B4-BE49-F238E27FC236}">
                <a16:creationId xmlns:a16="http://schemas.microsoft.com/office/drawing/2014/main" id="{159702F3-AD82-44C8-AC28-88F782587B43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>
          <a:solidFill>
            <a:srgbClr val="FFFFFF"/>
          </a:solidFill>
          <a:ln>
            <a:solidFill>
              <a:srgbClr val="000000"/>
            </a:solidFill>
            <a:miter lim="800000"/>
            <a:headEnd/>
            <a:tailEnd/>
          </a:ln>
        </p:spPr>
        <p:txBody>
          <a:bodyPr/>
          <a:lstStyle/>
          <a:p>
            <a:pPr eaLnBrk="1" hangingPunct="1"/>
            <a:endParaRPr lang="en-US" alt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1122363"/>
            <a:ext cx="6858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984F03E2-4058-4EDC-8669-318DF4687BFC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2EB5397C-238D-43B6-B118-5553A8FFB6A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27A1DE71-9BB6-48FE-8C27-7D9D4766223E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00B4F476-9C12-4AD2-8E3B-8B8C3BC007F1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07213674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63EA4715-62FC-4FD4-83FB-8767EFE8A0C9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31FE074A-8E2D-42E4-A1A2-C332CAE1A32D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4C95A9D9-11CE-4CA6-BC0D-72517D98F9A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331B9CC8-718B-4705-A020-7C49737AE3C7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34531714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EC29B36-46F9-4680-8068-CBC62CB481F8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98A4FD28-484C-4E08-B1EB-42CB54631661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7A06B76F-6420-4F02-8B70-2A2D0D2016DF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5050276D-307A-4871-994E-57D8E553AED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5441323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58B623D0-7E17-42F9-9140-518781025F2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06BE5574-B387-4BFC-8462-4D6B35C4657A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6C8CE4C1-4849-4BA7-8033-2D9211A365B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43E5853D-3E9B-45BB-9627-A0689EB52824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8692381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8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3"/>
            <a:ext cx="7886700" cy="1500187"/>
          </a:xfrm>
        </p:spPr>
        <p:txBody>
          <a:bodyPr/>
          <a:lstStyle>
            <a:lvl1pPr marL="0" indent="0">
              <a:buNone/>
              <a:defRPr sz="2400"/>
            </a:lvl1pPr>
            <a:lvl2pPr marL="457200" indent="0">
              <a:buNone/>
              <a:defRPr sz="2000"/>
            </a:lvl2pPr>
            <a:lvl3pPr marL="914400" indent="0">
              <a:buNone/>
              <a:defRPr sz="18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D1394F35-02F9-45D9-90F7-054E3F4C85D6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5" name="Rectangle 5">
            <a:extLst>
              <a:ext uri="{FF2B5EF4-FFF2-40B4-BE49-F238E27FC236}">
                <a16:creationId xmlns:a16="http://schemas.microsoft.com/office/drawing/2014/main" id="{ADB619C8-99FB-474B-8DF3-EB7B69716BA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6" name="Rectangle 6">
            <a:extLst>
              <a:ext uri="{FF2B5EF4-FFF2-40B4-BE49-F238E27FC236}">
                <a16:creationId xmlns:a16="http://schemas.microsoft.com/office/drawing/2014/main" id="{3B7FD27B-8971-4152-8CC0-098F31B1080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224F5BE9-3078-4CB7-B659-6E2074BFD899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48289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79A544F8-E3C0-4BE7-8F5A-FA6C547F97DB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FDFF7EE4-DAAD-4AA6-B4E7-377A130EC8A5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13249500-F876-4C65-BF44-87B89C06F7CC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A4C63D8-6A7C-4A47-9EAC-5E4FAD9C45C6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6130513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365125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0238" y="1681163"/>
            <a:ext cx="386873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0238" y="2505075"/>
            <a:ext cx="386873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7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7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Rectangle 4">
            <a:extLst>
              <a:ext uri="{FF2B5EF4-FFF2-40B4-BE49-F238E27FC236}">
                <a16:creationId xmlns:a16="http://schemas.microsoft.com/office/drawing/2014/main" id="{821F80D6-4777-44AE-9D7E-545FF8D4574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8" name="Rectangle 5">
            <a:extLst>
              <a:ext uri="{FF2B5EF4-FFF2-40B4-BE49-F238E27FC236}">
                <a16:creationId xmlns:a16="http://schemas.microsoft.com/office/drawing/2014/main" id="{2DC119F8-F428-4419-8ED3-A8BB2760AEFC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9" name="Rectangle 6">
            <a:extLst>
              <a:ext uri="{FF2B5EF4-FFF2-40B4-BE49-F238E27FC236}">
                <a16:creationId xmlns:a16="http://schemas.microsoft.com/office/drawing/2014/main" id="{811A53ED-FB9B-4B09-AB51-E33B59F734A4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634B86BB-D8A2-4980-BAE5-CFBA405F42E0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97752939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Rectangle 4">
            <a:extLst>
              <a:ext uri="{FF2B5EF4-FFF2-40B4-BE49-F238E27FC236}">
                <a16:creationId xmlns:a16="http://schemas.microsoft.com/office/drawing/2014/main" id="{0EE0480E-A5C7-46A9-9603-296AFEC9ACE1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4" name="Rectangle 5">
            <a:extLst>
              <a:ext uri="{FF2B5EF4-FFF2-40B4-BE49-F238E27FC236}">
                <a16:creationId xmlns:a16="http://schemas.microsoft.com/office/drawing/2014/main" id="{701B8203-5BC5-448C-8604-95A4C709CC27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5" name="Rectangle 6">
            <a:extLst>
              <a:ext uri="{FF2B5EF4-FFF2-40B4-BE49-F238E27FC236}">
                <a16:creationId xmlns:a16="http://schemas.microsoft.com/office/drawing/2014/main" id="{EBDDA5BB-039A-4C0F-99D6-DDC356CF06D8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DE198D06-625D-4B66-833F-C5FE160FA112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2953896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>
            <a:extLst>
              <a:ext uri="{FF2B5EF4-FFF2-40B4-BE49-F238E27FC236}">
                <a16:creationId xmlns:a16="http://schemas.microsoft.com/office/drawing/2014/main" id="{E29AA607-5277-41F4-BF64-4D46E5034264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3" name="Rectangle 5">
            <a:extLst>
              <a:ext uri="{FF2B5EF4-FFF2-40B4-BE49-F238E27FC236}">
                <a16:creationId xmlns:a16="http://schemas.microsoft.com/office/drawing/2014/main" id="{30B126C5-C984-4080-9F51-9EBEB38FFA08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4" name="Rectangle 6">
            <a:extLst>
              <a:ext uri="{FF2B5EF4-FFF2-40B4-BE49-F238E27FC236}">
                <a16:creationId xmlns:a16="http://schemas.microsoft.com/office/drawing/2014/main" id="{AFCA1832-7CCF-4418-AEC6-5189F2C16802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2E275D3-6FA5-4EF7-9438-01A7516A442F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626505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CF6C1BE-1139-49E7-A344-0A6C3FF9DA00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9FDBBCE9-A3D2-412B-9859-3D632DE7F594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43CDF635-2F63-4BD0-BB75-31F89489AEED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A78EAF83-D45D-4750-885B-74C7218AF90B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24115828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0238" y="457200"/>
            <a:ext cx="2949575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3887788" y="987425"/>
            <a:ext cx="462915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30238" y="2057400"/>
            <a:ext cx="2949575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5FD9421D-A8D1-4DD6-8162-ACE707773155}"/>
              </a:ext>
            </a:extLst>
          </p:cNvPr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4C3664A-B2C9-4ECF-B1FB-94DE9607455E}"/>
              </a:ext>
            </a:extLst>
          </p:cNvPr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7" name="Rectangle 6">
            <a:extLst>
              <a:ext uri="{FF2B5EF4-FFF2-40B4-BE49-F238E27FC236}">
                <a16:creationId xmlns:a16="http://schemas.microsoft.com/office/drawing/2014/main" id="{B36AF18D-E5E8-4544-BEF5-08FB7BFF0565}"/>
              </a:ext>
            </a:extLst>
          </p:cNvPr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fld id="{B83851A8-40B8-4EEC-A24E-68DFC661807D}" type="slidenum">
              <a:rPr lang="en-US" altLang="en-US"/>
              <a:pPr/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0484410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>
            <a:extLst>
              <a:ext uri="{FF2B5EF4-FFF2-40B4-BE49-F238E27FC236}">
                <a16:creationId xmlns:a16="http://schemas.microsoft.com/office/drawing/2014/main" id="{25DE365C-FE73-4AC8-A942-0B687D65A59D}"/>
              </a:ext>
            </a:extLst>
          </p:cNvPr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title style</a:t>
            </a:r>
          </a:p>
        </p:txBody>
      </p:sp>
      <p:sp>
        <p:nvSpPr>
          <p:cNvPr id="1027" name="Rectangle 3">
            <a:extLst>
              <a:ext uri="{FF2B5EF4-FFF2-40B4-BE49-F238E27FC236}">
                <a16:creationId xmlns:a16="http://schemas.microsoft.com/office/drawing/2014/main" id="{49AD752B-52D5-42C8-B52D-9EF8950656BA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/>
              <a:t>Click to edit Master text styles</a:t>
            </a:r>
          </a:p>
          <a:p>
            <a:pPr lvl="1"/>
            <a:r>
              <a:rPr lang="en-US" altLang="en-US"/>
              <a:t>Second level</a:t>
            </a:r>
          </a:p>
          <a:p>
            <a:pPr lvl="2"/>
            <a:r>
              <a:rPr lang="en-US" altLang="en-US"/>
              <a:t>Third level</a:t>
            </a:r>
          </a:p>
          <a:p>
            <a:pPr lvl="3"/>
            <a:r>
              <a:rPr lang="en-US" altLang="en-US"/>
              <a:t>Fourth level</a:t>
            </a:r>
          </a:p>
          <a:p>
            <a:pPr lvl="4"/>
            <a:r>
              <a:rPr lang="en-US" altLang="en-US"/>
              <a:t>Fifth level</a:t>
            </a:r>
          </a:p>
        </p:txBody>
      </p:sp>
      <p:sp>
        <p:nvSpPr>
          <p:cNvPr id="1028" name="Rectangle 4">
            <a:extLst>
              <a:ext uri="{FF2B5EF4-FFF2-40B4-BE49-F238E27FC236}">
                <a16:creationId xmlns:a16="http://schemas.microsoft.com/office/drawing/2014/main" id="{69B48CE7-B026-4C2C-AB48-A706DA570EF3}"/>
              </a:ext>
            </a:extLst>
          </p:cNvPr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endParaRPr lang="en-US" altLang="en-US"/>
          </a:p>
        </p:txBody>
      </p:sp>
      <p:sp>
        <p:nvSpPr>
          <p:cNvPr id="1029" name="Rectangle 5">
            <a:extLst>
              <a:ext uri="{FF2B5EF4-FFF2-40B4-BE49-F238E27FC236}">
                <a16:creationId xmlns:a16="http://schemas.microsoft.com/office/drawing/2014/main" id="{95ABA833-A880-48AD-A4FC-FBF9BED8DDCA}"/>
              </a:ext>
            </a:extLst>
          </p:cNvPr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latin typeface="+mn-lt"/>
              </a:defRPr>
            </a:lvl1pPr>
          </a:lstStyle>
          <a:p>
            <a:pPr>
              <a:defRPr/>
            </a:pPr>
            <a:r>
              <a:rPr lang="en-US" altLang="en-US"/>
              <a:t>University of Utah</a:t>
            </a:r>
          </a:p>
        </p:txBody>
      </p:sp>
      <p:sp>
        <p:nvSpPr>
          <p:cNvPr id="1030" name="Rectangle 6">
            <a:extLst>
              <a:ext uri="{FF2B5EF4-FFF2-40B4-BE49-F238E27FC236}">
                <a16:creationId xmlns:a16="http://schemas.microsoft.com/office/drawing/2014/main" id="{14E9A75A-789D-4467-B0ED-A0CAF6C89AC5}"/>
              </a:ext>
            </a:extLst>
          </p:cNvPr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>
                <a:latin typeface="Times New Roman" panose="02020603050405020304" pitchFamily="18" charset="0"/>
              </a:defRPr>
            </a:lvl1pPr>
          </a:lstStyle>
          <a:p>
            <a:fld id="{AA73D649-1BD3-4CAF-B546-CACD01B2E657}" type="slidenum">
              <a:rPr lang="en-US" altLang="en-US"/>
              <a:pPr/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anose="02020603050405020304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7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7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68BCF737-4D51-4020-923B-B183F9ABD35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6BD74849-73D5-4D96-8DA3-0E49E17AF057}" type="slidenum">
              <a:rPr lang="en-US" altLang="en-US" sz="1400">
                <a:latin typeface="Times New Roman" panose="02020603050405020304" pitchFamily="18" charset="0"/>
              </a:rPr>
              <a:pPr/>
              <a:t>1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075" name="Text Box 2">
            <a:extLst>
              <a:ext uri="{FF2B5EF4-FFF2-40B4-BE49-F238E27FC236}">
                <a16:creationId xmlns:a16="http://schemas.microsoft.com/office/drawing/2014/main" id="{C49B45A1-54BB-4E80-94F4-69BF1B50495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472058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Lecture 17: Basic Pipelining</a:t>
            </a:r>
          </a:p>
        </p:txBody>
      </p:sp>
      <p:sp>
        <p:nvSpPr>
          <p:cNvPr id="3076" name="Line 3">
            <a:extLst>
              <a:ext uri="{FF2B5EF4-FFF2-40B4-BE49-F238E27FC236}">
                <a16:creationId xmlns:a16="http://schemas.microsoft.com/office/drawing/2014/main" id="{9DA12811-5C79-49A7-9E08-A9AAADBCE65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077" name="Text Box 4">
            <a:extLst>
              <a:ext uri="{FF2B5EF4-FFF2-40B4-BE49-F238E27FC236}">
                <a16:creationId xmlns:a16="http://schemas.microsoft.com/office/drawing/2014/main" id="{B87EA847-4E9C-41B4-A7A4-D55B6794C3FA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57200" y="1524000"/>
            <a:ext cx="2839047" cy="230832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Today’s topics: 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5-stage pipeline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Hazards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§"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Slide Number Placeholder 3">
            <a:extLst>
              <a:ext uri="{FF2B5EF4-FFF2-40B4-BE49-F238E27FC236}">
                <a16:creationId xmlns:a16="http://schemas.microsoft.com/office/drawing/2014/main" id="{5DBC8951-5829-4159-BED4-2FB8FA056E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79574EEC-B521-49BF-BDA9-0658AF4D83F6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10</a:t>
            </a:fld>
            <a:endParaRPr lang="en-US" altLang="en-US" sz="1400"/>
          </a:p>
        </p:txBody>
      </p:sp>
      <p:sp>
        <p:nvSpPr>
          <p:cNvPr id="29699" name="Text Box 2">
            <a:extLst>
              <a:ext uri="{FF2B5EF4-FFF2-40B4-BE49-F238E27FC236}">
                <a16:creationId xmlns:a16="http://schemas.microsoft.com/office/drawing/2014/main" id="{D0ADF401-0A93-415F-89CC-7A5334E7EA6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29700" name="Line 3">
            <a:extLst>
              <a:ext uri="{FF2B5EF4-FFF2-40B4-BE49-F238E27FC236}">
                <a16:creationId xmlns:a16="http://schemas.microsoft.com/office/drawing/2014/main" id="{68B01E25-DFD0-4BDF-B99F-23E91C38B7F4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9701" name="Text Box 4">
            <a:extLst>
              <a:ext uri="{FF2B5EF4-FFF2-40B4-BE49-F238E27FC236}">
                <a16:creationId xmlns:a16="http://schemas.microsoft.com/office/drawing/2014/main" id="{DB4FF5A0-0C74-4BCB-9215-593D04017C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546534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Write result of ALU computation or load into register file</a:t>
            </a:r>
          </a:p>
        </p:txBody>
      </p:sp>
      <p:pic>
        <p:nvPicPr>
          <p:cNvPr id="29702" name="Picture 4" descr="appc-03-9780123838728">
            <a:extLst>
              <a:ext uri="{FF2B5EF4-FFF2-40B4-BE49-F238E27FC236}">
                <a16:creationId xmlns:a16="http://schemas.microsoft.com/office/drawing/2014/main" id="{D3DE33B9-292C-4C6E-815A-30DFF00647D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Slide Number Placeholder 3">
            <a:extLst>
              <a:ext uri="{FF2B5EF4-FFF2-40B4-BE49-F238E27FC236}">
                <a16:creationId xmlns:a16="http://schemas.microsoft.com/office/drawing/2014/main" id="{449096C7-C630-4562-8F53-37E8F8F315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8CDA83E-9501-4EDB-9D50-5C226680FF9D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11</a:t>
            </a:fld>
            <a:endParaRPr lang="en-US" altLang="en-US" sz="1400"/>
          </a:p>
        </p:txBody>
      </p:sp>
      <p:sp>
        <p:nvSpPr>
          <p:cNvPr id="31747" name="Text Box 2">
            <a:extLst>
              <a:ext uri="{FF2B5EF4-FFF2-40B4-BE49-F238E27FC236}">
                <a16:creationId xmlns:a16="http://schemas.microsoft.com/office/drawing/2014/main" id="{9538B3DD-22A0-4010-9907-8A7E0F3A19A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03506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Pipeline Summary</a:t>
            </a:r>
          </a:p>
        </p:txBody>
      </p:sp>
      <p:sp>
        <p:nvSpPr>
          <p:cNvPr id="31748" name="Line 3">
            <a:extLst>
              <a:ext uri="{FF2B5EF4-FFF2-40B4-BE49-F238E27FC236}">
                <a16:creationId xmlns:a16="http://schemas.microsoft.com/office/drawing/2014/main" id="{B308FFD6-DA2D-41D1-B7DB-2B54471BCA6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1749" name="Text Box 4">
            <a:extLst>
              <a:ext uri="{FF2B5EF4-FFF2-40B4-BE49-F238E27FC236}">
                <a16:creationId xmlns:a16="http://schemas.microsoft.com/office/drawing/2014/main" id="{F3F103B5-03DC-4738-8599-B97A70EE3EF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254165" cy="378565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rgbClr val="FF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                                RR           ALU           DM           RW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rgbClr val="FF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ADD R1, R2, </a:t>
            </a: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 R3 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Rd R1,R2   R1+R2         --          Wr R3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BEQ   R1, R2, 100 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Rd R1, R2     --               --             --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                        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Compare, Set PC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LD   8[R3]  R6      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Rd R3        R3+8      Get data     Wr R6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ST   8[R3]  R6         </a:t>
            </a:r>
            <a:r>
              <a:rPr lang="en-US" altLang="en-US" sz="2400">
                <a:latin typeface="Calibri" panose="020F0502020204030204" pitchFamily="34" charset="0"/>
                <a:cs typeface="Calibri" panose="020F0502020204030204" pitchFamily="34" charset="0"/>
                <a:sym typeface="Wingdings" panose="05000000000000000000" pitchFamily="2" charset="2"/>
              </a:rPr>
              <a:t>Rd R3,R6   R3+8      Wr  data       --</a:t>
            </a:r>
            <a:endParaRPr lang="en-US" altLang="en-US" sz="2400">
              <a:solidFill>
                <a:schemeClr val="accent2"/>
              </a:solidFill>
              <a:latin typeface="Calibri" panose="020F0502020204030204" pitchFamily="34" charset="0"/>
              <a:cs typeface="Calibri" panose="020F0502020204030204" pitchFamily="34" charset="0"/>
              <a:sym typeface="Wingdings" panose="05000000000000000000" pitchFamily="2" charset="2"/>
            </a:endParaRP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9A49CBE1-3AB3-4C6E-BB23-8F6BD2FAA6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1B1841E3-7B31-410A-AECB-E54B255AC3C0}" type="slidenum">
              <a:rPr lang="en-US" altLang="en-US" sz="1400">
                <a:latin typeface="Times New Roman" panose="02020603050405020304" pitchFamily="18" charset="0"/>
              </a:rPr>
              <a:pPr/>
              <a:t>12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5123" name="Text Box 2">
            <a:extLst>
              <a:ext uri="{FF2B5EF4-FFF2-40B4-BE49-F238E27FC236}">
                <a16:creationId xmlns:a16="http://schemas.microsoft.com/office/drawing/2014/main" id="{4D7135EE-A784-4F2B-8E5A-05C5BB6A308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0408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Performance Improvements?</a:t>
            </a:r>
          </a:p>
        </p:txBody>
      </p:sp>
      <p:sp>
        <p:nvSpPr>
          <p:cNvPr id="5124" name="Line 3">
            <a:extLst>
              <a:ext uri="{FF2B5EF4-FFF2-40B4-BE49-F238E27FC236}">
                <a16:creationId xmlns:a16="http://schemas.microsoft.com/office/drawing/2014/main" id="{700A998B-63FB-4E83-8BFD-C29D6214C39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5125" name="Text Box 4">
            <a:extLst>
              <a:ext uri="{FF2B5EF4-FFF2-40B4-BE49-F238E27FC236}">
                <a16:creationId xmlns:a16="http://schemas.microsoft.com/office/drawing/2014/main" id="{5CAB8147-6A90-4961-AA0E-066E2D0B341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65652" cy="397031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take longer to finish each individual job?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take shorter to finish a series of jobs?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assumptions were made while answering these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questions?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 dependences between instructions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Easy to partition circuits into uniform pipeline stages</a:t>
            </a:r>
          </a:p>
          <a:p>
            <a:pPr lvl="1"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No latch overhead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a 10-stage pipeline better than a 5-stage pipeline?</a:t>
            </a:r>
          </a:p>
        </p:txBody>
      </p:sp>
    </p:spTree>
    <p:extLst>
      <p:ext uri="{BB962C8B-B14F-4D97-AF65-F5344CB8AC3E}">
        <p14:creationId xmlns:p14="http://schemas.microsoft.com/office/powerpoint/2010/main" val="2144449295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80CE31BB-9BF3-4C60-BC9F-7AC4D73901F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25EF294-6322-4D46-891A-9CE6EDFDAE07}" type="slidenum">
              <a:rPr lang="en-US" altLang="en-US" sz="1400">
                <a:latin typeface="Times New Roman" panose="02020603050405020304" pitchFamily="18" charset="0"/>
              </a:rPr>
              <a:pPr/>
              <a:t>13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7411" name="Text Box 2">
            <a:extLst>
              <a:ext uri="{FF2B5EF4-FFF2-40B4-BE49-F238E27FC236}">
                <a16:creationId xmlns:a16="http://schemas.microsoft.com/office/drawing/2014/main" id="{74FE23E9-1976-45E0-8EA2-F1955545B32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454407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Quantitative Effects</a:t>
            </a:r>
          </a:p>
        </p:txBody>
      </p:sp>
      <p:sp>
        <p:nvSpPr>
          <p:cNvPr id="17412" name="Line 3">
            <a:extLst>
              <a:ext uri="{FF2B5EF4-FFF2-40B4-BE49-F238E27FC236}">
                <a16:creationId xmlns:a16="http://schemas.microsoft.com/office/drawing/2014/main" id="{06E508DC-21C4-4C48-9922-781371113E0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7413" name="Text Box 4">
            <a:extLst>
              <a:ext uri="{FF2B5EF4-FFF2-40B4-BE49-F238E27FC236}">
                <a16:creationId xmlns:a16="http://schemas.microsoft.com/office/drawing/2014/main" id="{9C44A1F3-DA90-4411-B684-607A5644F9F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" y="1371600"/>
            <a:ext cx="7727244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As a result of pipelining: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Time in ns per instruction goes 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Each instruction takes more cycles to execute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But… average CPI remains roughly the same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Clock speed goes 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Total execution time goes down, resulting in lower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 average time per instruction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Char char="Ø"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Under ideal conditions, speedup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= ratio of </a:t>
            </a:r>
            <a:r>
              <a:rPr lang="en-US" altLang="en-US" sz="24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elapsed times between successive instruction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   completions </a:t>
            </a:r>
          </a:p>
          <a:p>
            <a:pPr lvl="1" eaLnBrk="1" hangingPunct="1">
              <a:spcBef>
                <a:spcPct val="0"/>
              </a:spcBef>
              <a:buClr>
                <a:schemeClr val="accent2"/>
              </a:buClr>
              <a:buFont typeface="Wingdings" panose="05000000000000000000" pitchFamily="2" charset="2"/>
              <a:buNone/>
            </a:pPr>
            <a:r>
              <a:rPr lang="en-US" altLang="en-US" sz="2400" i="1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    </a:t>
            </a: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= number of pipeline stages = increase in clock speed</a:t>
            </a:r>
            <a:endParaRPr lang="en-US" altLang="en-US" sz="2400" i="1" dirty="0">
              <a:solidFill>
                <a:srgbClr val="CC0000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950931447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8884C74-90D0-43C7-94B5-FBFE70CB9C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C01837D5-0239-46FA-B5D1-24878C15873B}" type="slidenum">
              <a:rPr lang="en-US" altLang="en-US" sz="1400">
                <a:latin typeface="Times New Roman" panose="02020603050405020304" pitchFamily="18" charset="0"/>
              </a:rPr>
              <a:pPr/>
              <a:t>14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3795" name="Text Box 2">
            <a:extLst>
              <a:ext uri="{FF2B5EF4-FFF2-40B4-BE49-F238E27FC236}">
                <a16:creationId xmlns:a16="http://schemas.microsoft.com/office/drawing/2014/main" id="{C9B6150A-A3C8-4828-8C6A-5DDF65AC195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346365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Conflicts/Problems</a:t>
            </a:r>
          </a:p>
        </p:txBody>
      </p:sp>
      <p:sp>
        <p:nvSpPr>
          <p:cNvPr id="33796" name="Line 3">
            <a:extLst>
              <a:ext uri="{FF2B5EF4-FFF2-40B4-BE49-F238E27FC236}">
                <a16:creationId xmlns:a16="http://schemas.microsoft.com/office/drawing/2014/main" id="{4CD21ACF-450E-4A7C-9D77-269B53FF9F68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3797" name="Text Box 4">
            <a:extLst>
              <a:ext uri="{FF2B5EF4-FFF2-40B4-BE49-F238E27FC236}">
                <a16:creationId xmlns:a16="http://schemas.microsoft.com/office/drawing/2014/main" id="{0E202D61-E096-4DFA-A3A5-4F13E4616B8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626318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I-cache and D-cache are accessed in the same cycle –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helps to implement them separately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Registers are read and written in the same cycle – easy 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deal with if register read/write time equals cycle time/2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Branch target changes only at the end of the second stage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-- what do you do in the meantime?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19DF531D-B923-4902-B523-7C4DDAA5B3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F2B4305B-26C4-48C3-A367-5EF1A7E5C1BD}" type="slidenum">
              <a:rPr lang="en-US" altLang="en-US" sz="1400">
                <a:latin typeface="Times New Roman" panose="02020603050405020304" pitchFamily="18" charset="0"/>
              </a:rPr>
              <a:pPr/>
              <a:t>15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35843" name="Text Box 2">
            <a:extLst>
              <a:ext uri="{FF2B5EF4-FFF2-40B4-BE49-F238E27FC236}">
                <a16:creationId xmlns:a16="http://schemas.microsoft.com/office/drawing/2014/main" id="{802AE9E2-3667-496C-A41A-F97ECE8DA69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1504323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Hazards</a:t>
            </a:r>
          </a:p>
        </p:txBody>
      </p:sp>
      <p:sp>
        <p:nvSpPr>
          <p:cNvPr id="35844" name="Line 3">
            <a:extLst>
              <a:ext uri="{FF2B5EF4-FFF2-40B4-BE49-F238E27FC236}">
                <a16:creationId xmlns:a16="http://schemas.microsoft.com/office/drawing/2014/main" id="{5292E539-5779-425C-897D-E3CC1369C2B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35845" name="Text Box 4">
            <a:extLst>
              <a:ext uri="{FF2B5EF4-FFF2-40B4-BE49-F238E27FC236}">
                <a16:creationId xmlns:a16="http://schemas.microsoft.com/office/drawing/2014/main" id="{AEF0071F-E5FF-425B-8B07-C04C30CC3412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734746" cy="415498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Structural hazards: different instructions in different stages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(or the same stage) conflicting for the same resource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Data hazards: an instruction cannot continue because it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needs a value that has not yet been generated by an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earlier instruction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Control hazard: fetch cannot continue because it does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not know the outcome of an earlier branch – special case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of a data hazard – separate category because they are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treated in different ways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CBE2E642-955B-46CA-A8DF-BBB93378189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9DFFA0E4-E74A-4867-AC54-E0BB36CAE2FC}" type="slidenum">
              <a:rPr lang="en-US" altLang="en-US" sz="1400">
                <a:latin typeface="Times New Roman" panose="02020603050405020304" pitchFamily="18" charset="0"/>
              </a:rPr>
              <a:pPr/>
              <a:t>2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1267" name="Text Box 2">
            <a:extLst>
              <a:ext uri="{FF2B5EF4-FFF2-40B4-BE49-F238E27FC236}">
                <a16:creationId xmlns:a16="http://schemas.microsoft.com/office/drawing/2014/main" id="{5D6E0F03-3122-4841-8A3D-6B17A2E249C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83271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Multi-Stage Circuit</a:t>
            </a:r>
          </a:p>
        </p:txBody>
      </p:sp>
      <p:sp>
        <p:nvSpPr>
          <p:cNvPr id="11268" name="Line 3">
            <a:extLst>
              <a:ext uri="{FF2B5EF4-FFF2-40B4-BE49-F238E27FC236}">
                <a16:creationId xmlns:a16="http://schemas.microsoft.com/office/drawing/2014/main" id="{13615255-6B9D-4856-8B3D-8F4E2C4E1F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1269" name="Text Box 4">
            <a:extLst>
              <a:ext uri="{FF2B5EF4-FFF2-40B4-BE49-F238E27FC236}">
                <a16:creationId xmlns:a16="http://schemas.microsoft.com/office/drawing/2014/main" id="{2AE533F7-B939-407E-AA96-397E3E8BBB68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92198" cy="378565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Instead of executing the entire instruction in a single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cycle (a single stage), let’s break up the execution into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multiple stages, each separated by a latch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6" name="Rectangle 36">
            <a:extLst>
              <a:ext uri="{FF2B5EF4-FFF2-40B4-BE49-F238E27FC236}">
                <a16:creationId xmlns:a16="http://schemas.microsoft.com/office/drawing/2014/main" id="{0A621CFC-BA11-4308-82DF-A958E04761A8}"/>
              </a:ext>
            </a:extLst>
          </p:cNvPr>
          <p:cNvSpPr>
            <a:spLocks noChangeArrowheads="1"/>
          </p:cNvSpPr>
          <p:nvPr/>
        </p:nvSpPr>
        <p:spPr bwMode="auto">
          <a:xfrm>
            <a:off x="26988" y="2968625"/>
            <a:ext cx="498475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PC</a:t>
            </a:r>
          </a:p>
        </p:txBody>
      </p:sp>
      <p:sp>
        <p:nvSpPr>
          <p:cNvPr id="11271" name="Rectangle 36">
            <a:extLst>
              <a:ext uri="{FF2B5EF4-FFF2-40B4-BE49-F238E27FC236}">
                <a16:creationId xmlns:a16="http://schemas.microsoft.com/office/drawing/2014/main" id="{D361DAF3-7B07-48BE-A341-7A54646F4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8025" y="2968625"/>
            <a:ext cx="1371600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Instr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Mem</a:t>
            </a:r>
          </a:p>
        </p:txBody>
      </p:sp>
      <p:sp>
        <p:nvSpPr>
          <p:cNvPr id="11272" name="Rectangle 36">
            <a:extLst>
              <a:ext uri="{FF2B5EF4-FFF2-40B4-BE49-F238E27FC236}">
                <a16:creationId xmlns:a16="http://schemas.microsoft.com/office/drawing/2014/main" id="{3C4F841D-189C-40EE-8BB2-20E75E7CED7F}"/>
              </a:ext>
            </a:extLst>
          </p:cNvPr>
          <p:cNvSpPr>
            <a:spLocks noChangeArrowheads="1"/>
          </p:cNvSpPr>
          <p:nvPr/>
        </p:nvSpPr>
        <p:spPr bwMode="auto">
          <a:xfrm>
            <a:off x="4991100" y="2968625"/>
            <a:ext cx="1331913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ALU</a:t>
            </a:r>
          </a:p>
        </p:txBody>
      </p:sp>
      <p:sp>
        <p:nvSpPr>
          <p:cNvPr id="11273" name="Rectangle 36">
            <a:extLst>
              <a:ext uri="{FF2B5EF4-FFF2-40B4-BE49-F238E27FC236}">
                <a16:creationId xmlns:a16="http://schemas.microsoft.com/office/drawing/2014/main" id="{B2541931-2465-4C72-874C-410CAD947D15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96125" y="2976563"/>
            <a:ext cx="1371600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Data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Memory</a:t>
            </a:r>
          </a:p>
        </p:txBody>
      </p:sp>
      <p:sp>
        <p:nvSpPr>
          <p:cNvPr id="12" name="Rectangle 36">
            <a:extLst>
              <a:ext uri="{FF2B5EF4-FFF2-40B4-BE49-F238E27FC236}">
                <a16:creationId xmlns:a16="http://schemas.microsoft.com/office/drawing/2014/main" id="{D4818BA0-1FA7-4A2E-A2E2-67975A6920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2262188" y="2968625"/>
            <a:ext cx="498475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L2</a:t>
            </a:r>
          </a:p>
        </p:txBody>
      </p:sp>
      <p:sp>
        <p:nvSpPr>
          <p:cNvPr id="11275" name="Rectangle 36">
            <a:extLst>
              <a:ext uri="{FF2B5EF4-FFF2-40B4-BE49-F238E27FC236}">
                <a16:creationId xmlns:a16="http://schemas.microsoft.com/office/drawing/2014/main" id="{DCAF7AB7-868F-4283-AE70-322B08B98BA7}"/>
              </a:ext>
            </a:extLst>
          </p:cNvPr>
          <p:cNvSpPr>
            <a:spLocks noChangeArrowheads="1"/>
          </p:cNvSpPr>
          <p:nvPr/>
        </p:nvSpPr>
        <p:spPr bwMode="auto">
          <a:xfrm>
            <a:off x="2901950" y="2968625"/>
            <a:ext cx="1331913" cy="18288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Reg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File</a:t>
            </a:r>
          </a:p>
        </p:txBody>
      </p:sp>
      <p:sp>
        <p:nvSpPr>
          <p:cNvPr id="14" name="Rectangle 36">
            <a:extLst>
              <a:ext uri="{FF2B5EF4-FFF2-40B4-BE49-F238E27FC236}">
                <a16:creationId xmlns:a16="http://schemas.microsoft.com/office/drawing/2014/main" id="{F5ABEA4E-2C74-4F09-9CF1-BD3D9CF8DD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4364038" y="2971800"/>
            <a:ext cx="496887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L3</a:t>
            </a:r>
          </a:p>
        </p:txBody>
      </p:sp>
      <p:sp>
        <p:nvSpPr>
          <p:cNvPr id="15" name="Rectangle 36">
            <a:extLst>
              <a:ext uri="{FF2B5EF4-FFF2-40B4-BE49-F238E27FC236}">
                <a16:creationId xmlns:a16="http://schemas.microsoft.com/office/drawing/2014/main" id="{35776316-B2C2-47B6-AB16-AA19FEB81BB5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46838" y="2968625"/>
            <a:ext cx="496887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L4</a:t>
            </a:r>
          </a:p>
        </p:txBody>
      </p:sp>
      <p:sp>
        <p:nvSpPr>
          <p:cNvPr id="16" name="Rectangle 36">
            <a:extLst>
              <a:ext uri="{FF2B5EF4-FFF2-40B4-BE49-F238E27FC236}">
                <a16:creationId xmlns:a16="http://schemas.microsoft.com/office/drawing/2014/main" id="{45497FFB-3D78-46C7-A910-4A11D03DF7F0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92425" y="4922838"/>
            <a:ext cx="1371600" cy="17526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 err="1">
                <a:latin typeface="Calibri" panose="020F0502020204030204" pitchFamily="34" charset="0"/>
                <a:cs typeface="Calibri" panose="020F0502020204030204" pitchFamily="34" charset="0"/>
              </a:rPr>
              <a:t>Reg</a:t>
            </a:r>
            <a:endParaRPr lang="en-US" altLang="en-US" sz="20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File</a:t>
            </a:r>
          </a:p>
        </p:txBody>
      </p:sp>
      <p:sp>
        <p:nvSpPr>
          <p:cNvPr id="2" name="Curved Down Arrow 1">
            <a:extLst>
              <a:ext uri="{FF2B5EF4-FFF2-40B4-BE49-F238E27FC236}">
                <a16:creationId xmlns:a16="http://schemas.microsoft.com/office/drawing/2014/main" id="{6909DCE6-93BC-4DDE-BD01-FC765CBA90FE}"/>
              </a:ext>
            </a:extLst>
          </p:cNvPr>
          <p:cNvSpPr/>
          <p:nvPr/>
        </p:nvSpPr>
        <p:spPr>
          <a:xfrm rot="9386638">
            <a:off x="4408488" y="5029200"/>
            <a:ext cx="4873625" cy="1481138"/>
          </a:xfrm>
          <a:prstGeom prst="curvedDownArrow">
            <a:avLst>
              <a:gd name="adj1" fmla="val 10726"/>
              <a:gd name="adj2" fmla="val 31649"/>
              <a:gd name="adj3" fmla="val 17476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>
              <a:solidFill>
                <a:schemeClr val="tx1"/>
              </a:solidFill>
            </a:endParaRPr>
          </a:p>
        </p:txBody>
      </p:sp>
      <p:sp>
        <p:nvSpPr>
          <p:cNvPr id="18" name="Rectangle 36">
            <a:extLst>
              <a:ext uri="{FF2B5EF4-FFF2-40B4-BE49-F238E27FC236}">
                <a16:creationId xmlns:a16="http://schemas.microsoft.com/office/drawing/2014/main" id="{34F3F0A4-0994-482E-88CF-2F8CA217D605}"/>
              </a:ext>
            </a:extLst>
          </p:cNvPr>
          <p:cNvSpPr>
            <a:spLocks noChangeArrowheads="1"/>
          </p:cNvSpPr>
          <p:nvPr/>
        </p:nvSpPr>
        <p:spPr bwMode="auto">
          <a:xfrm>
            <a:off x="8605838" y="2976563"/>
            <a:ext cx="498475" cy="1828800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defRPr/>
            </a:pPr>
            <a:r>
              <a:rPr lang="en-US" altLang="en-US" sz="2000" dirty="0">
                <a:latin typeface="Calibri" panose="020F0502020204030204" pitchFamily="34" charset="0"/>
                <a:cs typeface="Calibri" panose="020F0502020204030204" pitchFamily="34" charset="0"/>
              </a:rPr>
              <a:t>L5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Slide Number Placeholder 3">
            <a:extLst>
              <a:ext uri="{FF2B5EF4-FFF2-40B4-BE49-F238E27FC236}">
                <a16:creationId xmlns:a16="http://schemas.microsoft.com/office/drawing/2014/main" id="{F2764B59-BED7-4EE5-B5A3-2ADD26E8D82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DE84B133-F89A-46C6-AED6-1AEE1674A66E}" type="slidenum">
              <a:rPr lang="en-US" altLang="en-US" sz="1400">
                <a:latin typeface="Times New Roman" panose="02020603050405020304" pitchFamily="18" charset="0"/>
              </a:rPr>
              <a:pPr/>
              <a:t>3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3315" name="Text Box 2">
            <a:extLst>
              <a:ext uri="{FF2B5EF4-FFF2-40B4-BE49-F238E27FC236}">
                <a16:creationId xmlns:a16="http://schemas.microsoft.com/office/drawing/2014/main" id="{1D419680-BF0B-44BE-A81D-BDE07320239C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265638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The Assembly Line</a:t>
            </a:r>
          </a:p>
        </p:txBody>
      </p:sp>
      <p:sp>
        <p:nvSpPr>
          <p:cNvPr id="13316" name="Line 3">
            <a:extLst>
              <a:ext uri="{FF2B5EF4-FFF2-40B4-BE49-F238E27FC236}">
                <a16:creationId xmlns:a16="http://schemas.microsoft.com/office/drawing/2014/main" id="{8F6B3E05-A38F-491B-9998-BBA33690061D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7" name="Rectangle 5">
            <a:extLst>
              <a:ext uri="{FF2B5EF4-FFF2-40B4-BE49-F238E27FC236}">
                <a16:creationId xmlns:a16="http://schemas.microsoft.com/office/drawing/2014/main" id="{D518DFD2-6FC7-4529-9FF0-27387D5A6BF8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17526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8" name="Rectangle 6">
            <a:extLst>
              <a:ext uri="{FF2B5EF4-FFF2-40B4-BE49-F238E27FC236}">
                <a16:creationId xmlns:a16="http://schemas.microsoft.com/office/drawing/2014/main" id="{7DF0D8BC-8952-4F3B-B24A-194E63516E1B}"/>
              </a:ext>
            </a:extLst>
          </p:cNvPr>
          <p:cNvSpPr>
            <a:spLocks noChangeArrowheads="1"/>
          </p:cNvSpPr>
          <p:nvPr/>
        </p:nvSpPr>
        <p:spPr bwMode="auto">
          <a:xfrm>
            <a:off x="2590800" y="21336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19" name="Rectangle 7">
            <a:extLst>
              <a:ext uri="{FF2B5EF4-FFF2-40B4-BE49-F238E27FC236}">
                <a16:creationId xmlns:a16="http://schemas.microsoft.com/office/drawing/2014/main" id="{037A8E57-D743-44AA-B8BB-34F45A83E8C9}"/>
              </a:ext>
            </a:extLst>
          </p:cNvPr>
          <p:cNvSpPr>
            <a:spLocks noChangeArrowheads="1"/>
          </p:cNvSpPr>
          <p:nvPr/>
        </p:nvSpPr>
        <p:spPr bwMode="auto">
          <a:xfrm>
            <a:off x="4495800" y="25146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20" name="Rectangle 8">
            <a:extLst>
              <a:ext uri="{FF2B5EF4-FFF2-40B4-BE49-F238E27FC236}">
                <a16:creationId xmlns:a16="http://schemas.microsoft.com/office/drawing/2014/main" id="{52F8B61C-AEBB-4266-8D75-304035DC5701}"/>
              </a:ext>
            </a:extLst>
          </p:cNvPr>
          <p:cNvSpPr>
            <a:spLocks noChangeArrowheads="1"/>
          </p:cNvSpPr>
          <p:nvPr/>
        </p:nvSpPr>
        <p:spPr bwMode="auto">
          <a:xfrm>
            <a:off x="6400800" y="2895600"/>
            <a:ext cx="1905000" cy="381000"/>
          </a:xfrm>
          <a:prstGeom prst="rect">
            <a:avLst/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3600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21" name="Rectangle 9">
            <a:extLst>
              <a:ext uri="{FF2B5EF4-FFF2-40B4-BE49-F238E27FC236}">
                <a16:creationId xmlns:a16="http://schemas.microsoft.com/office/drawing/2014/main" id="{583D2657-72E2-4404-81B5-7589C49F5D67}"/>
              </a:ext>
            </a:extLst>
          </p:cNvPr>
          <p:cNvSpPr>
            <a:spLocks noChangeArrowheads="1"/>
          </p:cNvSpPr>
          <p:nvPr/>
        </p:nvSpPr>
        <p:spPr bwMode="auto">
          <a:xfrm>
            <a:off x="685800" y="4038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3322" name="Text Box 21">
            <a:extLst>
              <a:ext uri="{FF2B5EF4-FFF2-40B4-BE49-F238E27FC236}">
                <a16:creationId xmlns:a16="http://schemas.microsoft.com/office/drawing/2014/main" id="{979B94F7-6D27-45D6-B0C5-5E338AE712E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048000" y="1371600"/>
            <a:ext cx="5096139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Start and finish a job before moving to the next</a:t>
            </a:r>
          </a:p>
        </p:txBody>
      </p:sp>
      <p:sp>
        <p:nvSpPr>
          <p:cNvPr id="13323" name="Text Box 22">
            <a:extLst>
              <a:ext uri="{FF2B5EF4-FFF2-40B4-BE49-F238E27FC236}">
                <a16:creationId xmlns:a16="http://schemas.microsoft.com/office/drawing/2014/main" id="{AC532F06-A666-4D5F-BC76-5CEB3007905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2514600" y="3352800"/>
            <a:ext cx="702436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Time</a:t>
            </a:r>
          </a:p>
        </p:txBody>
      </p:sp>
      <p:sp>
        <p:nvSpPr>
          <p:cNvPr id="13324" name="Text Box 23">
            <a:extLst>
              <a:ext uri="{FF2B5EF4-FFF2-40B4-BE49-F238E27FC236}">
                <a16:creationId xmlns:a16="http://schemas.microsoft.com/office/drawing/2014/main" id="{A208E334-39DD-4970-86C2-D749CC2484C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381000" y="2514600"/>
            <a:ext cx="635430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Jobs</a:t>
            </a:r>
          </a:p>
        </p:txBody>
      </p:sp>
      <p:sp>
        <p:nvSpPr>
          <p:cNvPr id="13325" name="Line 24">
            <a:extLst>
              <a:ext uri="{FF2B5EF4-FFF2-40B4-BE49-F238E27FC236}">
                <a16:creationId xmlns:a16="http://schemas.microsoft.com/office/drawing/2014/main" id="{F71BC53D-033C-48C6-9700-C327FD68391A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828800"/>
            <a:ext cx="0" cy="373380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26" name="Line 25">
            <a:extLst>
              <a:ext uri="{FF2B5EF4-FFF2-40B4-BE49-F238E27FC236}">
                <a16:creationId xmlns:a16="http://schemas.microsoft.com/office/drawing/2014/main" id="{02337456-7A40-40A3-9C63-9C4CD628C40D}"/>
              </a:ext>
            </a:extLst>
          </p:cNvPr>
          <p:cNvSpPr>
            <a:spLocks noChangeShapeType="1"/>
          </p:cNvSpPr>
          <p:nvPr/>
        </p:nvSpPr>
        <p:spPr bwMode="auto">
          <a:xfrm>
            <a:off x="685800" y="3581400"/>
            <a:ext cx="1905000" cy="0"/>
          </a:xfrm>
          <a:prstGeom prst="line">
            <a:avLst/>
          </a:prstGeom>
          <a:noFill/>
          <a:ln w="381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3327" name="Text Box 26">
            <a:extLst>
              <a:ext uri="{FF2B5EF4-FFF2-40B4-BE49-F238E27FC236}">
                <a16:creationId xmlns:a16="http://schemas.microsoft.com/office/drawing/2014/main" id="{F4642089-55B8-46FE-BAB2-6A299B35E0C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267200" y="4343400"/>
            <a:ext cx="3576235" cy="40011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Break the job into smaller stages</a:t>
            </a:r>
          </a:p>
        </p:txBody>
      </p:sp>
      <p:sp>
        <p:nvSpPr>
          <p:cNvPr id="13328" name="Rectangle 28">
            <a:extLst>
              <a:ext uri="{FF2B5EF4-FFF2-40B4-BE49-F238E27FC236}">
                <a16:creationId xmlns:a16="http://schemas.microsoft.com/office/drawing/2014/main" id="{DC50CEE9-AF24-4089-8B71-CECFE9A50FA1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038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3329" name="Rectangle 29">
            <a:extLst>
              <a:ext uri="{FF2B5EF4-FFF2-40B4-BE49-F238E27FC236}">
                <a16:creationId xmlns:a16="http://schemas.microsoft.com/office/drawing/2014/main" id="{CCB7C02D-3E71-4594-B505-FA121BECAE3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038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13330" name="Rectangle 30">
            <a:extLst>
              <a:ext uri="{FF2B5EF4-FFF2-40B4-BE49-F238E27FC236}">
                <a16:creationId xmlns:a16="http://schemas.microsoft.com/office/drawing/2014/main" id="{8FC20C9D-D238-49FD-B613-EAEC80007B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1371600" y="4419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3331" name="Rectangle 31">
            <a:extLst>
              <a:ext uri="{FF2B5EF4-FFF2-40B4-BE49-F238E27FC236}">
                <a16:creationId xmlns:a16="http://schemas.microsoft.com/office/drawing/2014/main" id="{E48F7531-EF2F-40C2-8507-4EDE5FB42F91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419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3332" name="Rectangle 32">
            <a:extLst>
              <a:ext uri="{FF2B5EF4-FFF2-40B4-BE49-F238E27FC236}">
                <a16:creationId xmlns:a16="http://schemas.microsoft.com/office/drawing/2014/main" id="{D0C37117-2889-485B-897E-94130CD865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419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13333" name="Rectangle 33">
            <a:extLst>
              <a:ext uri="{FF2B5EF4-FFF2-40B4-BE49-F238E27FC236}">
                <a16:creationId xmlns:a16="http://schemas.microsoft.com/office/drawing/2014/main" id="{FAFE7D54-10FB-4FFF-9010-DF2FB017985E}"/>
              </a:ext>
            </a:extLst>
          </p:cNvPr>
          <p:cNvSpPr>
            <a:spLocks noChangeArrowheads="1"/>
          </p:cNvSpPr>
          <p:nvPr/>
        </p:nvSpPr>
        <p:spPr bwMode="auto">
          <a:xfrm>
            <a:off x="2057400" y="4800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3334" name="Rectangle 34">
            <a:extLst>
              <a:ext uri="{FF2B5EF4-FFF2-40B4-BE49-F238E27FC236}">
                <a16:creationId xmlns:a16="http://schemas.microsoft.com/office/drawing/2014/main" id="{47C703BB-3851-4DB4-B011-84DEDF388B79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4800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3335" name="Rectangle 35">
            <a:extLst>
              <a:ext uri="{FF2B5EF4-FFF2-40B4-BE49-F238E27FC236}">
                <a16:creationId xmlns:a16="http://schemas.microsoft.com/office/drawing/2014/main" id="{E0F11275-3CDF-44F0-A9FE-AA50D4D7B7E8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4800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13336" name="Rectangle 36">
            <a:extLst>
              <a:ext uri="{FF2B5EF4-FFF2-40B4-BE49-F238E27FC236}">
                <a16:creationId xmlns:a16="http://schemas.microsoft.com/office/drawing/2014/main" id="{4046D316-E15A-4F66-BAF1-C64F22E92BDA}"/>
              </a:ext>
            </a:extLst>
          </p:cNvPr>
          <p:cNvSpPr>
            <a:spLocks noChangeArrowheads="1"/>
          </p:cNvSpPr>
          <p:nvPr/>
        </p:nvSpPr>
        <p:spPr bwMode="auto">
          <a:xfrm>
            <a:off x="2743200" y="5181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A</a:t>
            </a:r>
          </a:p>
        </p:txBody>
      </p:sp>
      <p:sp>
        <p:nvSpPr>
          <p:cNvPr id="13337" name="Rectangle 37">
            <a:extLst>
              <a:ext uri="{FF2B5EF4-FFF2-40B4-BE49-F238E27FC236}">
                <a16:creationId xmlns:a16="http://schemas.microsoft.com/office/drawing/2014/main" id="{C621EA3C-9AA2-472C-935D-4C049599662C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29000" y="5181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B</a:t>
            </a:r>
          </a:p>
        </p:txBody>
      </p:sp>
      <p:sp>
        <p:nvSpPr>
          <p:cNvPr id="13338" name="Rectangle 38">
            <a:extLst>
              <a:ext uri="{FF2B5EF4-FFF2-40B4-BE49-F238E27FC236}">
                <a16:creationId xmlns:a16="http://schemas.microsoft.com/office/drawing/2014/main" id="{6E637072-4734-4916-8C26-7980B36EF116}"/>
              </a:ext>
            </a:extLst>
          </p:cNvPr>
          <p:cNvSpPr>
            <a:spLocks noChangeArrowheads="1"/>
          </p:cNvSpPr>
          <p:nvPr/>
        </p:nvSpPr>
        <p:spPr bwMode="auto">
          <a:xfrm>
            <a:off x="4114800" y="5181600"/>
            <a:ext cx="685800" cy="381000"/>
          </a:xfrm>
          <a:prstGeom prst="rect">
            <a:avLst/>
          </a:prstGeom>
          <a:solidFill>
            <a:srgbClr val="FF99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000">
                <a:latin typeface="Calibri" panose="020F0502020204030204" pitchFamily="34" charset="0"/>
                <a:cs typeface="Calibri" panose="020F0502020204030204" pitchFamily="34" charset="0"/>
              </a:rPr>
              <a:t>C</a:t>
            </a:r>
          </a:p>
        </p:txBody>
      </p:sp>
      <p:sp>
        <p:nvSpPr>
          <p:cNvPr id="13339" name="Text Box 39">
            <a:extLst>
              <a:ext uri="{FF2B5EF4-FFF2-40B4-BE49-F238E27FC236}">
                <a16:creationId xmlns:a16="http://schemas.microsoft.com/office/drawing/2014/main" id="{61CCB74F-64F1-4CAA-8825-C1443A2C391B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1295400"/>
            <a:ext cx="1710725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Unpipelined</a:t>
            </a:r>
          </a:p>
        </p:txBody>
      </p:sp>
      <p:sp>
        <p:nvSpPr>
          <p:cNvPr id="13340" name="Text Box 40">
            <a:extLst>
              <a:ext uri="{FF2B5EF4-FFF2-40B4-BE49-F238E27FC236}">
                <a16:creationId xmlns:a16="http://schemas.microsoft.com/office/drawing/2014/main" id="{E47C3F75-530C-4034-A7B0-4F62CBD160BD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762000" y="5486400"/>
            <a:ext cx="1348446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>
                <a:solidFill>
                  <a:schemeClr val="accent2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Pipelined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lide Number Placeholder 3">
            <a:extLst>
              <a:ext uri="{FF2B5EF4-FFF2-40B4-BE49-F238E27FC236}">
                <a16:creationId xmlns:a16="http://schemas.microsoft.com/office/drawing/2014/main" id="{A68A55E1-D9CC-4F9B-B087-758B5D423F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36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fld id="{262F3B8B-2232-4C61-8B1B-73406133E18B}" type="slidenum">
              <a:rPr lang="en-US" altLang="en-US" sz="1400">
                <a:latin typeface="Times New Roman" panose="02020603050405020304" pitchFamily="18" charset="0"/>
              </a:rPr>
              <a:pPr/>
              <a:t>4</a:t>
            </a:fld>
            <a:endParaRPr lang="en-US" altLang="en-US" sz="1400">
              <a:latin typeface="Times New Roman" panose="02020603050405020304" pitchFamily="18" charset="0"/>
            </a:endParaRPr>
          </a:p>
        </p:txBody>
      </p:sp>
      <p:sp>
        <p:nvSpPr>
          <p:cNvPr id="15363" name="Text Box 2">
            <a:extLst>
              <a:ext uri="{FF2B5EF4-FFF2-40B4-BE49-F238E27FC236}">
                <a16:creationId xmlns:a16="http://schemas.microsoft.com/office/drawing/2014/main" id="{80D3F9CB-428D-4CE5-A945-B51F45BB1334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5040804" cy="5847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Performance Improvements?</a:t>
            </a:r>
          </a:p>
        </p:txBody>
      </p:sp>
      <p:sp>
        <p:nvSpPr>
          <p:cNvPr id="15364" name="Line 3">
            <a:extLst>
              <a:ext uri="{FF2B5EF4-FFF2-40B4-BE49-F238E27FC236}">
                <a16:creationId xmlns:a16="http://schemas.microsoft.com/office/drawing/2014/main" id="{1ED7669D-A7EB-4DD9-9319-37745660ACFC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15365" name="Text Box 4">
            <a:extLst>
              <a:ext uri="{FF2B5EF4-FFF2-40B4-BE49-F238E27FC236}">
                <a16:creationId xmlns:a16="http://schemas.microsoft.com/office/drawing/2014/main" id="{669B5C15-A2C7-4E0B-B034-96229885BB20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17525" y="1563688"/>
            <a:ext cx="7065652" cy="304698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take longer to finish each individual job?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Does it take shorter to finish a series of jobs?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What assumptions were made while answering these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   questions?</a:t>
            </a:r>
          </a:p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endParaRPr lang="en-US" altLang="en-US" sz="2400" dirty="0">
              <a:latin typeface="Calibri" panose="020F0502020204030204" pitchFamily="34" charset="0"/>
              <a:cs typeface="Calibri" panose="020F0502020204030204" pitchFamily="34" charset="0"/>
            </a:endParaRPr>
          </a:p>
          <a:p>
            <a:pPr eaLnBrk="1" hangingPunct="1">
              <a:spcBef>
                <a:spcPct val="0"/>
              </a:spcBef>
              <a:buClr>
                <a:srgbClr val="CC0000"/>
              </a:buClr>
            </a:pPr>
            <a:r>
              <a:rPr lang="en-US" altLang="en-US" sz="2400" dirty="0">
                <a:latin typeface="Calibri" panose="020F0502020204030204" pitchFamily="34" charset="0"/>
                <a:cs typeface="Calibri" panose="020F0502020204030204" pitchFamily="34" charset="0"/>
              </a:rPr>
              <a:t> Is a 10-stage pipeline better than a 5-stage pipeline?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Slide Number Placeholder 3">
            <a:extLst>
              <a:ext uri="{FF2B5EF4-FFF2-40B4-BE49-F238E27FC236}">
                <a16:creationId xmlns:a16="http://schemas.microsoft.com/office/drawing/2014/main" id="{11685952-3D71-43F5-B75A-7165DD3AEBC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E53A363F-B4A8-4D25-A9F5-A66D401E18A2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/>
          </a:p>
        </p:txBody>
      </p:sp>
      <p:sp>
        <p:nvSpPr>
          <p:cNvPr id="19459" name="Text Box 2">
            <a:extLst>
              <a:ext uri="{FF2B5EF4-FFF2-40B4-BE49-F238E27FC236}">
                <a16:creationId xmlns:a16="http://schemas.microsoft.com/office/drawing/2014/main" id="{C364B10C-FE8F-440F-A04B-4BDD71122C4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19460" name="Line 3">
            <a:extLst>
              <a:ext uri="{FF2B5EF4-FFF2-40B4-BE49-F238E27FC236}">
                <a16:creationId xmlns:a16="http://schemas.microsoft.com/office/drawing/2014/main" id="{C1CB3D63-1C1B-493B-B645-A71498CA729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pic>
        <p:nvPicPr>
          <p:cNvPr id="19461" name="Picture 4" descr="appc-03-9780123838728">
            <a:extLst>
              <a:ext uri="{FF2B5EF4-FFF2-40B4-BE49-F238E27FC236}">
                <a16:creationId xmlns:a16="http://schemas.microsoft.com/office/drawing/2014/main" id="{000B81F8-53FB-4080-BDB1-BA14E9988F5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14400" y="13716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462" name="TextBox 7">
            <a:extLst>
              <a:ext uri="{FF2B5EF4-FFF2-40B4-BE49-F238E27FC236}">
                <a16:creationId xmlns:a16="http://schemas.microsoft.com/office/drawing/2014/main" id="{BA8A1BF9-6473-462A-A89A-23D313A157B9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019800" y="6324600"/>
            <a:ext cx="2198688" cy="3381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1600">
                <a:latin typeface="Arial" panose="020B0604020202020204" pitchFamily="34" charset="0"/>
              </a:rPr>
              <a:t>Source: H&amp;P textbook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Slide Number Placeholder 3">
            <a:extLst>
              <a:ext uri="{FF2B5EF4-FFF2-40B4-BE49-F238E27FC236}">
                <a16:creationId xmlns:a16="http://schemas.microsoft.com/office/drawing/2014/main" id="{C170FCED-7284-49D0-BBD2-8C4FBE54154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D7B8DA5F-D168-4C16-9618-3E9909E6A584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6</a:t>
            </a:fld>
            <a:endParaRPr lang="en-US" altLang="en-US" sz="1400"/>
          </a:p>
        </p:txBody>
      </p:sp>
      <p:sp>
        <p:nvSpPr>
          <p:cNvPr id="21507" name="Text Box 2">
            <a:extLst>
              <a:ext uri="{FF2B5EF4-FFF2-40B4-BE49-F238E27FC236}">
                <a16:creationId xmlns:a16="http://schemas.microsoft.com/office/drawing/2014/main" id="{81CD5694-1850-4532-904B-B39C280281A3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21508" name="Line 3">
            <a:extLst>
              <a:ext uri="{FF2B5EF4-FFF2-40B4-BE49-F238E27FC236}">
                <a16:creationId xmlns:a16="http://schemas.microsoft.com/office/drawing/2014/main" id="{BB71FDAF-D60F-4209-A289-F477847DC8E5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1509" name="Text Box 4">
            <a:extLst>
              <a:ext uri="{FF2B5EF4-FFF2-40B4-BE49-F238E27FC236}">
                <a16:creationId xmlns:a16="http://schemas.microsoft.com/office/drawing/2014/main" id="{6D87E52B-91CF-46C4-935C-D62004A33B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540962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 Use the PC to access the I-cache and increment PC by 4</a:t>
            </a:r>
          </a:p>
        </p:txBody>
      </p:sp>
      <p:pic>
        <p:nvPicPr>
          <p:cNvPr id="21510" name="Picture 4" descr="appc-03-9780123838728">
            <a:extLst>
              <a:ext uri="{FF2B5EF4-FFF2-40B4-BE49-F238E27FC236}">
                <a16:creationId xmlns:a16="http://schemas.microsoft.com/office/drawing/2014/main" id="{D2D1185A-6877-4CA4-BAED-CB0F8AE7805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Slide Number Placeholder 3">
            <a:extLst>
              <a:ext uri="{FF2B5EF4-FFF2-40B4-BE49-F238E27FC236}">
                <a16:creationId xmlns:a16="http://schemas.microsoft.com/office/drawing/2014/main" id="{9A896229-4F62-4577-9D5A-12281CF9F67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2293EC4-3F85-4501-9AE5-D9C9B018B0A9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7</a:t>
            </a:fld>
            <a:endParaRPr lang="en-US" altLang="en-US" sz="1400"/>
          </a:p>
        </p:txBody>
      </p:sp>
      <p:sp>
        <p:nvSpPr>
          <p:cNvPr id="23555" name="Text Box 2">
            <a:extLst>
              <a:ext uri="{FF2B5EF4-FFF2-40B4-BE49-F238E27FC236}">
                <a16:creationId xmlns:a16="http://schemas.microsoft.com/office/drawing/2014/main" id="{C1CCFCDA-5C65-4198-BCB6-63414986A411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23556" name="Line 3">
            <a:extLst>
              <a:ext uri="{FF2B5EF4-FFF2-40B4-BE49-F238E27FC236}">
                <a16:creationId xmlns:a16="http://schemas.microsoft.com/office/drawing/2014/main" id="{951602B4-AF83-4A2A-9AD0-E47341177E13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3557" name="Text Box 4">
            <a:extLst>
              <a:ext uri="{FF2B5EF4-FFF2-40B4-BE49-F238E27FC236}">
                <a16:creationId xmlns:a16="http://schemas.microsoft.com/office/drawing/2014/main" id="{537D66C2-5650-4F4C-BA8D-992116A2DC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813820" y="1371600"/>
            <a:ext cx="7497309" cy="6463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Read registers, compare registers, compute branch target; for now, assume</a:t>
            </a:r>
          </a:p>
          <a:p>
            <a:pPr algn="ctr"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branches take 2 cyc (there is enough work that branches can easily take more)</a:t>
            </a:r>
          </a:p>
        </p:txBody>
      </p:sp>
      <p:pic>
        <p:nvPicPr>
          <p:cNvPr id="23558" name="Picture 4" descr="appc-03-9780123838728">
            <a:extLst>
              <a:ext uri="{FF2B5EF4-FFF2-40B4-BE49-F238E27FC236}">
                <a16:creationId xmlns:a16="http://schemas.microsoft.com/office/drawing/2014/main" id="{97E880AA-8F8F-4A04-A533-6288DF703E5D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85800" y="20574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Slide Number Placeholder 3">
            <a:extLst>
              <a:ext uri="{FF2B5EF4-FFF2-40B4-BE49-F238E27FC236}">
                <a16:creationId xmlns:a16="http://schemas.microsoft.com/office/drawing/2014/main" id="{58186A91-BC86-4D5B-B382-728F7874E8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BB12F32D-EAE1-4FAF-B278-1F0076E93B7B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8</a:t>
            </a:fld>
            <a:endParaRPr lang="en-US" altLang="en-US" sz="1400"/>
          </a:p>
        </p:txBody>
      </p:sp>
      <p:sp>
        <p:nvSpPr>
          <p:cNvPr id="25603" name="Text Box 2">
            <a:extLst>
              <a:ext uri="{FF2B5EF4-FFF2-40B4-BE49-F238E27FC236}">
                <a16:creationId xmlns:a16="http://schemas.microsoft.com/office/drawing/2014/main" id="{0826B938-49D6-4568-BF88-76B9C77B4D3F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25604" name="Line 3">
            <a:extLst>
              <a:ext uri="{FF2B5EF4-FFF2-40B4-BE49-F238E27FC236}">
                <a16:creationId xmlns:a16="http://schemas.microsoft.com/office/drawing/2014/main" id="{4CF93DE8-85BF-4D4A-87FA-092958989607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5605" name="Text Box 4">
            <a:extLst>
              <a:ext uri="{FF2B5EF4-FFF2-40B4-BE49-F238E27FC236}">
                <a16:creationId xmlns:a16="http://schemas.microsoft.com/office/drawing/2014/main" id="{AD67848C-122C-4BE7-A9F3-73F1D378F807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6106352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ALU computation, effective address computation for load/store</a:t>
            </a:r>
          </a:p>
        </p:txBody>
      </p:sp>
      <p:pic>
        <p:nvPicPr>
          <p:cNvPr id="25606" name="Picture 4" descr="appc-03-9780123838728">
            <a:extLst>
              <a:ext uri="{FF2B5EF4-FFF2-40B4-BE49-F238E27FC236}">
                <a16:creationId xmlns:a16="http://schemas.microsoft.com/office/drawing/2014/main" id="{8D135E59-743E-4D24-A73D-7F0ADE8B1414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Number Placeholder 3">
            <a:extLst>
              <a:ext uri="{FF2B5EF4-FFF2-40B4-BE49-F238E27FC236}">
                <a16:creationId xmlns:a16="http://schemas.microsoft.com/office/drawing/2014/main" id="{805553CC-B329-4585-B0DF-50DF18B0240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F8A63305-B60B-4777-BE27-BA345511956A}" type="slidenum">
              <a:rPr lang="en-US" altLang="en-US" sz="1400"/>
              <a:pPr>
                <a:spcBef>
                  <a:spcPct val="0"/>
                </a:spcBef>
                <a:buFontTx/>
                <a:buNone/>
              </a:pPr>
              <a:t>9</a:t>
            </a:fld>
            <a:endParaRPr lang="en-US" altLang="en-US" sz="1400"/>
          </a:p>
        </p:txBody>
      </p:sp>
      <p:sp>
        <p:nvSpPr>
          <p:cNvPr id="27651" name="Text Box 2">
            <a:extLst>
              <a:ext uri="{FF2B5EF4-FFF2-40B4-BE49-F238E27FC236}">
                <a16:creationId xmlns:a16="http://schemas.microsoft.com/office/drawing/2014/main" id="{B068E8D0-51EC-4806-A454-B57037FE13C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441325" y="396875"/>
            <a:ext cx="3189912" cy="5847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dirty="0">
                <a:solidFill>
                  <a:srgbClr val="CC0000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A 5-Stage Pipeline</a:t>
            </a:r>
          </a:p>
        </p:txBody>
      </p:sp>
      <p:sp>
        <p:nvSpPr>
          <p:cNvPr id="27652" name="Line 3">
            <a:extLst>
              <a:ext uri="{FF2B5EF4-FFF2-40B4-BE49-F238E27FC236}">
                <a16:creationId xmlns:a16="http://schemas.microsoft.com/office/drawing/2014/main" id="{385AC098-44C9-40F5-B7D8-C401BC0F94E1}"/>
              </a:ext>
            </a:extLst>
          </p:cNvPr>
          <p:cNvSpPr>
            <a:spLocks noChangeShapeType="1"/>
          </p:cNvSpPr>
          <p:nvPr/>
        </p:nvSpPr>
        <p:spPr bwMode="auto">
          <a:xfrm>
            <a:off x="381000" y="1143000"/>
            <a:ext cx="8305800" cy="0"/>
          </a:xfrm>
          <a:prstGeom prst="line">
            <a:avLst/>
          </a:prstGeom>
          <a:noFill/>
          <a:ln w="762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7653" name="Text Box 4">
            <a:extLst>
              <a:ext uri="{FF2B5EF4-FFF2-40B4-BE49-F238E27FC236}">
                <a16:creationId xmlns:a16="http://schemas.microsoft.com/office/drawing/2014/main" id="{31A24AF5-B3EE-4A5C-9E1A-D8FC0E9FBF45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533400" y="1447800"/>
            <a:ext cx="5742278" cy="36933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eaLnBrk="1" hangingPunct="1">
              <a:spcBef>
                <a:spcPct val="0"/>
              </a:spcBef>
              <a:buClr>
                <a:srgbClr val="CC0000"/>
              </a:buClr>
              <a:buFontTx/>
              <a:buNone/>
            </a:pPr>
            <a:r>
              <a:rPr lang="en-US" altLang="en-US" sz="1800">
                <a:latin typeface="Calibri" panose="020F0502020204030204" pitchFamily="34" charset="0"/>
                <a:cs typeface="Calibri" panose="020F0502020204030204" pitchFamily="34" charset="0"/>
              </a:rPr>
              <a:t>Memory access to/from data cache, stores finish in 4 cycles</a:t>
            </a:r>
          </a:p>
        </p:txBody>
      </p:sp>
      <p:pic>
        <p:nvPicPr>
          <p:cNvPr id="27654" name="Picture 4" descr="appc-03-9780123838728">
            <a:extLst>
              <a:ext uri="{FF2B5EF4-FFF2-40B4-BE49-F238E27FC236}">
                <a16:creationId xmlns:a16="http://schemas.microsoft.com/office/drawing/2014/main" id="{6A044CDD-1FFB-4324-93EF-BBA5E8AF029E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38200" y="1905000"/>
            <a:ext cx="7162800" cy="4648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Default Design">
  <a:themeElements>
    <a:clrScheme name="Default Design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Default Design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35314</TotalTime>
  <Words>646</Words>
  <Application>Microsoft Office PowerPoint</Application>
  <PresentationFormat>On-screen Show (4:3)</PresentationFormat>
  <Paragraphs>155</Paragraphs>
  <Slides>15</Slides>
  <Notes>15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15</vt:i4>
      </vt:variant>
    </vt:vector>
  </HeadingPairs>
  <TitlesOfParts>
    <vt:vector size="20" baseType="lpstr">
      <vt:lpstr>Arial</vt:lpstr>
      <vt:lpstr>Calibri</vt:lpstr>
      <vt:lpstr>Times New Roman</vt:lpstr>
      <vt:lpstr>Wingdings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Rajeev Balasubramonian</dc:creator>
  <cp:lastModifiedBy>Rajeev Balasubramonian</cp:lastModifiedBy>
  <cp:revision>194</cp:revision>
  <dcterms:created xsi:type="dcterms:W3CDTF">2002-09-20T18:19:18Z</dcterms:created>
  <dcterms:modified xsi:type="dcterms:W3CDTF">2022-03-17T12:55:03Z</dcterms:modified>
</cp:coreProperties>
</file>