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63" r:id="rId2"/>
    <p:sldId id="711" r:id="rId3"/>
    <p:sldId id="712" r:id="rId4"/>
    <p:sldId id="713" r:id="rId5"/>
    <p:sldId id="714" r:id="rId6"/>
    <p:sldId id="748" r:id="rId7"/>
    <p:sldId id="749" r:id="rId8"/>
    <p:sldId id="750" r:id="rId9"/>
    <p:sldId id="751" r:id="rId10"/>
    <p:sldId id="752" r:id="rId11"/>
    <p:sldId id="718" r:id="rId12"/>
    <p:sldId id="728" r:id="rId13"/>
    <p:sldId id="757" r:id="rId14"/>
    <p:sldId id="719" r:id="rId15"/>
    <p:sldId id="729" r:id="rId16"/>
    <p:sldId id="730" r:id="rId17"/>
    <p:sldId id="753" r:id="rId18"/>
    <p:sldId id="754" r:id="rId19"/>
    <p:sldId id="755" r:id="rId20"/>
    <p:sldId id="758" r:id="rId21"/>
    <p:sldId id="756" r:id="rId22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9" autoAdjust="0"/>
    <p:restoredTop sz="94660" autoAdjust="0"/>
  </p:normalViewPr>
  <p:slideViewPr>
    <p:cSldViewPr>
      <p:cViewPr varScale="1">
        <p:scale>
          <a:sx n="65" d="100"/>
          <a:sy n="65" d="100"/>
        </p:scale>
        <p:origin x="1386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4BC6C12D-D90D-49AA-BBDD-AF50179E5B8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AD77DDD6-C0DA-4108-B2A7-863D56B5FA7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9DC66446-62EC-4C0D-BA11-544DE1E4915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9626B8D8-C6E5-4AF4-A289-05806260BFD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254773D-EAF3-41FB-B27F-3766E07FC3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BA0FD49D-4D9D-4D61-92EA-88E84027462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5D9966A2-1D87-4E56-B43D-9D0D268C795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327356C6-AABE-4A05-A26A-40D5B81D8B1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BC66C75B-7C3C-4469-8DB3-8AD69B14B9A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32DECE0E-42BE-472A-84A5-FD82E2820BF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81644172-A835-4255-BA93-EFDEF12FE5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5029BE2-F4D8-40EF-B2BC-C2D8FDB5ED6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7B941AB5-5C6C-4D06-9416-22949853F2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35BE05B-26DC-4B73-90AC-36F5CC4FF1C2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779CF316-4C06-4EF2-B427-F3E1905678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978EBEF4-3A65-4CE8-9408-84B2E3981F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D61F7F82-E5C0-4E7D-842E-1F950E1EC8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62EFBA-A01F-4DE6-8856-442E99FA1CC5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0DFC4741-E5BB-4F05-9C3B-83BA21E251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1DB2A8FE-AE50-4FF9-BF52-5E3CAFB4C1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8EEEA53A-14FF-4250-9E2D-6F83E92DF9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7DC494E-DEF0-4F90-BE97-25FE5F02CAD7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1F1613D7-1B70-4B0D-BF40-44ABC0847A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F4468D20-A95D-45B5-B4CA-34F53DCA0F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03BD718D-29D7-416E-A776-867AF45A41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6C18942-561B-4F33-9306-BA3209B5A0A6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EDAAA406-F3B6-4DDB-B07A-A3979DD475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879A60FD-BC13-41A9-857B-5498958499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BAABF1BF-C6A0-403B-869E-8DBE703B35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4180CF-D2B1-4947-98D2-452D79E0AE1D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E02A254C-9CF1-4884-9788-AEFA346728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A6F9AD74-A670-4F92-99DE-F7F5997F1C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33130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F1D6F3E1-D918-4321-B08A-E9296DE5CE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EC72FB9-DE7B-4956-BAD3-B4C1AA436E86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72185557-0A01-4C8A-9891-E3ECB3E285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3C6A4FA7-6AA1-42E2-857D-6048DF1AEE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FAF22532-2FDD-4301-8320-189443E39B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1813E55-1A03-4F72-AD24-8DCB6C3F0E39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E785F6FE-C234-424E-92BB-C1E4A0D642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E330A4A2-F9A2-4D44-93CB-3394717F38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18B8A393-2D9A-4184-B9A8-3C55286B7C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4480EF2-0B48-4CA8-B744-69826AD34AB5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3439D453-2386-4BE0-8C4B-4AA63A146C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05494084-A694-41CE-ADBE-21ABAB7F0F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BAABF1BF-C6A0-403B-869E-8DBE703B35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4180CF-D2B1-4947-98D2-452D79E0AE1D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E02A254C-9CF1-4884-9788-AEFA346728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A6F9AD74-A670-4F92-99DE-F7F5997F1C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97931D51-5C86-45BD-87DC-C402F55C8C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C6987CF-F8C5-44E3-81AC-FA73960855C9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7339B4E5-4FDD-4445-82A4-6EF9AB2956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F8566DD1-10A4-4324-B13C-1A2D9F8263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D7EB9DCA-742C-4FC3-BB8A-56EBDFF0CB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2D63A5-D28C-4494-AA76-A996249E8570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C9A49835-8CC5-435E-9F14-71D7953F9F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17275056-1110-4E02-BD4C-5092FE5F31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7AD688BA-B644-4073-93F2-31DD74FBE9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684FF9E-4F16-4E2B-9889-AC3F66F00B26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89887BC5-4F6C-4AC4-ADB7-A7119957BC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395B520A-425F-4729-8BEC-38DF651686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9E109DE6-D8C0-45CC-A815-06D0E6E29F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E065C9E-6089-4260-B072-A2753D008A28}" type="slidenum">
              <a:rPr lang="en-US" altLang="en-US" sz="1200"/>
              <a:pPr/>
              <a:t>20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09859482-BAF9-4F5C-9B55-EB9FBF14FC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A18749F2-0519-4273-837C-88998769DF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357CB61F-E838-4F49-91B4-C3C5210926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500446-39F6-4CAA-A3B1-25DFFCDB414C}" type="slidenum">
              <a:rPr lang="en-US" altLang="en-US" sz="1200"/>
              <a:pPr/>
              <a:t>21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B66E2687-082C-4415-88AB-E29D225E1F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A6D1C3C1-BB64-4B89-B98F-F044EF8634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06C63CCA-99F9-4DB5-841F-46AB8F1E6D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CC65D30-902C-4749-A8FA-406A36541F8E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ABACB23E-CD0E-4149-BC15-A6CABE8EB1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7AA6D2EA-242C-4B1D-9566-19580C5E8A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66994523-A214-4C66-B7D0-0EF5B3AF97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346CB14-4F3E-4208-8623-075E0D0DEDDA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4731DC40-A9EB-47E0-8404-676D0C507C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48CB62AA-91B7-4B69-AA93-77E0E86402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11FA2C59-D144-4554-9F14-B3161A74D8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1F75A62-33E5-43EF-8C7C-E569ABDB19D8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6F3D5919-6135-4BD2-AA96-AE6767589D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ECDBFF01-95EE-49A5-A14B-4324EE4644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E4928017-1944-4B0F-AB6B-08A9FB1F2C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458164E-EDD0-4BFD-BFCA-CA1D8ED98866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884AB746-B2E2-4CE2-A88D-4E0FCB38B8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C2FA713E-86CD-476F-BC26-7390F34E77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90FFC588-7339-4F6E-96C9-B9F76B2709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801B5BA-96F3-4CBC-B34A-914FC12977EE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4079B448-1340-41B6-AD1E-67E88120A2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1220E6FA-E611-4A53-9EE8-20E73FA4CE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9101EE55-5046-4BC1-8C7B-69A867D59A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1564FAA-95C7-4279-BBAB-6B1F9234FA32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D2AB4E55-3392-4CDA-97D6-CF4DB3C22C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EA2B863C-B640-40A7-8DC2-90EC9DC899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FAE7D686-CFE3-441A-8C42-C8B1AF3683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AF32A32-887D-4827-81C1-E6E3082E18D9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C45BF1A6-1E8D-45D5-B8D7-B894CC0BC4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6DD330D9-837A-44A3-85E8-996B5FA056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F55566D-2ABF-41EC-8CBE-4BBF52DC85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8E0EC81-5D45-4F25-BA8F-FE10D6416B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564987-39B3-4F96-B2B6-74CC5F1AC5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EB1D32-62E6-4D3C-A228-A4D80C4EB9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4936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84573ED-3877-4E26-BADC-F04B8D902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A7911AE-8DE7-4A15-B568-20CAEBAD34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1E20DFC-50CC-4537-8661-81C8327425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93B76B-DA5A-413B-B6CC-172509AD3C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7570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A3A4036-2D9E-4990-881E-3BAC3A151E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79040E6-E6F2-4B06-806D-81A4017CE4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B0D69EE-15A9-4A25-B588-2FC078D838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1BAD32-B91B-4DB2-AECF-AA4E80B10A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494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ABCC8BE-EFDD-4234-86BD-C38ADC09A9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FB0A7E3-E44A-45BD-AA4B-5B0C9FD3DA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0DE33E1-9621-44FB-BBCE-8F0183CC86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D2C57D-104D-45EA-84D2-C4AF7505E4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5284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AF00E0-CCC4-4F13-89B1-07324268D0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09C15B3-0C60-4B8D-A9BE-F44CF0AE4B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88585E7-F804-4039-BD31-12BCED5AF1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E109AB-C112-44C3-8B67-5B75CBB40C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1939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DFC966-7D93-44F4-9C0B-C35ECBFAE2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2C7430-783E-4F08-9000-E4DDDD983E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D18986-5A91-4006-9682-572CC96512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9E54E2-41A3-482E-B5A6-4D80D8F885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226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BAC632D-B345-4868-AC4E-08C5E36A5F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5DB25EB-F399-4D31-96A3-F0529834E0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05314E7-5972-48BD-89E0-2EEB8F2D93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C665FA-A236-4C02-8AB4-3591488016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1158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E99A95C-0E47-4BDC-800C-0EF9C0D20D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0081F2D-49EA-4353-893F-ED6045C186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6D7FBC1-BB3A-4736-8576-84393819F1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B61AB3-8118-4646-ABF8-6BBB82410C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0163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FE4B31-E5B1-4813-9477-357AD0F66E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E49E0C4-5900-4B3F-AC6D-07902E75F2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2204063-5B7C-463C-B34E-F9C46E230F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3B5C9D-DF95-4CFD-9408-531F580163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7750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80AE48-6DF4-42EE-81F9-C168D382E3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8F9122-E6B1-4177-980B-0922DC916C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99F387F-AF80-4BA3-979D-DE1DE90C11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C8417B-C7FF-45C4-80FE-F14494F173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9789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8760B0-7E17-4765-BFF8-EA582610F1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42089C1-302A-4880-9CFE-020E1098F2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81D402-A50E-4C8D-97CE-D837605000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9FBDB3-1BF8-4EB7-AB71-C312216523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892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0488A99-A31D-4703-B0DE-C007E15D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53B2EF8-81E5-406D-8485-B2C9A3DF8B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CB6EF84-CDDA-403C-9E50-2ECF158407D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831B0BC-0170-4DC6-B363-5957141C8E2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D492EEA-3F6C-4C78-AD94-4A32BCBC698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0A4FE21F-6B68-4FAC-8564-523B38C74F8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5FC276C-D640-4637-A69D-534194DBE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9765DDD-93F9-4D8B-A76E-E9489E4BF1D8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446268C5-213E-48A4-A63C-6F5943265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15405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14: Sequential Circuits, FSM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2840C19F-7865-4703-B536-E5F7705C2A8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28044ED1-D7B6-41A9-8653-557298734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3495701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Sequential circuits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Finite state machines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3">
            <a:extLst>
              <a:ext uri="{FF2B5EF4-FFF2-40B4-BE49-F238E27FC236}">
                <a16:creationId xmlns:a16="http://schemas.microsoft.com/office/drawing/2014/main" id="{D8969072-85D1-43DB-BD17-5BB60DE58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9AFEB11-4557-4A80-8F40-F0E1DDF00399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6278EDD0-C878-44A2-B504-CB1A79DE3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68939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 Diagrams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18048B53-3129-46C8-904F-10086B1B4A5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5">
            <a:extLst>
              <a:ext uri="{FF2B5EF4-FFF2-40B4-BE49-F238E27FC236}">
                <a16:creationId xmlns:a16="http://schemas.microsoft.com/office/drawing/2014/main" id="{90DE6C7D-5F27-43F0-B74B-C4F5E65612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5331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Each state is shown with a circle, labeled with the state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value – the contents of the circle are the outputs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 arc represents a transition to a different state, with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inputs indicated on the label</a:t>
            </a:r>
          </a:p>
        </p:txBody>
      </p:sp>
      <p:sp>
        <p:nvSpPr>
          <p:cNvPr id="22534" name="Oval 6">
            <a:extLst>
              <a:ext uri="{FF2B5EF4-FFF2-40B4-BE49-F238E27FC236}">
                <a16:creationId xmlns:a16="http://schemas.microsoft.com/office/drawing/2014/main" id="{C4F3DBC2-0B0F-4D8F-8355-243FD3950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50292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22535" name="Oval 7">
            <a:extLst>
              <a:ext uri="{FF2B5EF4-FFF2-40B4-BE49-F238E27FC236}">
                <a16:creationId xmlns:a16="http://schemas.microsoft.com/office/drawing/2014/main" id="{92A6E211-121E-49C5-8713-C90084E85C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50292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2536" name="Text Box 8">
            <a:extLst>
              <a:ext uri="{FF2B5EF4-FFF2-40B4-BE49-F238E27FC236}">
                <a16:creationId xmlns:a16="http://schemas.microsoft.com/office/drawing/2014/main" id="{111A7C0E-BE1C-485C-9BD5-0BBBA497C3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1054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22537" name="Text Box 9">
            <a:extLst>
              <a:ext uri="{FF2B5EF4-FFF2-40B4-BE49-F238E27FC236}">
                <a16:creationId xmlns:a16="http://schemas.microsoft.com/office/drawing/2014/main" id="{8C477085-E2FC-41FA-817A-8DB8C4ADA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51054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2538" name="Line 10">
            <a:extLst>
              <a:ext uri="{FF2B5EF4-FFF2-40B4-BE49-F238E27FC236}">
                <a16:creationId xmlns:a16="http://schemas.microsoft.com/office/drawing/2014/main" id="{1EE37AFE-734A-4D1D-BE86-E90B6FFB29C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5105400"/>
            <a:ext cx="152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39" name="Line 11">
            <a:extLst>
              <a:ext uri="{FF2B5EF4-FFF2-40B4-BE49-F238E27FC236}">
                <a16:creationId xmlns:a16="http://schemas.microsoft.com/office/drawing/2014/main" id="{6F03749E-DF47-41B2-ABEA-6CEC312EF6E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0" y="5562600"/>
            <a:ext cx="152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0" name="Text Box 12">
            <a:extLst>
              <a:ext uri="{FF2B5EF4-FFF2-40B4-BE49-F238E27FC236}">
                <a16:creationId xmlns:a16="http://schemas.microsoft.com/office/drawing/2014/main" id="{0D3AA65C-DCF6-4B01-86A0-BE1E4A271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800600"/>
            <a:ext cx="7152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D = 1</a:t>
            </a:r>
          </a:p>
        </p:txBody>
      </p:sp>
      <p:sp>
        <p:nvSpPr>
          <p:cNvPr id="22541" name="Text Box 13">
            <a:extLst>
              <a:ext uri="{FF2B5EF4-FFF2-40B4-BE49-F238E27FC236}">
                <a16:creationId xmlns:a16="http://schemas.microsoft.com/office/drawing/2014/main" id="{AF3B31F4-4761-4E3A-82AE-F1127F2CC5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5486400"/>
            <a:ext cx="7152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D = 0</a:t>
            </a:r>
          </a:p>
        </p:txBody>
      </p:sp>
      <p:sp>
        <p:nvSpPr>
          <p:cNvPr id="22542" name="Freeform 14">
            <a:extLst>
              <a:ext uri="{FF2B5EF4-FFF2-40B4-BE49-F238E27FC236}">
                <a16:creationId xmlns:a16="http://schemas.microsoft.com/office/drawing/2014/main" id="{BD7E39B8-5105-4C1D-9A00-BA7A27F94ACA}"/>
              </a:ext>
            </a:extLst>
          </p:cNvPr>
          <p:cNvSpPr>
            <a:spLocks/>
          </p:cNvSpPr>
          <p:nvPr/>
        </p:nvSpPr>
        <p:spPr bwMode="auto">
          <a:xfrm>
            <a:off x="1676400" y="4495800"/>
            <a:ext cx="647700" cy="546100"/>
          </a:xfrm>
          <a:custGeom>
            <a:avLst/>
            <a:gdLst>
              <a:gd name="T0" fmla="*/ 2147483646 w 408"/>
              <a:gd name="T1" fmla="*/ 2147483646 h 344"/>
              <a:gd name="T2" fmla="*/ 2147483646 w 408"/>
              <a:gd name="T3" fmla="*/ 2147483646 h 344"/>
              <a:gd name="T4" fmla="*/ 2147483646 w 408"/>
              <a:gd name="T5" fmla="*/ 2147483646 h 344"/>
              <a:gd name="T6" fmla="*/ 2147483646 w 408"/>
              <a:gd name="T7" fmla="*/ 2147483646 h 344"/>
              <a:gd name="T8" fmla="*/ 2147483646 w 408"/>
              <a:gd name="T9" fmla="*/ 2147483646 h 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08" h="344">
                <a:moveTo>
                  <a:pt x="296" y="344"/>
                </a:moveTo>
                <a:cubicBezTo>
                  <a:pt x="352" y="276"/>
                  <a:pt x="408" y="208"/>
                  <a:pt x="392" y="152"/>
                </a:cubicBezTo>
                <a:cubicBezTo>
                  <a:pt x="376" y="96"/>
                  <a:pt x="264" y="16"/>
                  <a:pt x="200" y="8"/>
                </a:cubicBezTo>
                <a:cubicBezTo>
                  <a:pt x="136" y="0"/>
                  <a:pt x="16" y="48"/>
                  <a:pt x="8" y="104"/>
                </a:cubicBezTo>
                <a:cubicBezTo>
                  <a:pt x="0" y="160"/>
                  <a:pt x="128" y="304"/>
                  <a:pt x="152" y="344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3" name="Freeform 15">
            <a:extLst>
              <a:ext uri="{FF2B5EF4-FFF2-40B4-BE49-F238E27FC236}">
                <a16:creationId xmlns:a16="http://schemas.microsoft.com/office/drawing/2014/main" id="{639E2046-AD55-4FD3-9C4F-60782EE7067A}"/>
              </a:ext>
            </a:extLst>
          </p:cNvPr>
          <p:cNvSpPr>
            <a:spLocks/>
          </p:cNvSpPr>
          <p:nvPr/>
        </p:nvSpPr>
        <p:spPr bwMode="auto">
          <a:xfrm>
            <a:off x="3733800" y="4495800"/>
            <a:ext cx="647700" cy="546100"/>
          </a:xfrm>
          <a:custGeom>
            <a:avLst/>
            <a:gdLst>
              <a:gd name="T0" fmla="*/ 2147483646 w 408"/>
              <a:gd name="T1" fmla="*/ 2147483646 h 344"/>
              <a:gd name="T2" fmla="*/ 2147483646 w 408"/>
              <a:gd name="T3" fmla="*/ 2147483646 h 344"/>
              <a:gd name="T4" fmla="*/ 2147483646 w 408"/>
              <a:gd name="T5" fmla="*/ 2147483646 h 344"/>
              <a:gd name="T6" fmla="*/ 2147483646 w 408"/>
              <a:gd name="T7" fmla="*/ 2147483646 h 344"/>
              <a:gd name="T8" fmla="*/ 2147483646 w 408"/>
              <a:gd name="T9" fmla="*/ 2147483646 h 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08" h="344">
                <a:moveTo>
                  <a:pt x="296" y="344"/>
                </a:moveTo>
                <a:cubicBezTo>
                  <a:pt x="352" y="276"/>
                  <a:pt x="408" y="208"/>
                  <a:pt x="392" y="152"/>
                </a:cubicBezTo>
                <a:cubicBezTo>
                  <a:pt x="376" y="96"/>
                  <a:pt x="264" y="16"/>
                  <a:pt x="200" y="8"/>
                </a:cubicBezTo>
                <a:cubicBezTo>
                  <a:pt x="136" y="0"/>
                  <a:pt x="16" y="48"/>
                  <a:pt x="8" y="104"/>
                </a:cubicBezTo>
                <a:cubicBezTo>
                  <a:pt x="0" y="160"/>
                  <a:pt x="128" y="304"/>
                  <a:pt x="152" y="344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4" name="Text Box 16">
            <a:extLst>
              <a:ext uri="{FF2B5EF4-FFF2-40B4-BE49-F238E27FC236}">
                <a16:creationId xmlns:a16="http://schemas.microsoft.com/office/drawing/2014/main" id="{D2E77BA8-6AD3-4218-89C8-A501A78131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4191000"/>
            <a:ext cx="7152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D = 0</a:t>
            </a:r>
          </a:p>
        </p:txBody>
      </p:sp>
      <p:sp>
        <p:nvSpPr>
          <p:cNvPr id="22545" name="Text Box 17">
            <a:extLst>
              <a:ext uri="{FF2B5EF4-FFF2-40B4-BE49-F238E27FC236}">
                <a16:creationId xmlns:a16="http://schemas.microsoft.com/office/drawing/2014/main" id="{1359DA30-CFF0-4D01-9F3F-708AA45DFE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191000"/>
            <a:ext cx="7152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D = 1</a:t>
            </a:r>
          </a:p>
        </p:txBody>
      </p:sp>
      <p:sp>
        <p:nvSpPr>
          <p:cNvPr id="22546" name="Text Box 18">
            <a:extLst>
              <a:ext uri="{FF2B5EF4-FFF2-40B4-BE49-F238E27FC236}">
                <a16:creationId xmlns:a16="http://schemas.microsoft.com/office/drawing/2014/main" id="{3753C904-6E39-4C88-8875-0BE5AFBE5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572000"/>
            <a:ext cx="34009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This is a state diagram for ___?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CB6F208-3BE9-47A4-8305-564577291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5AE5CAD-ED84-4ACF-9A36-CBCF4F34DB68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0018717E-036A-4268-A9B9-9AA203CE2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110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3-Bit Counter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A9187EF6-2509-4F41-B024-574AEC92D40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5360238B-AD14-4224-ADD2-86807E6C2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00200"/>
            <a:ext cx="754572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Consider a circuit that stores a number and increments the value 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every clock edge – on reaching the largest value, it starts again from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Draw the state diagram: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How many states?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How many inputs?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3">
            <a:extLst>
              <a:ext uri="{FF2B5EF4-FFF2-40B4-BE49-F238E27FC236}">
                <a16:creationId xmlns:a16="http://schemas.microsoft.com/office/drawing/2014/main" id="{13784DE5-30CE-49CA-8034-6D8954B3F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A8B346D-CAB8-494A-9E4E-9D33CD1E0397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2344F0B0-CC14-415F-926A-1FF0F9FE20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110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3-Bit Counter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D951A267-286A-4D43-B46F-DBABE3C45BD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86B48182-5D6F-4EB1-B35C-D5168B5FA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00200"/>
            <a:ext cx="754572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Consider a circuit that stores a number and increments the value 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every clock edge – on reaching the largest value, it starts again from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Draw the state diagram:</a:t>
            </a:r>
          </a:p>
          <a:p>
            <a:pPr lvl="1" eaLnBrk="1" hangingPunct="1">
              <a:spcBef>
                <a:spcPct val="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How many states?</a:t>
            </a:r>
          </a:p>
          <a:p>
            <a:pPr lvl="1" eaLnBrk="1" hangingPunct="1">
              <a:spcBef>
                <a:spcPct val="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How many inputs?</a:t>
            </a:r>
          </a:p>
        </p:txBody>
      </p:sp>
      <p:sp>
        <p:nvSpPr>
          <p:cNvPr id="26630" name="Oval 5">
            <a:extLst>
              <a:ext uri="{FF2B5EF4-FFF2-40B4-BE49-F238E27FC236}">
                <a16:creationId xmlns:a16="http://schemas.microsoft.com/office/drawing/2014/main" id="{90185122-DBC9-43CC-AA93-479C9D1273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000</a:t>
            </a:r>
          </a:p>
        </p:txBody>
      </p:sp>
      <p:sp>
        <p:nvSpPr>
          <p:cNvPr id="26631" name="Text Box 6">
            <a:extLst>
              <a:ext uri="{FF2B5EF4-FFF2-40B4-BE49-F238E27FC236}">
                <a16:creationId xmlns:a16="http://schemas.microsoft.com/office/drawing/2014/main" id="{BB5CBEEB-F042-4320-B475-487E06A7B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410200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000</a:t>
            </a:r>
          </a:p>
        </p:txBody>
      </p:sp>
      <p:sp>
        <p:nvSpPr>
          <p:cNvPr id="26632" name="Line 7">
            <a:extLst>
              <a:ext uri="{FF2B5EF4-FFF2-40B4-BE49-F238E27FC236}">
                <a16:creationId xmlns:a16="http://schemas.microsoft.com/office/drawing/2014/main" id="{EFEB607C-2F5D-41A0-98B3-716EBCA30621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33" name="Oval 8">
            <a:extLst>
              <a:ext uri="{FF2B5EF4-FFF2-40B4-BE49-F238E27FC236}">
                <a16:creationId xmlns:a16="http://schemas.microsoft.com/office/drawing/2014/main" id="{B6CB9EFF-FF45-4BA9-B67C-3A329005B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001</a:t>
            </a:r>
          </a:p>
        </p:txBody>
      </p:sp>
      <p:sp>
        <p:nvSpPr>
          <p:cNvPr id="26634" name="Text Box 9">
            <a:extLst>
              <a:ext uri="{FF2B5EF4-FFF2-40B4-BE49-F238E27FC236}">
                <a16:creationId xmlns:a16="http://schemas.microsoft.com/office/drawing/2014/main" id="{CCCFB8BF-6AA4-4583-A6B2-2D964B9803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5410200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001</a:t>
            </a:r>
          </a:p>
        </p:txBody>
      </p:sp>
      <p:sp>
        <p:nvSpPr>
          <p:cNvPr id="26635" name="Line 10">
            <a:extLst>
              <a:ext uri="{FF2B5EF4-FFF2-40B4-BE49-F238E27FC236}">
                <a16:creationId xmlns:a16="http://schemas.microsoft.com/office/drawing/2014/main" id="{E616D61D-8F2A-4F82-8531-242850880580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36" name="Oval 11">
            <a:extLst>
              <a:ext uri="{FF2B5EF4-FFF2-40B4-BE49-F238E27FC236}">
                <a16:creationId xmlns:a16="http://schemas.microsoft.com/office/drawing/2014/main" id="{A8A674DD-4FD1-44D5-86A1-8F52CF07CD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010</a:t>
            </a:r>
          </a:p>
        </p:txBody>
      </p:sp>
      <p:sp>
        <p:nvSpPr>
          <p:cNvPr id="26637" name="Text Box 12">
            <a:extLst>
              <a:ext uri="{FF2B5EF4-FFF2-40B4-BE49-F238E27FC236}">
                <a16:creationId xmlns:a16="http://schemas.microsoft.com/office/drawing/2014/main" id="{85395B6A-DADE-436A-B768-25C7C5B23C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410200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010</a:t>
            </a:r>
          </a:p>
        </p:txBody>
      </p:sp>
      <p:sp>
        <p:nvSpPr>
          <p:cNvPr id="26638" name="Line 13">
            <a:extLst>
              <a:ext uri="{FF2B5EF4-FFF2-40B4-BE49-F238E27FC236}">
                <a16:creationId xmlns:a16="http://schemas.microsoft.com/office/drawing/2014/main" id="{6E49D101-A1F5-4A64-9A31-4BD5FD63AA9F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39" name="Oval 14">
            <a:extLst>
              <a:ext uri="{FF2B5EF4-FFF2-40B4-BE49-F238E27FC236}">
                <a16:creationId xmlns:a16="http://schemas.microsoft.com/office/drawing/2014/main" id="{871EA631-7EE3-4EA5-B5A4-B35ECF1831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011</a:t>
            </a:r>
          </a:p>
        </p:txBody>
      </p:sp>
      <p:sp>
        <p:nvSpPr>
          <p:cNvPr id="26640" name="Text Box 15">
            <a:extLst>
              <a:ext uri="{FF2B5EF4-FFF2-40B4-BE49-F238E27FC236}">
                <a16:creationId xmlns:a16="http://schemas.microsoft.com/office/drawing/2014/main" id="{D87ACCB8-F755-4B91-9246-D50074D6E6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5410200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011</a:t>
            </a:r>
          </a:p>
        </p:txBody>
      </p:sp>
      <p:sp>
        <p:nvSpPr>
          <p:cNvPr id="26641" name="Line 16">
            <a:extLst>
              <a:ext uri="{FF2B5EF4-FFF2-40B4-BE49-F238E27FC236}">
                <a16:creationId xmlns:a16="http://schemas.microsoft.com/office/drawing/2014/main" id="{996B855F-43E1-46CE-8EE3-1B33E40BC09B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42" name="Oval 17">
            <a:extLst>
              <a:ext uri="{FF2B5EF4-FFF2-40B4-BE49-F238E27FC236}">
                <a16:creationId xmlns:a16="http://schemas.microsoft.com/office/drawing/2014/main" id="{8C6278EE-7448-4C54-A99D-4F2B8AA813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100</a:t>
            </a:r>
          </a:p>
        </p:txBody>
      </p:sp>
      <p:sp>
        <p:nvSpPr>
          <p:cNvPr id="26643" name="Text Box 18">
            <a:extLst>
              <a:ext uri="{FF2B5EF4-FFF2-40B4-BE49-F238E27FC236}">
                <a16:creationId xmlns:a16="http://schemas.microsoft.com/office/drawing/2014/main" id="{893F1DB3-89CE-4992-8B0A-459BAC851E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5410200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100</a:t>
            </a:r>
          </a:p>
        </p:txBody>
      </p:sp>
      <p:sp>
        <p:nvSpPr>
          <p:cNvPr id="26644" name="Line 19">
            <a:extLst>
              <a:ext uri="{FF2B5EF4-FFF2-40B4-BE49-F238E27FC236}">
                <a16:creationId xmlns:a16="http://schemas.microsoft.com/office/drawing/2014/main" id="{61A7389A-D4DF-44B2-B582-77170269063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45" name="Oval 20">
            <a:extLst>
              <a:ext uri="{FF2B5EF4-FFF2-40B4-BE49-F238E27FC236}">
                <a16:creationId xmlns:a16="http://schemas.microsoft.com/office/drawing/2014/main" id="{348571B7-93CD-49C9-AE98-5C33678693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101</a:t>
            </a:r>
          </a:p>
        </p:txBody>
      </p:sp>
      <p:sp>
        <p:nvSpPr>
          <p:cNvPr id="26646" name="Text Box 21">
            <a:extLst>
              <a:ext uri="{FF2B5EF4-FFF2-40B4-BE49-F238E27FC236}">
                <a16:creationId xmlns:a16="http://schemas.microsoft.com/office/drawing/2014/main" id="{D2690EBF-788F-44D5-9E56-69ACB5177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5410200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101</a:t>
            </a:r>
          </a:p>
        </p:txBody>
      </p:sp>
      <p:sp>
        <p:nvSpPr>
          <p:cNvPr id="26647" name="Line 22">
            <a:extLst>
              <a:ext uri="{FF2B5EF4-FFF2-40B4-BE49-F238E27FC236}">
                <a16:creationId xmlns:a16="http://schemas.microsoft.com/office/drawing/2014/main" id="{86D5AF14-7789-4D8B-B9C4-44D2AB9B2EA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48" name="Oval 23">
            <a:extLst>
              <a:ext uri="{FF2B5EF4-FFF2-40B4-BE49-F238E27FC236}">
                <a16:creationId xmlns:a16="http://schemas.microsoft.com/office/drawing/2014/main" id="{19B40B53-4C77-480A-BC83-A6FC7F141F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110</a:t>
            </a:r>
          </a:p>
        </p:txBody>
      </p:sp>
      <p:sp>
        <p:nvSpPr>
          <p:cNvPr id="26649" name="Text Box 24">
            <a:extLst>
              <a:ext uri="{FF2B5EF4-FFF2-40B4-BE49-F238E27FC236}">
                <a16:creationId xmlns:a16="http://schemas.microsoft.com/office/drawing/2014/main" id="{11AA82EC-F921-4837-82D6-D9E94A3D0A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410200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110</a:t>
            </a:r>
          </a:p>
        </p:txBody>
      </p:sp>
      <p:sp>
        <p:nvSpPr>
          <p:cNvPr id="26650" name="Line 25">
            <a:extLst>
              <a:ext uri="{FF2B5EF4-FFF2-40B4-BE49-F238E27FC236}">
                <a16:creationId xmlns:a16="http://schemas.microsoft.com/office/drawing/2014/main" id="{798CFB9D-2B4A-4757-9860-2B52A49410B9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51" name="Oval 26">
            <a:extLst>
              <a:ext uri="{FF2B5EF4-FFF2-40B4-BE49-F238E27FC236}">
                <a16:creationId xmlns:a16="http://schemas.microsoft.com/office/drawing/2014/main" id="{356DC469-1C94-4A6F-840B-5F052FAF1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111</a:t>
            </a:r>
          </a:p>
        </p:txBody>
      </p:sp>
      <p:sp>
        <p:nvSpPr>
          <p:cNvPr id="26652" name="Text Box 27">
            <a:extLst>
              <a:ext uri="{FF2B5EF4-FFF2-40B4-BE49-F238E27FC236}">
                <a16:creationId xmlns:a16="http://schemas.microsoft.com/office/drawing/2014/main" id="{138E5EC6-5DDD-4510-872D-6B79726EF3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5410200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111</a:t>
            </a:r>
          </a:p>
        </p:txBody>
      </p:sp>
      <p:sp>
        <p:nvSpPr>
          <p:cNvPr id="26653" name="Line 28">
            <a:extLst>
              <a:ext uri="{FF2B5EF4-FFF2-40B4-BE49-F238E27FC236}">
                <a16:creationId xmlns:a16="http://schemas.microsoft.com/office/drawing/2014/main" id="{230F5383-08FF-465D-AA47-1E90728DFCDB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54" name="Freeform 29">
            <a:extLst>
              <a:ext uri="{FF2B5EF4-FFF2-40B4-BE49-F238E27FC236}">
                <a16:creationId xmlns:a16="http://schemas.microsoft.com/office/drawing/2014/main" id="{F8EA89E0-047A-47D1-AB98-9579753CBD5C}"/>
              </a:ext>
            </a:extLst>
          </p:cNvPr>
          <p:cNvSpPr>
            <a:spLocks/>
          </p:cNvSpPr>
          <p:nvPr/>
        </p:nvSpPr>
        <p:spPr bwMode="auto">
          <a:xfrm>
            <a:off x="317500" y="4013200"/>
            <a:ext cx="8509000" cy="1168400"/>
          </a:xfrm>
          <a:custGeom>
            <a:avLst/>
            <a:gdLst>
              <a:gd name="T0" fmla="*/ 2147483646 w 5360"/>
              <a:gd name="T1" fmla="*/ 2147483646 h 736"/>
              <a:gd name="T2" fmla="*/ 2147483646 w 5360"/>
              <a:gd name="T3" fmla="*/ 2147483646 h 736"/>
              <a:gd name="T4" fmla="*/ 2147483646 w 5360"/>
              <a:gd name="T5" fmla="*/ 2147483646 h 736"/>
              <a:gd name="T6" fmla="*/ 2147483646 w 5360"/>
              <a:gd name="T7" fmla="*/ 2147483646 h 736"/>
              <a:gd name="T8" fmla="*/ 2147483646 w 5360"/>
              <a:gd name="T9" fmla="*/ 2147483646 h 736"/>
              <a:gd name="T10" fmla="*/ 2147483646 w 5360"/>
              <a:gd name="T11" fmla="*/ 2147483646 h 73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360" h="736">
                <a:moveTo>
                  <a:pt x="4888" y="736"/>
                </a:moveTo>
                <a:cubicBezTo>
                  <a:pt x="5004" y="660"/>
                  <a:pt x="5120" y="584"/>
                  <a:pt x="5128" y="496"/>
                </a:cubicBezTo>
                <a:cubicBezTo>
                  <a:pt x="5136" y="408"/>
                  <a:pt x="5360" y="288"/>
                  <a:pt x="4936" y="208"/>
                </a:cubicBezTo>
                <a:cubicBezTo>
                  <a:pt x="4512" y="128"/>
                  <a:pt x="3344" y="32"/>
                  <a:pt x="2584" y="16"/>
                </a:cubicBezTo>
                <a:cubicBezTo>
                  <a:pt x="1824" y="0"/>
                  <a:pt x="752" y="16"/>
                  <a:pt x="376" y="112"/>
                </a:cubicBezTo>
                <a:cubicBezTo>
                  <a:pt x="0" y="208"/>
                  <a:pt x="336" y="512"/>
                  <a:pt x="328" y="59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100B1FC-CA69-443E-A4A2-9184A0F60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D92EC76-916A-44DB-B3D4-AB643F4E9DC5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2FA7BBCF-F536-4071-9E9B-DE3B0A924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8577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Tackling FSM Problems</a:t>
            </a: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49EF8BDD-DC7D-4FE9-BD86-7EDA9D18CD4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Text Box 4">
            <a:extLst>
              <a:ext uri="{FF2B5EF4-FFF2-40B4-BE49-F238E27FC236}">
                <a16:creationId xmlns:a16="http://schemas.microsoft.com/office/drawing/2014/main" id="{C491AFDD-5FCB-4078-B160-5A8F531373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676400"/>
            <a:ext cx="8169275" cy="267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Three questions worth asking: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What are the possible output states?  Draw a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bubble for each.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What are inputs?  What values can those inputs take?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For each state, what do I do for each possible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input value?  Draw an arc out of every bubble for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every input value.</a:t>
            </a:r>
          </a:p>
        </p:txBody>
      </p:sp>
    </p:spTree>
    <p:extLst>
      <p:ext uri="{BB962C8B-B14F-4D97-AF65-F5344CB8AC3E}">
        <p14:creationId xmlns:p14="http://schemas.microsoft.com/office/powerpoint/2010/main" val="12403967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33F4CE0-E888-4BA8-921A-8C9DA9389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EAE2AE9-2DA1-40A5-B308-1893378623DC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A7983B64-E71E-49AA-863E-831E73230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7477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Traffic Light Controller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724916CB-06D1-4227-83BC-955F00E206B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5BDA8525-63D7-466F-9150-F682BC5B0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640618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Problem description: A traffic light with only green and red; either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North-South road has green or the East-West road has green (both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can’t be red); there are detectors on the roads to indicate if a car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on the road; the lights are updated every 30 seconds; a light need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change only if a car is waiting on the other road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State Transition Table: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How many states?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How many inputs?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How many outputs?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7541D6A-7449-4562-8457-29FED0AB3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8C7EB3-D684-4165-86E1-7CF14ABEB70B}" type="slidenum">
              <a:rPr lang="en-US" altLang="en-US" sz="1400">
                <a:latin typeface="Times New Roman" panose="02020603050405020304" pitchFamily="18" charset="0"/>
              </a:rPr>
              <a:pPr/>
              <a:t>15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51B838E6-A22C-4B2E-AF1C-1C4C128FC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4596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 Transition Table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5616DBD9-6D42-4F6C-9185-D9E44E0B2D2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A9254C8A-9E59-459D-B431-6657D4C816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7640618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Problem description: A traffic light with only green and red; either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North-South road has green or the East-West road has green (both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can’t be red); there are detectors on the roads to indicate if a car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on the road; the lights are updated every 30 seconds; a light must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change only if a car is waiting on the other road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State Transition Table: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CurrState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InputEW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InputNS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NextState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=Output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0                0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0                1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1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1                1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0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0                1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1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1                1                             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D3FFE41-FB0C-4FC0-B4DA-D34E86E72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96AB70-CABB-4F69-B2FD-899F72F2C809}" type="slidenum">
              <a:rPr lang="en-US" altLang="en-US" sz="1400">
                <a:latin typeface="Times New Roman" panose="02020603050405020304" pitchFamily="18" charset="0"/>
              </a:rPr>
              <a:pPr/>
              <a:t>16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BD29E4EB-CDBA-47D3-85AA-123117E29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52909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 Diagram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0FE0163E-C9F3-4FC3-8C69-06E913CF976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BB13C34A-5D5D-4042-AE4D-3546084E6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95400"/>
            <a:ext cx="6602641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State Transition Table: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CurrState       InputEW    InputNS            NextState=Output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0                0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0                1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1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1                1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0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0                1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1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1                1                             N</a:t>
            </a:r>
          </a:p>
        </p:txBody>
      </p:sp>
      <p:pic>
        <p:nvPicPr>
          <p:cNvPr id="32774" name="Picture 6" descr="53">
            <a:extLst>
              <a:ext uri="{FF2B5EF4-FFF2-40B4-BE49-F238E27FC236}">
                <a16:creationId xmlns:a16="http://schemas.microsoft.com/office/drawing/2014/main" id="{C8515261-5FB2-4913-B4A4-F1B3233A60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900" y="4435475"/>
            <a:ext cx="4314825" cy="211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775" name="Text Box 5">
            <a:extLst>
              <a:ext uri="{FF2B5EF4-FFF2-40B4-BE49-F238E27FC236}">
                <a16:creationId xmlns:a16="http://schemas.microsoft.com/office/drawing/2014/main" id="{4CCF7375-CD75-401C-891C-EBBEB5E214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6548438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100B1FC-CA69-443E-A4A2-9184A0F60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D92EC76-916A-44DB-B3D4-AB643F4E9DC5}" type="slidenum">
              <a:rPr lang="en-US" altLang="en-US" sz="1400">
                <a:latin typeface="Times New Roman" panose="02020603050405020304" pitchFamily="18" charset="0"/>
              </a:rPr>
              <a:pPr/>
              <a:t>17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2FA7BBCF-F536-4071-9E9B-DE3B0A924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8577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Tackling FSM Problems</a:t>
            </a: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49EF8BDD-DC7D-4FE9-BD86-7EDA9D18CD4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Text Box 4">
            <a:extLst>
              <a:ext uri="{FF2B5EF4-FFF2-40B4-BE49-F238E27FC236}">
                <a16:creationId xmlns:a16="http://schemas.microsoft.com/office/drawing/2014/main" id="{C491AFDD-5FCB-4078-B160-5A8F531373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676400"/>
            <a:ext cx="8169275" cy="267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Three questions worth asking: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What are the possible output states?  Draw a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bubble for each.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What are inputs?  What values can those inputs take?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For each state, what do I do for each possible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input value?  Draw an arc out of every bubble for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every input value.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100B1FC-CA69-443E-A4A2-9184A0F60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A2A5FC-1238-42CE-976F-90C18AC34B48}" type="slidenum">
              <a:rPr lang="en-US" altLang="en-US" sz="1400">
                <a:latin typeface="Times New Roman" panose="02020603050405020304" pitchFamily="18" charset="0"/>
              </a:rPr>
              <a:pPr/>
              <a:t>18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28A27EE9-5C7C-4156-ACC6-18B79621F7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8386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– Residential Thermostat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56C5376D-A016-42A4-B13D-1B3839C84F1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6FB5643E-5F5E-460F-A0FF-F024C90C3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88275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Two temp sensors: internal and external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internal temp is within 1 degree of desired, don’t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change setting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internal temp is &gt; 1 degree higher than desired, turn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AC on; if internal temp is &lt; 1 degree lower than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desired, turn heater 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external temp and desired temp are within 5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degrees, disregard the internal temp, and turn both AC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heater off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2">
            <a:extLst>
              <a:ext uri="{FF2B5EF4-FFF2-40B4-BE49-F238E27FC236}">
                <a16:creationId xmlns:a16="http://schemas.microsoft.com/office/drawing/2014/main" id="{13FF95F8-B2A1-4AAC-9DD9-D2844718BA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5801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Finite State Machine Table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AF4CC5FA-C900-4309-AD42-355A4D56B24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Slide Number Placeholder 3">
            <a:extLst>
              <a:ext uri="{FF2B5EF4-FFF2-40B4-BE49-F238E27FC236}">
                <a16:creationId xmlns:a16="http://schemas.microsoft.com/office/drawing/2014/main" id="{17116E51-2CA3-42E1-9F11-7DEE4A9E7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C75044-49DE-4A41-8B38-9ADB31ECE6A3}" type="slidenum">
              <a:rPr lang="en-US" altLang="en-US" sz="1400">
                <a:latin typeface="Times New Roman" panose="02020603050405020304" pitchFamily="18" charset="0"/>
              </a:rPr>
              <a:pPr/>
              <a:t>19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A4B10F0-B208-4C5D-873E-17C1C56EC7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463053"/>
            <a:ext cx="7302057" cy="501394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3">
            <a:extLst>
              <a:ext uri="{FF2B5EF4-FFF2-40B4-BE49-F238E27FC236}">
                <a16:creationId xmlns:a16="http://schemas.microsoft.com/office/drawing/2014/main" id="{02F551B4-94B4-425D-A526-41423B328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A67C759-3A2D-46BE-B0E8-A7D86040C13D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75241090-F57D-464F-B673-637F10B392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2308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Clocks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FCE0D16D-6DB3-405C-B1A7-E3C93A45B89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6FF66DCA-345F-4F2D-B793-48133B66E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3840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microprocessor is composed of many different circuits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that are operating simultaneously – if each circuit X takes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inputs at time  TI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 takes time TE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 execute the logic,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produces outputs at time TO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imagine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complications in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co-ordinating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tasks of every circuit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major school of thought (used in most processors built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today):  all circuits on the chip share a clock signal (a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square wave) that tells every circuit when to accept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inputs, how much time they have to execute the logic,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when they must produce outputs</a:t>
            </a:r>
          </a:p>
        </p:txBody>
      </p:sp>
      <p:sp>
        <p:nvSpPr>
          <p:cNvPr id="30726" name="Line 5">
            <a:extLst>
              <a:ext uri="{FF2B5EF4-FFF2-40B4-BE49-F238E27FC236}">
                <a16:creationId xmlns:a16="http://schemas.microsoft.com/office/drawing/2014/main" id="{BDAB39BC-B8B6-4989-8CDA-9297D6F68F0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7" name="Line 6">
            <a:extLst>
              <a:ext uri="{FF2B5EF4-FFF2-40B4-BE49-F238E27FC236}">
                <a16:creationId xmlns:a16="http://schemas.microsoft.com/office/drawing/2014/main" id="{0ED9A514-BAC1-4C81-A74A-4C7B9468A84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Line 7">
            <a:extLst>
              <a:ext uri="{FF2B5EF4-FFF2-40B4-BE49-F238E27FC236}">
                <a16:creationId xmlns:a16="http://schemas.microsoft.com/office/drawing/2014/main" id="{C26532D1-5A35-4569-ABC1-220F7A79C7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30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9" name="Line 8">
            <a:extLst>
              <a:ext uri="{FF2B5EF4-FFF2-40B4-BE49-F238E27FC236}">
                <a16:creationId xmlns:a16="http://schemas.microsoft.com/office/drawing/2014/main" id="{ED9684CA-6883-4CEF-8F8F-7D48EB0F9845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0" name="Line 9">
            <a:extLst>
              <a:ext uri="{FF2B5EF4-FFF2-40B4-BE49-F238E27FC236}">
                <a16:creationId xmlns:a16="http://schemas.microsoft.com/office/drawing/2014/main" id="{E9003EAA-9F3A-45E8-917E-4CFEA82A4D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64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1" name="Line 10">
            <a:extLst>
              <a:ext uri="{FF2B5EF4-FFF2-40B4-BE49-F238E27FC236}">
                <a16:creationId xmlns:a16="http://schemas.microsoft.com/office/drawing/2014/main" id="{CCDD9DD7-F345-4AB5-81FA-C25E5216D0A8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2" name="Line 11">
            <a:extLst>
              <a:ext uri="{FF2B5EF4-FFF2-40B4-BE49-F238E27FC236}">
                <a16:creationId xmlns:a16="http://schemas.microsoft.com/office/drawing/2014/main" id="{0D7607AB-4671-4546-A2DA-266B5448C83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3" name="Line 12">
            <a:extLst>
              <a:ext uri="{FF2B5EF4-FFF2-40B4-BE49-F238E27FC236}">
                <a16:creationId xmlns:a16="http://schemas.microsoft.com/office/drawing/2014/main" id="{2A84E157-0572-45CA-8C1F-D7FD0C53D041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4" name="Line 13">
            <a:extLst>
              <a:ext uri="{FF2B5EF4-FFF2-40B4-BE49-F238E27FC236}">
                <a16:creationId xmlns:a16="http://schemas.microsoft.com/office/drawing/2014/main" id="{C29D94E4-16F4-4047-8ED0-A23AD7BBF1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32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5" name="Line 14">
            <a:extLst>
              <a:ext uri="{FF2B5EF4-FFF2-40B4-BE49-F238E27FC236}">
                <a16:creationId xmlns:a16="http://schemas.microsoft.com/office/drawing/2014/main" id="{4D8B3A2B-DD32-469F-BF84-738DDBDDEDA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6" name="Line 15">
            <a:extLst>
              <a:ext uri="{FF2B5EF4-FFF2-40B4-BE49-F238E27FC236}">
                <a16:creationId xmlns:a16="http://schemas.microsoft.com/office/drawing/2014/main" id="{1D55969E-B2BD-438C-BA1B-A5CB990D475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66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7" name="Line 16">
            <a:extLst>
              <a:ext uri="{FF2B5EF4-FFF2-40B4-BE49-F238E27FC236}">
                <a16:creationId xmlns:a16="http://schemas.microsoft.com/office/drawing/2014/main" id="{0A5FB1F1-B92E-4FF9-912B-98B7100B61D1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8" name="Line 17">
            <a:extLst>
              <a:ext uri="{FF2B5EF4-FFF2-40B4-BE49-F238E27FC236}">
                <a16:creationId xmlns:a16="http://schemas.microsoft.com/office/drawing/2014/main" id="{33ADE0A3-ABD7-42B5-B578-D068083144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9" name="Line 18">
            <a:extLst>
              <a:ext uri="{FF2B5EF4-FFF2-40B4-BE49-F238E27FC236}">
                <a16:creationId xmlns:a16="http://schemas.microsoft.com/office/drawing/2014/main" id="{32E0304E-4409-40D6-966C-35C6329541E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0" name="Line 19">
            <a:extLst>
              <a:ext uri="{FF2B5EF4-FFF2-40B4-BE49-F238E27FC236}">
                <a16:creationId xmlns:a16="http://schemas.microsoft.com/office/drawing/2014/main" id="{83431217-9CBD-4084-999B-B29B90C78F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1" name="Line 20">
            <a:extLst>
              <a:ext uri="{FF2B5EF4-FFF2-40B4-BE49-F238E27FC236}">
                <a16:creationId xmlns:a16="http://schemas.microsoft.com/office/drawing/2014/main" id="{0C35AD78-3D42-45E1-A69B-C730BEA4C0B5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2" name="Line 21">
            <a:extLst>
              <a:ext uri="{FF2B5EF4-FFF2-40B4-BE49-F238E27FC236}">
                <a16:creationId xmlns:a16="http://schemas.microsoft.com/office/drawing/2014/main" id="{7CF8F59E-316B-4BAA-BF33-C6969769BE7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05375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3" name="Line 22">
            <a:extLst>
              <a:ext uri="{FF2B5EF4-FFF2-40B4-BE49-F238E27FC236}">
                <a16:creationId xmlns:a16="http://schemas.microsoft.com/office/drawing/2014/main" id="{CC469B5F-2B68-46D3-8346-FDA324DB3621}"/>
              </a:ext>
            </a:extLst>
          </p:cNvPr>
          <p:cNvSpPr>
            <a:spLocks noChangeShapeType="1"/>
          </p:cNvSpPr>
          <p:nvPr/>
        </p:nvSpPr>
        <p:spPr bwMode="auto">
          <a:xfrm>
            <a:off x="4905375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4" name="Line 23">
            <a:extLst>
              <a:ext uri="{FF2B5EF4-FFF2-40B4-BE49-F238E27FC236}">
                <a16:creationId xmlns:a16="http://schemas.microsoft.com/office/drawing/2014/main" id="{485F5650-2EBB-4DA1-89D7-809543C157A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38775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5" name="Line 24">
            <a:extLst>
              <a:ext uri="{FF2B5EF4-FFF2-40B4-BE49-F238E27FC236}">
                <a16:creationId xmlns:a16="http://schemas.microsoft.com/office/drawing/2014/main" id="{3B6D2759-8FAC-44FD-A341-A844FEEE5E18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8775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6" name="Line 25">
            <a:extLst>
              <a:ext uri="{FF2B5EF4-FFF2-40B4-BE49-F238E27FC236}">
                <a16:creationId xmlns:a16="http://schemas.microsoft.com/office/drawing/2014/main" id="{84BFFD8C-F6E5-459D-A993-6E8871DFD1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72175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7" name="Line 26">
            <a:extLst>
              <a:ext uri="{FF2B5EF4-FFF2-40B4-BE49-F238E27FC236}">
                <a16:creationId xmlns:a16="http://schemas.microsoft.com/office/drawing/2014/main" id="{2FADE76F-4E67-4A28-851B-2F80EFE3DDDC}"/>
              </a:ext>
            </a:extLst>
          </p:cNvPr>
          <p:cNvSpPr>
            <a:spLocks noChangeShapeType="1"/>
          </p:cNvSpPr>
          <p:nvPr/>
        </p:nvSpPr>
        <p:spPr bwMode="auto">
          <a:xfrm>
            <a:off x="5972175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8" name="Line 27">
            <a:extLst>
              <a:ext uri="{FF2B5EF4-FFF2-40B4-BE49-F238E27FC236}">
                <a16:creationId xmlns:a16="http://schemas.microsoft.com/office/drawing/2014/main" id="{6EBD866B-AB2A-46ED-A6EA-0B40364995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05575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Line 28">
            <a:extLst>
              <a:ext uri="{FF2B5EF4-FFF2-40B4-BE49-F238E27FC236}">
                <a16:creationId xmlns:a16="http://schemas.microsoft.com/office/drawing/2014/main" id="{CAF1D299-EF90-41D7-8693-E735905C21A8}"/>
              </a:ext>
            </a:extLst>
          </p:cNvPr>
          <p:cNvSpPr>
            <a:spLocks noChangeShapeType="1"/>
          </p:cNvSpPr>
          <p:nvPr/>
        </p:nvSpPr>
        <p:spPr bwMode="auto">
          <a:xfrm>
            <a:off x="6505575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0" name="Line 29">
            <a:extLst>
              <a:ext uri="{FF2B5EF4-FFF2-40B4-BE49-F238E27FC236}">
                <a16:creationId xmlns:a16="http://schemas.microsoft.com/office/drawing/2014/main" id="{F8F69EC3-CA8A-493D-B31F-ED107568035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38975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1" name="Line 30">
            <a:extLst>
              <a:ext uri="{FF2B5EF4-FFF2-40B4-BE49-F238E27FC236}">
                <a16:creationId xmlns:a16="http://schemas.microsoft.com/office/drawing/2014/main" id="{E45D66FB-FD69-4E53-8A80-992AD984A94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38975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2" name="Line 31">
            <a:extLst>
              <a:ext uri="{FF2B5EF4-FFF2-40B4-BE49-F238E27FC236}">
                <a16:creationId xmlns:a16="http://schemas.microsoft.com/office/drawing/2014/main" id="{C066F348-EB47-4BCE-98DB-95EC7B6492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72375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3" name="Line 32">
            <a:extLst>
              <a:ext uri="{FF2B5EF4-FFF2-40B4-BE49-F238E27FC236}">
                <a16:creationId xmlns:a16="http://schemas.microsoft.com/office/drawing/2014/main" id="{D56A30ED-DB63-4759-8D38-EA2DF219C34A}"/>
              </a:ext>
            </a:extLst>
          </p:cNvPr>
          <p:cNvSpPr>
            <a:spLocks noChangeShapeType="1"/>
          </p:cNvSpPr>
          <p:nvPr/>
        </p:nvSpPr>
        <p:spPr bwMode="auto">
          <a:xfrm>
            <a:off x="7572375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D2C33CF-7A59-4455-836D-35A5B9BB4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C75044-49DE-4A41-8B38-9ADB31ECE6A3}" type="slidenum">
              <a:rPr lang="en-US" altLang="en-US" sz="1400">
                <a:latin typeface="Times New Roman" panose="02020603050405020304" pitchFamily="18" charset="0"/>
              </a:rPr>
              <a:pPr/>
              <a:t>20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1568DA92-142A-425F-AA63-B5EE89148A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537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Finite State Diagram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E7E08D33-D52D-4539-A4D8-956F64A215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BFB7594E-09CB-4130-B62E-E302C15FB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7675" y="1763713"/>
            <a:ext cx="6687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U-H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4B9D5D0-F4A4-4B3C-85C8-89DE5AF2CEFC}"/>
              </a:ext>
            </a:extLst>
          </p:cNvPr>
          <p:cNvSpPr/>
          <p:nvPr/>
        </p:nvSpPr>
        <p:spPr>
          <a:xfrm>
            <a:off x="1524000" y="1857375"/>
            <a:ext cx="1524000" cy="1524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HEAT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6332B91-0DE4-4437-A062-6218C96A5697}"/>
              </a:ext>
            </a:extLst>
          </p:cNvPr>
          <p:cNvSpPr/>
          <p:nvPr/>
        </p:nvSpPr>
        <p:spPr>
          <a:xfrm>
            <a:off x="5943600" y="1857375"/>
            <a:ext cx="1524000" cy="1524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COOL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E87679D-277F-4D58-9863-DE2A390A9556}"/>
              </a:ext>
            </a:extLst>
          </p:cNvPr>
          <p:cNvSpPr/>
          <p:nvPr/>
        </p:nvSpPr>
        <p:spPr>
          <a:xfrm>
            <a:off x="3810000" y="4343400"/>
            <a:ext cx="1524000" cy="1524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F52F8665-ECD1-40FE-9785-FF74BE5E4DAD}"/>
              </a:ext>
            </a:extLst>
          </p:cNvPr>
          <p:cNvCxnSpPr/>
          <p:nvPr/>
        </p:nvCxnSpPr>
        <p:spPr>
          <a:xfrm>
            <a:off x="2971800" y="2286000"/>
            <a:ext cx="2971800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49A9354-E361-4726-814F-4480EA9B94D3}"/>
              </a:ext>
            </a:extLst>
          </p:cNvPr>
          <p:cNvCxnSpPr>
            <a:cxnSpLocks/>
          </p:cNvCxnSpPr>
          <p:nvPr/>
        </p:nvCxnSpPr>
        <p:spPr>
          <a:xfrm flipH="1">
            <a:off x="2971800" y="2895600"/>
            <a:ext cx="2971800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D1E0758-B003-442B-A3C2-3CA54F26C7C6}"/>
              </a:ext>
            </a:extLst>
          </p:cNvPr>
          <p:cNvCxnSpPr>
            <a:cxnSpLocks/>
          </p:cNvCxnSpPr>
          <p:nvPr/>
        </p:nvCxnSpPr>
        <p:spPr>
          <a:xfrm flipH="1" flipV="1">
            <a:off x="2667000" y="3276600"/>
            <a:ext cx="1371600" cy="12954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014F7AA-E74E-468F-8E90-A13C0C37371E}"/>
              </a:ext>
            </a:extLst>
          </p:cNvPr>
          <p:cNvCxnSpPr>
            <a:cxnSpLocks/>
          </p:cNvCxnSpPr>
          <p:nvPr/>
        </p:nvCxnSpPr>
        <p:spPr>
          <a:xfrm flipV="1">
            <a:off x="5181600" y="3276600"/>
            <a:ext cx="1143000" cy="132715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9DA3D6D-C808-4F52-9440-40B30BDEF643}"/>
              </a:ext>
            </a:extLst>
          </p:cNvPr>
          <p:cNvCxnSpPr>
            <a:cxnSpLocks/>
          </p:cNvCxnSpPr>
          <p:nvPr/>
        </p:nvCxnSpPr>
        <p:spPr>
          <a:xfrm flipH="1">
            <a:off x="5257800" y="3375025"/>
            <a:ext cx="1257300" cy="150177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7D2E848-ABE1-4D71-B4F3-8F958D1C142C}"/>
              </a:ext>
            </a:extLst>
          </p:cNvPr>
          <p:cNvCxnSpPr>
            <a:cxnSpLocks/>
          </p:cNvCxnSpPr>
          <p:nvPr/>
        </p:nvCxnSpPr>
        <p:spPr>
          <a:xfrm>
            <a:off x="2457450" y="3375025"/>
            <a:ext cx="1447800" cy="134937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5" name="Text Box 4">
            <a:extLst>
              <a:ext uri="{FF2B5EF4-FFF2-40B4-BE49-F238E27FC236}">
                <a16:creationId xmlns:a16="http://schemas.microsoft.com/office/drawing/2014/main" id="{10E95C12-6388-4C86-8F3C-C308FAFC0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7675" y="2890838"/>
            <a:ext cx="6399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U-C</a:t>
            </a:r>
          </a:p>
        </p:txBody>
      </p:sp>
      <p:sp>
        <p:nvSpPr>
          <p:cNvPr id="17" name="Arrow: Curved Right 16">
            <a:extLst>
              <a:ext uri="{FF2B5EF4-FFF2-40B4-BE49-F238E27FC236}">
                <a16:creationId xmlns:a16="http://schemas.microsoft.com/office/drawing/2014/main" id="{F0222350-44F0-4B56-97D6-C6338405C8B2}"/>
              </a:ext>
            </a:extLst>
          </p:cNvPr>
          <p:cNvSpPr/>
          <p:nvPr/>
        </p:nvSpPr>
        <p:spPr>
          <a:xfrm rot="16200000">
            <a:off x="4405313" y="5648325"/>
            <a:ext cx="438150" cy="914400"/>
          </a:xfrm>
          <a:prstGeom prst="curvedRightArrow">
            <a:avLst>
              <a:gd name="adj1" fmla="val 14739"/>
              <a:gd name="adj2" fmla="val 50000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Arrow: Curved Right 23">
            <a:extLst>
              <a:ext uri="{FF2B5EF4-FFF2-40B4-BE49-F238E27FC236}">
                <a16:creationId xmlns:a16="http://schemas.microsoft.com/office/drawing/2014/main" id="{3BA93A2A-BBE6-4804-92A9-FC71E7A0493E}"/>
              </a:ext>
            </a:extLst>
          </p:cNvPr>
          <p:cNvSpPr/>
          <p:nvPr/>
        </p:nvSpPr>
        <p:spPr>
          <a:xfrm rot="10800000">
            <a:off x="7480300" y="2171700"/>
            <a:ext cx="438150" cy="914400"/>
          </a:xfrm>
          <a:prstGeom prst="curvedRightArrow">
            <a:avLst>
              <a:gd name="adj1" fmla="val 14739"/>
              <a:gd name="adj2" fmla="val 50000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Arrow: Curved Right 24">
            <a:extLst>
              <a:ext uri="{FF2B5EF4-FFF2-40B4-BE49-F238E27FC236}">
                <a16:creationId xmlns:a16="http://schemas.microsoft.com/office/drawing/2014/main" id="{F10048B1-9EF8-4CBA-B50A-F3D16288EB4C}"/>
              </a:ext>
            </a:extLst>
          </p:cNvPr>
          <p:cNvSpPr/>
          <p:nvPr/>
        </p:nvSpPr>
        <p:spPr>
          <a:xfrm>
            <a:off x="1085850" y="2136775"/>
            <a:ext cx="438150" cy="914400"/>
          </a:xfrm>
          <a:prstGeom prst="curvedRightArrow">
            <a:avLst>
              <a:gd name="adj1" fmla="val 14739"/>
              <a:gd name="adj2" fmla="val 50000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59" name="Text Box 4">
            <a:extLst>
              <a:ext uri="{FF2B5EF4-FFF2-40B4-BE49-F238E27FC236}">
                <a16:creationId xmlns:a16="http://schemas.microsoft.com/office/drawing/2014/main" id="{16C83F9D-893C-470B-B834-C1ABE41723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9488" y="3705225"/>
            <a:ext cx="73930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D-C,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D-G,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D-H</a:t>
            </a:r>
          </a:p>
        </p:txBody>
      </p:sp>
      <p:sp>
        <p:nvSpPr>
          <p:cNvPr id="10260" name="Text Box 4">
            <a:extLst>
              <a:ext uri="{FF2B5EF4-FFF2-40B4-BE49-F238E27FC236}">
                <a16:creationId xmlns:a16="http://schemas.microsoft.com/office/drawing/2014/main" id="{7C05BC1B-7054-47F0-BC4D-D31CAC72D8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7588" y="3743325"/>
            <a:ext cx="73930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D-C,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D-G,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D-H</a:t>
            </a:r>
          </a:p>
        </p:txBody>
      </p:sp>
      <p:sp>
        <p:nvSpPr>
          <p:cNvPr id="10261" name="Text Box 4">
            <a:extLst>
              <a:ext uri="{FF2B5EF4-FFF2-40B4-BE49-F238E27FC236}">
                <a16:creationId xmlns:a16="http://schemas.microsoft.com/office/drawing/2014/main" id="{1AB0AC8F-EE35-4871-B853-89E3FCEE1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6061075"/>
            <a:ext cx="250767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D-C, D-G, D-H, U-G</a:t>
            </a:r>
          </a:p>
        </p:txBody>
      </p:sp>
      <p:sp>
        <p:nvSpPr>
          <p:cNvPr id="10262" name="Text Box 4">
            <a:extLst>
              <a:ext uri="{FF2B5EF4-FFF2-40B4-BE49-F238E27FC236}">
                <a16:creationId xmlns:a16="http://schemas.microsoft.com/office/drawing/2014/main" id="{D74CCA36-8147-483B-A6EE-7A89DA489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438" y="2136775"/>
            <a:ext cx="71551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U-C,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U-G</a:t>
            </a:r>
          </a:p>
        </p:txBody>
      </p:sp>
      <p:sp>
        <p:nvSpPr>
          <p:cNvPr id="10263" name="Text Box 4">
            <a:extLst>
              <a:ext uri="{FF2B5EF4-FFF2-40B4-BE49-F238E27FC236}">
                <a16:creationId xmlns:a16="http://schemas.microsoft.com/office/drawing/2014/main" id="{85871F8C-FC51-4E7C-A53B-AFAE2A773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7813" y="2205038"/>
            <a:ext cx="74571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U-H,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U-G</a:t>
            </a:r>
          </a:p>
        </p:txBody>
      </p:sp>
      <p:sp>
        <p:nvSpPr>
          <p:cNvPr id="10264" name="Text Box 4">
            <a:extLst>
              <a:ext uri="{FF2B5EF4-FFF2-40B4-BE49-F238E27FC236}">
                <a16:creationId xmlns:a16="http://schemas.microsoft.com/office/drawing/2014/main" id="{93912955-CD5F-4EB6-9633-32E7689EF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5025" y="3602038"/>
            <a:ext cx="6399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U-C</a:t>
            </a:r>
          </a:p>
        </p:txBody>
      </p:sp>
      <p:sp>
        <p:nvSpPr>
          <p:cNvPr id="10265" name="Text Box 4">
            <a:extLst>
              <a:ext uri="{FF2B5EF4-FFF2-40B4-BE49-F238E27FC236}">
                <a16:creationId xmlns:a16="http://schemas.microsoft.com/office/drawing/2014/main" id="{0D42F6CD-F584-48F0-93FB-860D8AD0C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2850" y="3633788"/>
            <a:ext cx="6687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U-H</a:t>
            </a:r>
          </a:p>
        </p:txBody>
      </p:sp>
      <p:sp>
        <p:nvSpPr>
          <p:cNvPr id="26" name="Text Box 4">
            <a:extLst>
              <a:ext uri="{FF2B5EF4-FFF2-40B4-BE49-F238E27FC236}">
                <a16:creationId xmlns:a16="http://schemas.microsoft.com/office/drawing/2014/main" id="{7DE2B291-DD4C-41A4-BF29-97362D7E3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544" y="5553243"/>
            <a:ext cx="2185791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Ext temp settings: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 – desired zone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U – undesired zone</a:t>
            </a:r>
          </a:p>
        </p:txBody>
      </p:sp>
      <p:sp>
        <p:nvSpPr>
          <p:cNvPr id="27" name="Text Box 4">
            <a:extLst>
              <a:ext uri="{FF2B5EF4-FFF2-40B4-BE49-F238E27FC236}">
                <a16:creationId xmlns:a16="http://schemas.microsoft.com/office/drawing/2014/main" id="{7C9B9664-78E4-4937-B00B-F2BC0D3414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2613" y="4613275"/>
            <a:ext cx="2016386" cy="13234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Int temp settings: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 – cold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G – goldilocks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H – hot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D2C33CF-7A59-4455-836D-35A5B9BB4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4E643CA-4F62-4D95-8E37-E00197B35257}" type="slidenum">
              <a:rPr lang="en-US" altLang="en-US" sz="1400">
                <a:latin typeface="Times New Roman" panose="02020603050405020304" pitchFamily="18" charset="0"/>
              </a:rPr>
              <a:pPr/>
              <a:t>21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732E4B5A-D3D1-4A2B-A02B-AAABAD596F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444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Latch vs. Flip-Flop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E33B31A8-313B-438C-AB0E-1FBA171EA3B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CDA5343A-1A45-42C1-835E-4371D1651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055393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Recall that we want a circuit to have stable inputs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an entire cycle – so I want my new inputs to arrive 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the start of a cycle and be fixed for an entire cycle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 flip-flop provides the above semantics (a door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swings open and shut at the start of a cycle)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But a flip-flop needs two back-to-back D-latches, i.e.,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more transistors, delay, power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You can reduce these overheads with just a single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D-latch (a door that is open for half a cycle) as long 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you can tolerate stable inputs for just half a cycle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3">
            <a:extLst>
              <a:ext uri="{FF2B5EF4-FFF2-40B4-BE49-F238E27FC236}">
                <a16:creationId xmlns:a16="http://schemas.microsoft.com/office/drawing/2014/main" id="{B3993199-3D44-43C3-B58E-E6ACD8BE6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1356674-BCBC-4A9B-9873-6B55FE96AD13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3A2A97E4-099A-4491-A566-83679E490B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2434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Clock Terminology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1FE2AF67-D35A-4710-962F-531235C5C7E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3DDFBA48-92DA-4F8F-BCA1-093D7B7FC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514600"/>
            <a:ext cx="126662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Cycle time</a:t>
            </a:r>
          </a:p>
        </p:txBody>
      </p:sp>
      <p:sp>
        <p:nvSpPr>
          <p:cNvPr id="32774" name="Line 5">
            <a:extLst>
              <a:ext uri="{FF2B5EF4-FFF2-40B4-BE49-F238E27FC236}">
                <a16:creationId xmlns:a16="http://schemas.microsoft.com/office/drawing/2014/main" id="{E8E87ECD-77C9-40DF-9CD4-74450DFD6AC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620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5" name="Line 6">
            <a:extLst>
              <a:ext uri="{FF2B5EF4-FFF2-40B4-BE49-F238E27FC236}">
                <a16:creationId xmlns:a16="http://schemas.microsoft.com/office/drawing/2014/main" id="{812778D6-32F4-4567-9F78-E9BB4A35F8B4}"/>
              </a:ext>
            </a:extLst>
          </p:cNvPr>
          <p:cNvSpPr>
            <a:spLocks noChangeShapeType="1"/>
          </p:cNvSpPr>
          <p:nvPr/>
        </p:nvSpPr>
        <p:spPr bwMode="auto">
          <a:xfrm>
            <a:off x="962025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6" name="Line 7">
            <a:extLst>
              <a:ext uri="{FF2B5EF4-FFF2-40B4-BE49-F238E27FC236}">
                <a16:creationId xmlns:a16="http://schemas.microsoft.com/office/drawing/2014/main" id="{E4727911-D803-4330-ACB4-C8D75BC4762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954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7" name="Line 8">
            <a:extLst>
              <a:ext uri="{FF2B5EF4-FFF2-40B4-BE49-F238E27FC236}">
                <a16:creationId xmlns:a16="http://schemas.microsoft.com/office/drawing/2014/main" id="{4A8B0387-7775-4F18-9985-6FA716A2BE4B}"/>
              </a:ext>
            </a:extLst>
          </p:cNvPr>
          <p:cNvSpPr>
            <a:spLocks noChangeShapeType="1"/>
          </p:cNvSpPr>
          <p:nvPr/>
        </p:nvSpPr>
        <p:spPr bwMode="auto">
          <a:xfrm>
            <a:off x="1495425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8" name="Line 9">
            <a:extLst>
              <a:ext uri="{FF2B5EF4-FFF2-40B4-BE49-F238E27FC236}">
                <a16:creationId xmlns:a16="http://schemas.microsoft.com/office/drawing/2014/main" id="{07F72D8E-DB77-4D96-B359-0FDB620B054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288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9" name="Line 10">
            <a:extLst>
              <a:ext uri="{FF2B5EF4-FFF2-40B4-BE49-F238E27FC236}">
                <a16:creationId xmlns:a16="http://schemas.microsoft.com/office/drawing/2014/main" id="{952442A9-7003-4EC3-B447-E30D7F2B47F0}"/>
              </a:ext>
            </a:extLst>
          </p:cNvPr>
          <p:cNvSpPr>
            <a:spLocks noChangeShapeType="1"/>
          </p:cNvSpPr>
          <p:nvPr/>
        </p:nvSpPr>
        <p:spPr bwMode="auto">
          <a:xfrm>
            <a:off x="2028825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0" name="Line 11">
            <a:extLst>
              <a:ext uri="{FF2B5EF4-FFF2-40B4-BE49-F238E27FC236}">
                <a16:creationId xmlns:a16="http://schemas.microsoft.com/office/drawing/2014/main" id="{BFFDB49A-41A6-4385-8420-9B99CEB2DE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622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1" name="Line 12">
            <a:extLst>
              <a:ext uri="{FF2B5EF4-FFF2-40B4-BE49-F238E27FC236}">
                <a16:creationId xmlns:a16="http://schemas.microsoft.com/office/drawing/2014/main" id="{051C4BBA-2661-47A8-9CD7-AE24625B458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62225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2" name="Line 13">
            <a:extLst>
              <a:ext uri="{FF2B5EF4-FFF2-40B4-BE49-F238E27FC236}">
                <a16:creationId xmlns:a16="http://schemas.microsoft.com/office/drawing/2014/main" id="{E2049925-6202-4BB1-AF23-21C6D812B1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956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3" name="Line 14">
            <a:extLst>
              <a:ext uri="{FF2B5EF4-FFF2-40B4-BE49-F238E27FC236}">
                <a16:creationId xmlns:a16="http://schemas.microsoft.com/office/drawing/2014/main" id="{28C185C5-8410-42DE-9106-8D3B373B2F0E}"/>
              </a:ext>
            </a:extLst>
          </p:cNvPr>
          <p:cNvSpPr>
            <a:spLocks noChangeShapeType="1"/>
          </p:cNvSpPr>
          <p:nvPr/>
        </p:nvSpPr>
        <p:spPr bwMode="auto">
          <a:xfrm>
            <a:off x="3095625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4" name="Line 15">
            <a:extLst>
              <a:ext uri="{FF2B5EF4-FFF2-40B4-BE49-F238E27FC236}">
                <a16:creationId xmlns:a16="http://schemas.microsoft.com/office/drawing/2014/main" id="{4E2A3D80-DDE1-4CEC-A55D-7F3D13070B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290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5" name="Line 16">
            <a:extLst>
              <a:ext uri="{FF2B5EF4-FFF2-40B4-BE49-F238E27FC236}">
                <a16:creationId xmlns:a16="http://schemas.microsoft.com/office/drawing/2014/main" id="{F0020B84-1DD9-4E1A-A761-B7AE6063584F}"/>
              </a:ext>
            </a:extLst>
          </p:cNvPr>
          <p:cNvSpPr>
            <a:spLocks noChangeShapeType="1"/>
          </p:cNvSpPr>
          <p:nvPr/>
        </p:nvSpPr>
        <p:spPr bwMode="auto">
          <a:xfrm>
            <a:off x="3629025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6" name="Line 17">
            <a:extLst>
              <a:ext uri="{FF2B5EF4-FFF2-40B4-BE49-F238E27FC236}">
                <a16:creationId xmlns:a16="http://schemas.microsoft.com/office/drawing/2014/main" id="{4CB67A90-9581-4CF0-B714-AC8E2DDFCE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624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7" name="Line 18">
            <a:extLst>
              <a:ext uri="{FF2B5EF4-FFF2-40B4-BE49-F238E27FC236}">
                <a16:creationId xmlns:a16="http://schemas.microsoft.com/office/drawing/2014/main" id="{40D1B6DB-2FAA-4B7D-B89A-2EF20CE03352}"/>
              </a:ext>
            </a:extLst>
          </p:cNvPr>
          <p:cNvSpPr>
            <a:spLocks noChangeShapeType="1"/>
          </p:cNvSpPr>
          <p:nvPr/>
        </p:nvSpPr>
        <p:spPr bwMode="auto">
          <a:xfrm>
            <a:off x="4162425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8" name="Line 19">
            <a:extLst>
              <a:ext uri="{FF2B5EF4-FFF2-40B4-BE49-F238E27FC236}">
                <a16:creationId xmlns:a16="http://schemas.microsoft.com/office/drawing/2014/main" id="{81B94FD4-B554-4ADA-81B6-19B6FA89BEF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958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9" name="Line 20">
            <a:extLst>
              <a:ext uri="{FF2B5EF4-FFF2-40B4-BE49-F238E27FC236}">
                <a16:creationId xmlns:a16="http://schemas.microsoft.com/office/drawing/2014/main" id="{F4E29258-5F39-4D8A-92BB-C5AA3F347CA9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5825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0" name="Line 21">
            <a:extLst>
              <a:ext uri="{FF2B5EF4-FFF2-40B4-BE49-F238E27FC236}">
                <a16:creationId xmlns:a16="http://schemas.microsoft.com/office/drawing/2014/main" id="{EC5E8253-E257-4D11-9C95-FE04903A80F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57800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1" name="Line 22">
            <a:extLst>
              <a:ext uri="{FF2B5EF4-FFF2-40B4-BE49-F238E27FC236}">
                <a16:creationId xmlns:a16="http://schemas.microsoft.com/office/drawing/2014/main" id="{ACEBE95B-0FE1-49D8-8088-8FC03BF53C25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2" name="Line 23">
            <a:extLst>
              <a:ext uri="{FF2B5EF4-FFF2-40B4-BE49-F238E27FC236}">
                <a16:creationId xmlns:a16="http://schemas.microsoft.com/office/drawing/2014/main" id="{9B2C453E-9A7C-4D03-9101-15DFD15AB1C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91200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3" name="Line 24">
            <a:extLst>
              <a:ext uri="{FF2B5EF4-FFF2-40B4-BE49-F238E27FC236}">
                <a16:creationId xmlns:a16="http://schemas.microsoft.com/office/drawing/2014/main" id="{2EF3FA34-9B56-4307-9D52-E776964F1DAA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4" name="Line 25">
            <a:extLst>
              <a:ext uri="{FF2B5EF4-FFF2-40B4-BE49-F238E27FC236}">
                <a16:creationId xmlns:a16="http://schemas.microsoft.com/office/drawing/2014/main" id="{1BBF7042-4688-4E15-8CE8-7ACFC8B1D8E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5" name="Line 26">
            <a:extLst>
              <a:ext uri="{FF2B5EF4-FFF2-40B4-BE49-F238E27FC236}">
                <a16:creationId xmlns:a16="http://schemas.microsoft.com/office/drawing/2014/main" id="{F1DAD13B-02C1-4EE8-BC45-49FA196CF074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6" name="Line 27">
            <a:extLst>
              <a:ext uri="{FF2B5EF4-FFF2-40B4-BE49-F238E27FC236}">
                <a16:creationId xmlns:a16="http://schemas.microsoft.com/office/drawing/2014/main" id="{2F987DB2-7BF1-485E-8698-DD71FCC0C9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0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7" name="Line 28">
            <a:extLst>
              <a:ext uri="{FF2B5EF4-FFF2-40B4-BE49-F238E27FC236}">
                <a16:creationId xmlns:a16="http://schemas.microsoft.com/office/drawing/2014/main" id="{9A469505-1309-4634-973C-949891C8E74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8" name="Line 29">
            <a:extLst>
              <a:ext uri="{FF2B5EF4-FFF2-40B4-BE49-F238E27FC236}">
                <a16:creationId xmlns:a16="http://schemas.microsoft.com/office/drawing/2014/main" id="{9D32BFE1-E7BB-4099-8D52-08746D25B2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91400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9" name="Line 30">
            <a:extLst>
              <a:ext uri="{FF2B5EF4-FFF2-40B4-BE49-F238E27FC236}">
                <a16:creationId xmlns:a16="http://schemas.microsoft.com/office/drawing/2014/main" id="{D1E335EC-608E-4A11-BCEF-91BB73320B7D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0" name="Line 31">
            <a:extLst>
              <a:ext uri="{FF2B5EF4-FFF2-40B4-BE49-F238E27FC236}">
                <a16:creationId xmlns:a16="http://schemas.microsoft.com/office/drawing/2014/main" id="{67239CFD-6142-421B-AC99-61AF142930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24800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1" name="Line 32">
            <a:extLst>
              <a:ext uri="{FF2B5EF4-FFF2-40B4-BE49-F238E27FC236}">
                <a16:creationId xmlns:a16="http://schemas.microsoft.com/office/drawing/2014/main" id="{1FE32DEB-94FE-4743-9576-2AFC2CA4B2F3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2" name="Line 33">
            <a:extLst>
              <a:ext uri="{FF2B5EF4-FFF2-40B4-BE49-F238E27FC236}">
                <a16:creationId xmlns:a16="http://schemas.microsoft.com/office/drawing/2014/main" id="{0F48A6B1-3049-4A5A-A1E5-837E504E0A00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2895600"/>
            <a:ext cx="0" cy="152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3" name="Line 34">
            <a:extLst>
              <a:ext uri="{FF2B5EF4-FFF2-40B4-BE49-F238E27FC236}">
                <a16:creationId xmlns:a16="http://schemas.microsoft.com/office/drawing/2014/main" id="{C5FB15CB-199A-45BF-B3C2-D4E01432CC2E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2895600"/>
            <a:ext cx="0" cy="152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4" name="Line 35">
            <a:extLst>
              <a:ext uri="{FF2B5EF4-FFF2-40B4-BE49-F238E27FC236}">
                <a16:creationId xmlns:a16="http://schemas.microsoft.com/office/drawing/2014/main" id="{5CB39D89-6DAE-4484-B5D6-5AD31A6BA652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2971800"/>
            <a:ext cx="1066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5" name="Line 36">
            <a:extLst>
              <a:ext uri="{FF2B5EF4-FFF2-40B4-BE49-F238E27FC236}">
                <a16:creationId xmlns:a16="http://schemas.microsoft.com/office/drawing/2014/main" id="{580D922F-A7E3-4141-AC0D-0C19BA8AE426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2286000"/>
            <a:ext cx="0" cy="762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6" name="Text Box 37">
            <a:extLst>
              <a:ext uri="{FF2B5EF4-FFF2-40B4-BE49-F238E27FC236}">
                <a16:creationId xmlns:a16="http://schemas.microsoft.com/office/drawing/2014/main" id="{CBD90A5D-0E87-421E-B97A-E08F08C953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1981200"/>
            <a:ext cx="195226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Rising clock edge</a:t>
            </a:r>
          </a:p>
        </p:txBody>
      </p:sp>
      <p:sp>
        <p:nvSpPr>
          <p:cNvPr id="32807" name="Text Box 38">
            <a:extLst>
              <a:ext uri="{FF2B5EF4-FFF2-40B4-BE49-F238E27FC236}">
                <a16:creationId xmlns:a16="http://schemas.microsoft.com/office/drawing/2014/main" id="{85B98838-5C0A-4068-AAD0-3270361307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4191000"/>
            <a:ext cx="200631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Falling clock edge</a:t>
            </a:r>
          </a:p>
        </p:txBody>
      </p:sp>
      <p:sp>
        <p:nvSpPr>
          <p:cNvPr id="32808" name="Line 39">
            <a:extLst>
              <a:ext uri="{FF2B5EF4-FFF2-40B4-BE49-F238E27FC236}">
                <a16:creationId xmlns:a16="http://schemas.microsoft.com/office/drawing/2014/main" id="{4E15AC57-6B05-40ED-A139-9480A26D09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81400" y="3581400"/>
            <a:ext cx="0" cy="685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9" name="Text Box 40">
            <a:extLst>
              <a:ext uri="{FF2B5EF4-FFF2-40B4-BE49-F238E27FC236}">
                <a16:creationId xmlns:a16="http://schemas.microsoft.com/office/drawing/2014/main" id="{9D45DAA7-B0F0-4203-9602-C0BA770211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105400"/>
            <a:ext cx="519885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 GHz = clock speed = </a:t>
            </a:r>
            <a:r>
              <a:rPr lang="en-US" altLang="en-US" sz="2000" u="sng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1            =</a:t>
            </a: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u="sng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1        .</a:t>
            </a:r>
            <a:endParaRPr lang="en-US" altLang="en-US" sz="20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cycle time            250 ps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3">
            <a:extLst>
              <a:ext uri="{FF2B5EF4-FFF2-40B4-BE49-F238E27FC236}">
                <a16:creationId xmlns:a16="http://schemas.microsoft.com/office/drawing/2014/main" id="{6ACF73DA-2971-40BB-8899-80BE6F4B6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ECCC001-22D2-4CDC-8344-8ADA5BAF75B6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56C49C05-47BA-4989-A075-8F0BE583BC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7666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Sequential Circuits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F210073D-D812-480C-933F-936751C17C7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44C35E2F-BABB-4CCC-A84C-3A02CF7F49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371600"/>
            <a:ext cx="716914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Until now, circuits were combinational – when inputs change,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outputs change after a while (time = logic delay thru circuit)</a:t>
            </a:r>
          </a:p>
        </p:txBody>
      </p:sp>
      <p:sp>
        <p:nvSpPr>
          <p:cNvPr id="34822" name="Rectangle 5">
            <a:extLst>
              <a:ext uri="{FF2B5EF4-FFF2-40B4-BE49-F238E27FC236}">
                <a16:creationId xmlns:a16="http://schemas.microsoft.com/office/drawing/2014/main" id="{4E2D4CC1-6282-42FD-A47D-630420315B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2875" y="2274888"/>
            <a:ext cx="1828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Combinational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Circuit</a:t>
            </a:r>
          </a:p>
        </p:txBody>
      </p:sp>
      <p:sp>
        <p:nvSpPr>
          <p:cNvPr id="34823" name="Line 7">
            <a:extLst>
              <a:ext uri="{FF2B5EF4-FFF2-40B4-BE49-F238E27FC236}">
                <a16:creationId xmlns:a16="http://schemas.microsoft.com/office/drawing/2014/main" id="{DA4BAE44-91AE-4440-B967-8EE64B129FE9}"/>
              </a:ext>
            </a:extLst>
          </p:cNvPr>
          <p:cNvSpPr>
            <a:spLocks noChangeShapeType="1"/>
          </p:cNvSpPr>
          <p:nvPr/>
        </p:nvSpPr>
        <p:spPr bwMode="auto">
          <a:xfrm>
            <a:off x="2301875" y="2732088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4" name="Line 8">
            <a:extLst>
              <a:ext uri="{FF2B5EF4-FFF2-40B4-BE49-F238E27FC236}">
                <a16:creationId xmlns:a16="http://schemas.microsoft.com/office/drawing/2014/main" id="{57D06E99-414E-41B1-8E66-4D48836D7CC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11675" y="2732088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5" name="Text Box 9">
            <a:extLst>
              <a:ext uri="{FF2B5EF4-FFF2-40B4-BE49-F238E27FC236}">
                <a16:creationId xmlns:a16="http://schemas.microsoft.com/office/drawing/2014/main" id="{65777790-D733-497A-B4C3-301A5524D7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514600"/>
            <a:ext cx="84029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Inputs</a:t>
            </a:r>
          </a:p>
        </p:txBody>
      </p:sp>
      <p:sp>
        <p:nvSpPr>
          <p:cNvPr id="34826" name="Text Box 10">
            <a:extLst>
              <a:ext uri="{FF2B5EF4-FFF2-40B4-BE49-F238E27FC236}">
                <a16:creationId xmlns:a16="http://schemas.microsoft.com/office/drawing/2014/main" id="{6507E5A2-0F5F-4F72-9B0E-0A14B9CE9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6475" y="2503488"/>
            <a:ext cx="107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Outputs</a:t>
            </a:r>
          </a:p>
        </p:txBody>
      </p:sp>
      <p:sp>
        <p:nvSpPr>
          <p:cNvPr id="34827" name="Text Box 11">
            <a:extLst>
              <a:ext uri="{FF2B5EF4-FFF2-40B4-BE49-F238E27FC236}">
                <a16:creationId xmlns:a16="http://schemas.microsoft.com/office/drawing/2014/main" id="{7E25AC8D-1147-4C0C-8D11-5F6D05866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275" y="3570288"/>
            <a:ext cx="7057701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We want the clock to act like a start and stop signal – a “latch”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a storage device that separates these circuits – it ensures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the inputs to the circuit do not change during a clock cycle</a:t>
            </a:r>
          </a:p>
        </p:txBody>
      </p:sp>
      <p:sp>
        <p:nvSpPr>
          <p:cNvPr id="34828" name="Rectangle 12">
            <a:extLst>
              <a:ext uri="{FF2B5EF4-FFF2-40B4-BE49-F238E27FC236}">
                <a16:creationId xmlns:a16="http://schemas.microsoft.com/office/drawing/2014/main" id="{0221DAB1-02A8-4717-8531-7B756FCF1F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181600"/>
            <a:ext cx="1828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Combinational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Circuit</a:t>
            </a:r>
          </a:p>
        </p:txBody>
      </p:sp>
      <p:sp>
        <p:nvSpPr>
          <p:cNvPr id="34829" name="Line 13">
            <a:extLst>
              <a:ext uri="{FF2B5EF4-FFF2-40B4-BE49-F238E27FC236}">
                <a16:creationId xmlns:a16="http://schemas.microsoft.com/office/drawing/2014/main" id="{401E161B-4928-4A72-A5B0-9D97047B6245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6075" y="5627688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0" name="Line 14">
            <a:extLst>
              <a:ext uri="{FF2B5EF4-FFF2-40B4-BE49-F238E27FC236}">
                <a16:creationId xmlns:a16="http://schemas.microsoft.com/office/drawing/2014/main" id="{3CD774E8-01F7-4896-9A8D-1B2C61DC7C1D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56388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1" name="Text Box 16">
            <a:extLst>
              <a:ext uri="{FF2B5EF4-FFF2-40B4-BE49-F238E27FC236}">
                <a16:creationId xmlns:a16="http://schemas.microsoft.com/office/drawing/2014/main" id="{69ABA283-B870-46A7-8549-29589E0D3F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5257800"/>
            <a:ext cx="107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Outputs</a:t>
            </a:r>
          </a:p>
        </p:txBody>
      </p:sp>
      <p:sp>
        <p:nvSpPr>
          <p:cNvPr id="34832" name="Rectangle 17">
            <a:extLst>
              <a:ext uri="{FF2B5EF4-FFF2-40B4-BE49-F238E27FC236}">
                <a16:creationId xmlns:a16="http://schemas.microsoft.com/office/drawing/2014/main" id="{94034E37-B3C5-4940-9E16-68BC78D5E2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75" y="2274888"/>
            <a:ext cx="1828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Combinational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Circuit</a:t>
            </a:r>
          </a:p>
        </p:txBody>
      </p:sp>
      <p:sp>
        <p:nvSpPr>
          <p:cNvPr id="34833" name="Line 18">
            <a:extLst>
              <a:ext uri="{FF2B5EF4-FFF2-40B4-BE49-F238E27FC236}">
                <a16:creationId xmlns:a16="http://schemas.microsoft.com/office/drawing/2014/main" id="{2A3BDEF1-A529-4170-9E11-B635DCEC888B}"/>
              </a:ext>
            </a:extLst>
          </p:cNvPr>
          <p:cNvSpPr>
            <a:spLocks noChangeShapeType="1"/>
          </p:cNvSpPr>
          <p:nvPr/>
        </p:nvSpPr>
        <p:spPr bwMode="auto">
          <a:xfrm>
            <a:off x="5883275" y="2732088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4" name="Rectangle 19">
            <a:extLst>
              <a:ext uri="{FF2B5EF4-FFF2-40B4-BE49-F238E27FC236}">
                <a16:creationId xmlns:a16="http://schemas.microsoft.com/office/drawing/2014/main" id="{F3F58E9A-028B-4B6D-A1CB-FBD8455A3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5181600"/>
            <a:ext cx="3048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5" name="Line 21">
            <a:extLst>
              <a:ext uri="{FF2B5EF4-FFF2-40B4-BE49-F238E27FC236}">
                <a16:creationId xmlns:a16="http://schemas.microsoft.com/office/drawing/2014/main" id="{1F745090-3FB5-481A-A1F5-87A642CA7789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56388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6" name="Rectangle 22">
            <a:extLst>
              <a:ext uri="{FF2B5EF4-FFF2-40B4-BE49-F238E27FC236}">
                <a16:creationId xmlns:a16="http://schemas.microsoft.com/office/drawing/2014/main" id="{1E2F198D-A265-4D0D-A7E1-6EFF266BA1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5181600"/>
            <a:ext cx="3048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7" name="Rectangle 23">
            <a:extLst>
              <a:ext uri="{FF2B5EF4-FFF2-40B4-BE49-F238E27FC236}">
                <a16:creationId xmlns:a16="http://schemas.microsoft.com/office/drawing/2014/main" id="{792A8E51-81BA-47DF-BA70-212978B106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5181600"/>
            <a:ext cx="1828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Combinational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Circuit</a:t>
            </a:r>
          </a:p>
        </p:txBody>
      </p:sp>
      <p:sp>
        <p:nvSpPr>
          <p:cNvPr id="34838" name="Line 24">
            <a:extLst>
              <a:ext uri="{FF2B5EF4-FFF2-40B4-BE49-F238E27FC236}">
                <a16:creationId xmlns:a16="http://schemas.microsoft.com/office/drawing/2014/main" id="{9390964D-2C20-4612-AFC4-664D7954903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56388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9" name="Text Box 25">
            <a:extLst>
              <a:ext uri="{FF2B5EF4-FFF2-40B4-BE49-F238E27FC236}">
                <a16:creationId xmlns:a16="http://schemas.microsoft.com/office/drawing/2014/main" id="{E26834D6-3F0C-4077-A66E-E366AAD8F5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6019800"/>
            <a:ext cx="74020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Latch</a:t>
            </a:r>
          </a:p>
        </p:txBody>
      </p:sp>
      <p:sp>
        <p:nvSpPr>
          <p:cNvPr id="34840" name="Text Box 26">
            <a:extLst>
              <a:ext uri="{FF2B5EF4-FFF2-40B4-BE49-F238E27FC236}">
                <a16:creationId xmlns:a16="http://schemas.microsoft.com/office/drawing/2014/main" id="{F8ACD76A-569F-41DB-8D44-1608892FE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6019800"/>
            <a:ext cx="74020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Latch</a:t>
            </a:r>
          </a:p>
        </p:txBody>
      </p:sp>
      <p:sp>
        <p:nvSpPr>
          <p:cNvPr id="34841" name="Text Box 27">
            <a:extLst>
              <a:ext uri="{FF2B5EF4-FFF2-40B4-BE49-F238E27FC236}">
                <a16:creationId xmlns:a16="http://schemas.microsoft.com/office/drawing/2014/main" id="{30BB860D-19A9-48D8-B01B-397CEDA90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410200"/>
            <a:ext cx="84029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Inputs</a:t>
            </a:r>
          </a:p>
        </p:txBody>
      </p:sp>
      <p:sp>
        <p:nvSpPr>
          <p:cNvPr id="34842" name="Text Box 28">
            <a:extLst>
              <a:ext uri="{FF2B5EF4-FFF2-40B4-BE49-F238E27FC236}">
                <a16:creationId xmlns:a16="http://schemas.microsoft.com/office/drawing/2014/main" id="{5DCFC94B-E2B6-40E9-B27A-4FD830254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724400"/>
            <a:ext cx="7409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Clock</a:t>
            </a:r>
          </a:p>
        </p:txBody>
      </p:sp>
      <p:sp>
        <p:nvSpPr>
          <p:cNvPr id="34843" name="Text Box 29">
            <a:extLst>
              <a:ext uri="{FF2B5EF4-FFF2-40B4-BE49-F238E27FC236}">
                <a16:creationId xmlns:a16="http://schemas.microsoft.com/office/drawing/2014/main" id="{F6635F27-F42B-4F6D-AEAC-636FBAF4A3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724400"/>
            <a:ext cx="7409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Clock</a:t>
            </a:r>
          </a:p>
        </p:txBody>
      </p:sp>
      <p:sp>
        <p:nvSpPr>
          <p:cNvPr id="34844" name="Line 30">
            <a:extLst>
              <a:ext uri="{FF2B5EF4-FFF2-40B4-BE49-F238E27FC236}">
                <a16:creationId xmlns:a16="http://schemas.microsoft.com/office/drawing/2014/main" id="{E88C5131-7929-4091-AD93-E0A18406D0D2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029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45" name="Line 31">
            <a:extLst>
              <a:ext uri="{FF2B5EF4-FFF2-40B4-BE49-F238E27FC236}">
                <a16:creationId xmlns:a16="http://schemas.microsoft.com/office/drawing/2014/main" id="{6FA94E89-CBC0-4353-B644-ED417504F2F2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5029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3">
            <a:extLst>
              <a:ext uri="{FF2B5EF4-FFF2-40B4-BE49-F238E27FC236}">
                <a16:creationId xmlns:a16="http://schemas.microsoft.com/office/drawing/2014/main" id="{17829B5A-C12F-49A6-9735-4AC07F1B7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F4FD7C5-4839-41C6-A757-CAD2E1183E8E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B3C53594-5472-421B-8EF4-0869A51948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7666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Sequential Circuits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D9B2AAC3-78FD-4798-8105-1F52FE1A68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A0B995E3-FE86-457A-A521-BE9C654D83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447800"/>
            <a:ext cx="7628050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Sequential circuit: consists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of combinational circuit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a storage element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At the start of the clock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cycle, the rising edge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causes the “state” storage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to store some input values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This state will not change for an entire cycle (until next rising edge)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combinational circuit has some time to accept the value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of “state” and “inputs” and produce “outputs”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Some of the outputs (for example, the value of next “state”) may feed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back (but through the latch so they’re only seen in the next cycle)</a:t>
            </a:r>
          </a:p>
        </p:txBody>
      </p:sp>
      <p:sp>
        <p:nvSpPr>
          <p:cNvPr id="36870" name="Rectangle 43">
            <a:extLst>
              <a:ext uri="{FF2B5EF4-FFF2-40B4-BE49-F238E27FC236}">
                <a16:creationId xmlns:a16="http://schemas.microsoft.com/office/drawing/2014/main" id="{3D8189F0-802D-4F7B-8168-8321946FD3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1981200"/>
            <a:ext cx="2819400" cy="15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1" name="Rectangle 44">
            <a:extLst>
              <a:ext uri="{FF2B5EF4-FFF2-40B4-BE49-F238E27FC236}">
                <a16:creationId xmlns:a16="http://schemas.microsoft.com/office/drawing/2014/main" id="{96F9ED0A-09DC-45B8-B089-92097ECE7E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2133600"/>
            <a:ext cx="2133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</a:p>
        </p:txBody>
      </p:sp>
      <p:sp>
        <p:nvSpPr>
          <p:cNvPr id="36872" name="Rectangle 45">
            <a:extLst>
              <a:ext uri="{FF2B5EF4-FFF2-40B4-BE49-F238E27FC236}">
                <a16:creationId xmlns:a16="http://schemas.microsoft.com/office/drawing/2014/main" id="{45582E32-5DED-4E19-8425-D701CE7046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2819400"/>
            <a:ext cx="2133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Combinational Cct</a:t>
            </a:r>
          </a:p>
        </p:txBody>
      </p:sp>
      <p:sp>
        <p:nvSpPr>
          <p:cNvPr id="36873" name="Line 46">
            <a:extLst>
              <a:ext uri="{FF2B5EF4-FFF2-40B4-BE49-F238E27FC236}">
                <a16:creationId xmlns:a16="http://schemas.microsoft.com/office/drawing/2014/main" id="{B6794933-8E91-470A-9C3F-7BEF1679474C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25908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4" name="Line 47">
            <a:extLst>
              <a:ext uri="{FF2B5EF4-FFF2-40B4-BE49-F238E27FC236}">
                <a16:creationId xmlns:a16="http://schemas.microsoft.com/office/drawing/2014/main" id="{759542C1-10B6-4A56-9FBE-826F3FA2191E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514600"/>
            <a:ext cx="7620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5" name="Line 48">
            <a:extLst>
              <a:ext uri="{FF2B5EF4-FFF2-40B4-BE49-F238E27FC236}">
                <a16:creationId xmlns:a16="http://schemas.microsoft.com/office/drawing/2014/main" id="{B02D3AEC-01C7-4B60-A77B-BE3A5F08643F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8956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6" name="Line 49">
            <a:extLst>
              <a:ext uri="{FF2B5EF4-FFF2-40B4-BE49-F238E27FC236}">
                <a16:creationId xmlns:a16="http://schemas.microsoft.com/office/drawing/2014/main" id="{13786D18-D045-479C-AB92-84662C90EE06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2667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7" name="Line 50">
            <a:extLst>
              <a:ext uri="{FF2B5EF4-FFF2-40B4-BE49-F238E27FC236}">
                <a16:creationId xmlns:a16="http://schemas.microsoft.com/office/drawing/2014/main" id="{75474692-D6E1-4A06-89C6-7E9B8D276EAA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200" y="2590800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8" name="Line 51">
            <a:extLst>
              <a:ext uri="{FF2B5EF4-FFF2-40B4-BE49-F238E27FC236}">
                <a16:creationId xmlns:a16="http://schemas.microsoft.com/office/drawing/2014/main" id="{06BD1979-9945-4E10-A934-2DAC4398DD6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96200" y="26670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9" name="Line 52">
            <a:extLst>
              <a:ext uri="{FF2B5EF4-FFF2-40B4-BE49-F238E27FC236}">
                <a16:creationId xmlns:a16="http://schemas.microsoft.com/office/drawing/2014/main" id="{C6A3F1AE-8A98-45E5-9987-710CDF2905A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53400" y="1828800"/>
            <a:ext cx="0" cy="838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80" name="Line 53">
            <a:extLst>
              <a:ext uri="{FF2B5EF4-FFF2-40B4-BE49-F238E27FC236}">
                <a16:creationId xmlns:a16="http://schemas.microsoft.com/office/drawing/2014/main" id="{638B1F76-A099-49A0-B2E0-8982C2E6E1A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53000" y="1828800"/>
            <a:ext cx="32004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81" name="Line 54">
            <a:extLst>
              <a:ext uri="{FF2B5EF4-FFF2-40B4-BE49-F238E27FC236}">
                <a16:creationId xmlns:a16="http://schemas.microsoft.com/office/drawing/2014/main" id="{6DA5B8B2-BCA8-4E43-AE6F-F2630BE22E32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1828800"/>
            <a:ext cx="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82" name="Text Box 55">
            <a:extLst>
              <a:ext uri="{FF2B5EF4-FFF2-40B4-BE49-F238E27FC236}">
                <a16:creationId xmlns:a16="http://schemas.microsoft.com/office/drawing/2014/main" id="{F74B3021-428F-476D-8320-1FC20DC63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286000"/>
            <a:ext cx="7409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Clock</a:t>
            </a:r>
          </a:p>
        </p:txBody>
      </p:sp>
      <p:sp>
        <p:nvSpPr>
          <p:cNvPr id="36883" name="Text Box 56">
            <a:extLst>
              <a:ext uri="{FF2B5EF4-FFF2-40B4-BE49-F238E27FC236}">
                <a16:creationId xmlns:a16="http://schemas.microsoft.com/office/drawing/2014/main" id="{31684FFA-1805-4BBC-ADA9-275B97648F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667000"/>
            <a:ext cx="84029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Inputs</a:t>
            </a:r>
          </a:p>
        </p:txBody>
      </p:sp>
      <p:sp>
        <p:nvSpPr>
          <p:cNvPr id="36884" name="Text Box 57">
            <a:extLst>
              <a:ext uri="{FF2B5EF4-FFF2-40B4-BE49-F238E27FC236}">
                <a16:creationId xmlns:a16="http://schemas.microsoft.com/office/drawing/2014/main" id="{80453E5E-86F2-4D0D-849E-78056109DB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2590800"/>
            <a:ext cx="107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Outputs</a:t>
            </a:r>
          </a:p>
        </p:txBody>
      </p:sp>
      <p:sp>
        <p:nvSpPr>
          <p:cNvPr id="36885" name="Line 60">
            <a:extLst>
              <a:ext uri="{FF2B5EF4-FFF2-40B4-BE49-F238E27FC236}">
                <a16:creationId xmlns:a16="http://schemas.microsoft.com/office/drawing/2014/main" id="{8782EED3-0DC1-47E2-851A-B6818F451833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2098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86" name="Text Box 61">
            <a:extLst>
              <a:ext uri="{FF2B5EF4-FFF2-40B4-BE49-F238E27FC236}">
                <a16:creationId xmlns:a16="http://schemas.microsoft.com/office/drawing/2014/main" id="{014BB410-A58B-4CCD-A319-C5C673264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1981200"/>
            <a:ext cx="84029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Inputs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9DA0535-D0C8-4E96-B806-D92F7958F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AA8C675-F5AE-46A4-9ECC-828739D61FBE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A9F41C20-625E-4CD7-9C47-32EAA9D748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8372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Designing a Latch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97FF0E72-0F5B-4140-8676-BC9E8A9F06E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EC997099-DE2D-460B-9B07-EEEEBC6060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6953186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An S-R latch: set-reset latch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When Set is high, a 1 is stored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When Reset is high, a 0 is stored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When both are low, the previous state is preserved (hence,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known as a storage or memory element)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Both are high – this set of inputs is not allowed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Verify the above behavior!</a:t>
            </a:r>
          </a:p>
        </p:txBody>
      </p:sp>
      <p:pic>
        <p:nvPicPr>
          <p:cNvPr id="14342" name="Picture 6" descr="35">
            <a:extLst>
              <a:ext uri="{FF2B5EF4-FFF2-40B4-BE49-F238E27FC236}">
                <a16:creationId xmlns:a16="http://schemas.microsoft.com/office/drawing/2014/main" id="{156E6DAB-780A-4353-A43F-D463AEDFEC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9300" y="3810000"/>
            <a:ext cx="3087688" cy="2601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43" name="Text Box 5">
            <a:extLst>
              <a:ext uri="{FF2B5EF4-FFF2-40B4-BE49-F238E27FC236}">
                <a16:creationId xmlns:a16="http://schemas.microsoft.com/office/drawing/2014/main" id="{FF8B1D47-6701-4315-946D-893C4D8663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64770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466DF4B-9DD9-4875-A6DB-CFCEAD3F6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762B148-BE66-45B2-B66F-6A47651BE5F8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19C9A444-90DC-4C56-881C-6CC8C3014C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4198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 Latch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122629BC-E71F-40E2-A592-990A97FD61C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0A3D48C7-2CE1-4AA8-BA67-94C305DC0D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282315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Incorporates a clock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value of the input D signal (data) is stored only when the clock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is high – the previous state is preserved when the clock is low</a:t>
            </a:r>
          </a:p>
        </p:txBody>
      </p:sp>
      <p:pic>
        <p:nvPicPr>
          <p:cNvPr id="16390" name="Picture 6" descr="36">
            <a:extLst>
              <a:ext uri="{FF2B5EF4-FFF2-40B4-BE49-F238E27FC236}">
                <a16:creationId xmlns:a16="http://schemas.microsoft.com/office/drawing/2014/main" id="{02874DDD-2C10-4856-85B8-F3529B0523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975" y="3168650"/>
            <a:ext cx="4895850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91" name="Text Box 5">
            <a:extLst>
              <a:ext uri="{FF2B5EF4-FFF2-40B4-BE49-F238E27FC236}">
                <a16:creationId xmlns:a16="http://schemas.microsoft.com/office/drawing/2014/main" id="{1D69E740-6627-4237-A178-165790BE3D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6429375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2473C305-2AC0-4EE7-B8D9-7E1D30C2F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A78E1C-89F1-46D2-A4D0-4B662FA05B09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79078CDF-0B7B-44D2-A326-6C7F3D8BB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9351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 Flip Flop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7B359A0B-3DFD-4E4E-B37E-924957DD82C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5">
            <a:extLst>
              <a:ext uri="{FF2B5EF4-FFF2-40B4-BE49-F238E27FC236}">
                <a16:creationId xmlns:a16="http://schemas.microsoft.com/office/drawing/2014/main" id="{90835792-9AC9-4121-9C48-A2787D10BD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6925678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Terminology: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Latch: outputs can change any time the clock is high (asserted)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Flip flop: outputs can change only on a clock edge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Two D latches in series – ensures that a value is stored only 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the falling edge of the clock</a:t>
            </a:r>
          </a:p>
        </p:txBody>
      </p:sp>
      <p:pic>
        <p:nvPicPr>
          <p:cNvPr id="18438" name="Picture 6" descr="38">
            <a:extLst>
              <a:ext uri="{FF2B5EF4-FFF2-40B4-BE49-F238E27FC236}">
                <a16:creationId xmlns:a16="http://schemas.microsoft.com/office/drawing/2014/main" id="{B1B431A5-2E17-405C-97E1-E9DFEBE300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767138"/>
            <a:ext cx="6419850" cy="2462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9" name="Text Box 5">
            <a:extLst>
              <a:ext uri="{FF2B5EF4-FFF2-40B4-BE49-F238E27FC236}">
                <a16:creationId xmlns:a16="http://schemas.microsoft.com/office/drawing/2014/main" id="{3211019A-E060-40E5-AE0E-F5C2EAAE8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338888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3">
            <a:extLst>
              <a:ext uri="{FF2B5EF4-FFF2-40B4-BE49-F238E27FC236}">
                <a16:creationId xmlns:a16="http://schemas.microsoft.com/office/drawing/2014/main" id="{513BD693-5C97-4CF1-900F-B80FFC33E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27BFF90-86F1-41FA-BFA9-12864C2A21FE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32DCDCC1-6CF5-4CA1-B0C9-3DD30D5F2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6070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Finite State Machine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2B0E7341-1327-4810-A8BC-95D979781D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B062C117-0C97-4073-A303-8401FD6B93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371600"/>
            <a:ext cx="7346691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sequential circuit is described by a variation of a truth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table – a finite state diagram  (hence, the circuit is also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called a finite state machine)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Note that state is updated only on a clock edge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31983032-AA34-42A8-95C9-2E3AEB94E7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3733800"/>
            <a:ext cx="4876800" cy="2590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87" name="Oval 8">
            <a:extLst>
              <a:ext uri="{FF2B5EF4-FFF2-40B4-BE49-F238E27FC236}">
                <a16:creationId xmlns:a16="http://schemas.microsoft.com/office/drawing/2014/main" id="{D3EC1DAA-1E7A-418C-9F71-0F89DCC421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3962400"/>
            <a:ext cx="17526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Next-state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Function</a:t>
            </a:r>
          </a:p>
        </p:txBody>
      </p:sp>
      <p:sp>
        <p:nvSpPr>
          <p:cNvPr id="20488" name="Oval 10">
            <a:extLst>
              <a:ext uri="{FF2B5EF4-FFF2-40B4-BE49-F238E27FC236}">
                <a16:creationId xmlns:a16="http://schemas.microsoft.com/office/drawing/2014/main" id="{936EA0AB-DF3C-4701-BAD8-F3B60C0DEF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5105400"/>
            <a:ext cx="17526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Output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Function</a:t>
            </a:r>
          </a:p>
        </p:txBody>
      </p:sp>
      <p:sp>
        <p:nvSpPr>
          <p:cNvPr id="20489" name="Rectangle 11">
            <a:extLst>
              <a:ext uri="{FF2B5EF4-FFF2-40B4-BE49-F238E27FC236}">
                <a16:creationId xmlns:a16="http://schemas.microsoft.com/office/drawing/2014/main" id="{09D8EFBF-26D8-43B7-9F6C-8AE384E647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191000"/>
            <a:ext cx="12954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Current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</a:p>
        </p:txBody>
      </p:sp>
      <p:sp>
        <p:nvSpPr>
          <p:cNvPr id="20490" name="Text Box 13">
            <a:extLst>
              <a:ext uri="{FF2B5EF4-FFF2-40B4-BE49-F238E27FC236}">
                <a16:creationId xmlns:a16="http://schemas.microsoft.com/office/drawing/2014/main" id="{8C701C32-17E2-4486-B41C-38A481FE1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4725" y="4303713"/>
            <a:ext cx="7409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Clock</a:t>
            </a:r>
          </a:p>
        </p:txBody>
      </p:sp>
      <p:sp>
        <p:nvSpPr>
          <p:cNvPr id="20491" name="Text Box 14">
            <a:extLst>
              <a:ext uri="{FF2B5EF4-FFF2-40B4-BE49-F238E27FC236}">
                <a16:creationId xmlns:a16="http://schemas.microsoft.com/office/drawing/2014/main" id="{C7B46B64-97C4-47DB-B1F6-0A210A48EF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334000"/>
            <a:ext cx="84029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Inputs</a:t>
            </a:r>
          </a:p>
        </p:txBody>
      </p:sp>
      <p:sp>
        <p:nvSpPr>
          <p:cNvPr id="20492" name="Text Box 15">
            <a:extLst>
              <a:ext uri="{FF2B5EF4-FFF2-40B4-BE49-F238E27FC236}">
                <a16:creationId xmlns:a16="http://schemas.microsoft.com/office/drawing/2014/main" id="{ABD17C5E-768C-4388-A4AB-EBBA27DF8F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886200"/>
            <a:ext cx="64434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Next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</a:p>
        </p:txBody>
      </p:sp>
      <p:sp>
        <p:nvSpPr>
          <p:cNvPr id="20493" name="Text Box 16">
            <a:extLst>
              <a:ext uri="{FF2B5EF4-FFF2-40B4-BE49-F238E27FC236}">
                <a16:creationId xmlns:a16="http://schemas.microsoft.com/office/drawing/2014/main" id="{054331B9-2331-4C68-B568-1FA222DD9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5181600"/>
            <a:ext cx="9460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Outputs</a:t>
            </a:r>
          </a:p>
        </p:txBody>
      </p:sp>
      <p:sp>
        <p:nvSpPr>
          <p:cNvPr id="20494" name="Line 17">
            <a:extLst>
              <a:ext uri="{FF2B5EF4-FFF2-40B4-BE49-F238E27FC236}">
                <a16:creationId xmlns:a16="http://schemas.microsoft.com/office/drawing/2014/main" id="{E6ED4ACB-C973-4B58-95B7-F624069BAE53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449580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95" name="Line 18">
            <a:extLst>
              <a:ext uri="{FF2B5EF4-FFF2-40B4-BE49-F238E27FC236}">
                <a16:creationId xmlns:a16="http://schemas.microsoft.com/office/drawing/2014/main" id="{D1EC71A3-9E25-4F80-916E-F57F950B9820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5562600"/>
            <a:ext cx="2438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96" name="Oval 19">
            <a:extLst>
              <a:ext uri="{FF2B5EF4-FFF2-40B4-BE49-F238E27FC236}">
                <a16:creationId xmlns:a16="http://schemas.microsoft.com/office/drawing/2014/main" id="{32FE4412-D0AB-4A9E-8CF4-A11F802939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5486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97" name="Oval 20">
            <a:extLst>
              <a:ext uri="{FF2B5EF4-FFF2-40B4-BE49-F238E27FC236}">
                <a16:creationId xmlns:a16="http://schemas.microsoft.com/office/drawing/2014/main" id="{D1815B73-3E62-4FE5-97A3-F6D5302C15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343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98" name="Line 21">
            <a:extLst>
              <a:ext uri="{FF2B5EF4-FFF2-40B4-BE49-F238E27FC236}">
                <a16:creationId xmlns:a16="http://schemas.microsoft.com/office/drawing/2014/main" id="{EBF4E484-1479-4EAB-AC3E-742BA1B5DF5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44196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99" name="Line 22">
            <a:extLst>
              <a:ext uri="{FF2B5EF4-FFF2-40B4-BE49-F238E27FC236}">
                <a16:creationId xmlns:a16="http://schemas.microsoft.com/office/drawing/2014/main" id="{9D40F5CF-355C-44AE-AACF-D16C7CE9AE18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55626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0" name="Line 23">
            <a:extLst>
              <a:ext uri="{FF2B5EF4-FFF2-40B4-BE49-F238E27FC236}">
                <a16:creationId xmlns:a16="http://schemas.microsoft.com/office/drawing/2014/main" id="{F1B75060-EA41-4F59-8952-D3480CFC100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1000" y="4648200"/>
            <a:ext cx="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1" name="Line 24">
            <a:extLst>
              <a:ext uri="{FF2B5EF4-FFF2-40B4-BE49-F238E27FC236}">
                <a16:creationId xmlns:a16="http://schemas.microsoft.com/office/drawing/2014/main" id="{B04992E8-9591-4A89-8217-43321499A914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46482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2" name="Line 25">
            <a:extLst>
              <a:ext uri="{FF2B5EF4-FFF2-40B4-BE49-F238E27FC236}">
                <a16:creationId xmlns:a16="http://schemas.microsoft.com/office/drawing/2014/main" id="{85325DBC-6AB6-4FDC-8594-0ACE05FC2F01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441960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3" name="Line 26">
            <a:extLst>
              <a:ext uri="{FF2B5EF4-FFF2-40B4-BE49-F238E27FC236}">
                <a16:creationId xmlns:a16="http://schemas.microsoft.com/office/drawing/2014/main" id="{59421C66-5AA3-4E99-A1CF-FA8BD382637D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52578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4" name="Line 27">
            <a:extLst>
              <a:ext uri="{FF2B5EF4-FFF2-40B4-BE49-F238E27FC236}">
                <a16:creationId xmlns:a16="http://schemas.microsoft.com/office/drawing/2014/main" id="{3C691A0D-CB33-4FB3-8DB1-2AB422F7D6AC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5562600"/>
            <a:ext cx="1981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5" name="Line 28">
            <a:extLst>
              <a:ext uri="{FF2B5EF4-FFF2-40B4-BE49-F238E27FC236}">
                <a16:creationId xmlns:a16="http://schemas.microsoft.com/office/drawing/2014/main" id="{C79C4C8C-EA2A-41B3-8BAA-C828752DBCDA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44196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6" name="Line 29">
            <a:extLst>
              <a:ext uri="{FF2B5EF4-FFF2-40B4-BE49-F238E27FC236}">
                <a16:creationId xmlns:a16="http://schemas.microsoft.com/office/drawing/2014/main" id="{2D3350B0-263C-4E0E-A7C2-982742DC79F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38862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7" name="Line 30">
            <a:extLst>
              <a:ext uri="{FF2B5EF4-FFF2-40B4-BE49-F238E27FC236}">
                <a16:creationId xmlns:a16="http://schemas.microsoft.com/office/drawing/2014/main" id="{4D4E8E47-EF06-41F4-9A97-8E105BB5F60D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3886200"/>
            <a:ext cx="3810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8" name="Line 31">
            <a:extLst>
              <a:ext uri="{FF2B5EF4-FFF2-40B4-BE49-F238E27FC236}">
                <a16:creationId xmlns:a16="http://schemas.microsoft.com/office/drawing/2014/main" id="{7D55BCD1-FD85-4BA3-814D-BBBD6C92E80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4600" y="38862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9" name="Line 32">
            <a:extLst>
              <a:ext uri="{FF2B5EF4-FFF2-40B4-BE49-F238E27FC236}">
                <a16:creationId xmlns:a16="http://schemas.microsoft.com/office/drawing/2014/main" id="{B72DEE88-72F4-4FA7-A1EA-1BEC7479CA6A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43434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57207</TotalTime>
  <Words>1511</Words>
  <Application>Microsoft Office PowerPoint</Application>
  <PresentationFormat>On-screen Show (4:3)</PresentationFormat>
  <Paragraphs>303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287</cp:revision>
  <dcterms:created xsi:type="dcterms:W3CDTF">2002-09-20T18:19:18Z</dcterms:created>
  <dcterms:modified xsi:type="dcterms:W3CDTF">2022-02-23T22:04:38Z</dcterms:modified>
</cp:coreProperties>
</file>