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63" r:id="rId2"/>
    <p:sldId id="653" r:id="rId3"/>
    <p:sldId id="654" r:id="rId4"/>
    <p:sldId id="651" r:id="rId5"/>
    <p:sldId id="652" r:id="rId6"/>
    <p:sldId id="620" r:id="rId7"/>
    <p:sldId id="628" r:id="rId8"/>
    <p:sldId id="629" r:id="rId9"/>
    <p:sldId id="630" r:id="rId10"/>
    <p:sldId id="632" r:id="rId11"/>
    <p:sldId id="631" r:id="rId12"/>
    <p:sldId id="633" r:id="rId13"/>
    <p:sldId id="645" r:id="rId14"/>
    <p:sldId id="635" r:id="rId15"/>
    <p:sldId id="643" r:id="rId16"/>
  </p:sldIdLst>
  <p:sldSz cx="9144000" cy="6858000" type="screen4x3"/>
  <p:notesSz cx="6845300" cy="93964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  <a:srgbClr val="990000"/>
    <a:srgbClr val="FF9900"/>
    <a:srgbClr val="FFFF00"/>
    <a:srgbClr val="66CCFF"/>
    <a:srgbClr val="0099FF"/>
    <a:srgbClr val="00FF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21" autoAdjust="0"/>
    <p:restoredTop sz="94660"/>
  </p:normalViewPr>
  <p:slideViewPr>
    <p:cSldViewPr>
      <p:cViewPr varScale="1">
        <p:scale>
          <a:sx n="65" d="100"/>
          <a:sy n="65" d="100"/>
        </p:scale>
        <p:origin x="135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2994" name="Rectangle 2">
            <a:extLst>
              <a:ext uri="{FF2B5EF4-FFF2-40B4-BE49-F238E27FC236}">
                <a16:creationId xmlns:a16="http://schemas.microsoft.com/office/drawing/2014/main" id="{040B6FEA-FFC1-4CED-950C-3C75026750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5" name="Rectangle 3">
            <a:extLst>
              <a:ext uri="{FF2B5EF4-FFF2-40B4-BE49-F238E27FC236}">
                <a16:creationId xmlns:a16="http://schemas.microsoft.com/office/drawing/2014/main" id="{9EB21B54-2055-4FDF-9700-7ED9329D3E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6" name="Rectangle 4">
            <a:extLst>
              <a:ext uri="{FF2B5EF4-FFF2-40B4-BE49-F238E27FC236}">
                <a16:creationId xmlns:a16="http://schemas.microsoft.com/office/drawing/2014/main" id="{71A2EFD9-7816-4168-8EBB-53B0161D97C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52997" name="Rectangle 5">
            <a:extLst>
              <a:ext uri="{FF2B5EF4-FFF2-40B4-BE49-F238E27FC236}">
                <a16:creationId xmlns:a16="http://schemas.microsoft.com/office/drawing/2014/main" id="{CF3B5447-F4E5-4934-BF7A-9F07A2C67FC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7083A32-3324-4A0A-BD56-CCF2AAF8AC1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>
            <a:extLst>
              <a:ext uri="{FF2B5EF4-FFF2-40B4-BE49-F238E27FC236}">
                <a16:creationId xmlns:a16="http://schemas.microsoft.com/office/drawing/2014/main" id="{009D9C0E-A637-43FC-930D-7177AAB7BB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5" name="Rectangle 3">
            <a:extLst>
              <a:ext uri="{FF2B5EF4-FFF2-40B4-BE49-F238E27FC236}">
                <a16:creationId xmlns:a16="http://schemas.microsoft.com/office/drawing/2014/main" id="{13AA3087-42B8-4716-96F7-A9AFBD5B010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8263" y="0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4D68A7E-D8E3-4A4F-9AE8-BA01E0EE9342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3150" y="704850"/>
            <a:ext cx="4699000" cy="35242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20197" name="Rectangle 5">
            <a:extLst>
              <a:ext uri="{FF2B5EF4-FFF2-40B4-BE49-F238E27FC236}">
                <a16:creationId xmlns:a16="http://schemas.microsoft.com/office/drawing/2014/main" id="{F7280D75-AD3B-4964-9B54-3EBADEBA447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464050"/>
            <a:ext cx="5019675" cy="422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noProof="0"/>
              <a:t>Click to edit Master text styles</a:t>
            </a:r>
          </a:p>
          <a:p>
            <a:pPr lvl="1"/>
            <a:r>
              <a:rPr lang="en-US" altLang="en-US" noProof="0"/>
              <a:t>Second level</a:t>
            </a:r>
          </a:p>
          <a:p>
            <a:pPr lvl="2"/>
            <a:r>
              <a:rPr lang="en-US" altLang="en-US" noProof="0"/>
              <a:t>Third level</a:t>
            </a:r>
          </a:p>
          <a:p>
            <a:pPr lvl="3"/>
            <a:r>
              <a:rPr lang="en-US" altLang="en-US" noProof="0"/>
              <a:t>Fourth level</a:t>
            </a:r>
          </a:p>
          <a:p>
            <a:pPr lvl="4"/>
            <a:r>
              <a:rPr lang="en-US" altLang="en-US" noProof="0"/>
              <a:t>Fifth level</a:t>
            </a:r>
          </a:p>
        </p:txBody>
      </p:sp>
      <p:sp>
        <p:nvSpPr>
          <p:cNvPr id="520198" name="Rectangle 6">
            <a:extLst>
              <a:ext uri="{FF2B5EF4-FFF2-40B4-BE49-F238E27FC236}">
                <a16:creationId xmlns:a16="http://schemas.microsoft.com/office/drawing/2014/main" id="{B8FC8675-F9CB-4144-AB36-084A56A80E8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926513"/>
            <a:ext cx="2967038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0199" name="Rectangle 7">
            <a:extLst>
              <a:ext uri="{FF2B5EF4-FFF2-40B4-BE49-F238E27FC236}">
                <a16:creationId xmlns:a16="http://schemas.microsoft.com/office/drawing/2014/main" id="{DC83057C-4C65-4C24-8FC8-8DE13EDE72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8263" y="8926513"/>
            <a:ext cx="2967037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6D881F-C27E-45DA-B587-E85A65FC5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F73D064E-A528-412B-9919-1535F63321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4822C3-F522-4C4A-BF91-793282CFBF88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AC19F5DD-5AD9-4D01-B4B4-258281F4CC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477A05A-2EDD-481A-90B3-FA131439FE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>
            <a:extLst>
              <a:ext uri="{FF2B5EF4-FFF2-40B4-BE49-F238E27FC236}">
                <a16:creationId xmlns:a16="http://schemas.microsoft.com/office/drawing/2014/main" id="{D2F948E5-0E33-40B3-B5D9-FFE5E6BB90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E939559-6B22-4929-921C-19BB14E24BC5}" type="slidenum">
              <a:rPr lang="en-US" altLang="en-US" sz="1200" smtClean="0"/>
              <a:pPr/>
              <a:t>10</a:t>
            </a:fld>
            <a:endParaRPr lang="en-US" altLang="en-US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DC36B0C5-85B6-4631-9800-A277991E14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B1D8EF4D-617B-470B-9B76-40BEC71F63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64B9609C-6E92-404E-A1C1-B0B48C41C7E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F321C12-7C4B-4641-889A-E14F929FC031}" type="slidenum">
              <a:rPr lang="en-US" altLang="en-US" sz="1200" smtClean="0"/>
              <a:pPr/>
              <a:t>11</a:t>
            </a:fld>
            <a:endParaRPr lang="en-US" altLang="en-US" sz="12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605FC422-2D61-4BAE-B8D7-634E72F9F2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89E3EB40-8C28-43E1-AC45-F336B90C4E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951EB38-0DB8-47AC-877F-0325648E48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3098F4B-29A8-4557-8041-104DBE1EA6CC}" type="slidenum">
              <a:rPr lang="en-US" altLang="en-US" sz="1200" smtClean="0"/>
              <a:pPr/>
              <a:t>12</a:t>
            </a:fld>
            <a:endParaRPr lang="en-US" altLang="en-US" sz="1200"/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E313E4-8FCF-4C17-B61E-D71388D4E1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FC0BC1B6-ED56-46D6-9532-37AD3753E5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D60ACC54-82CD-47CB-B99A-437177FE3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AA8C0CF-5282-447E-AB52-528ABCB19F45}" type="slidenum">
              <a:rPr lang="en-US" altLang="en-US" sz="1200" smtClean="0"/>
              <a:pPr/>
              <a:t>13</a:t>
            </a:fld>
            <a:endParaRPr lang="en-US" altLang="en-US" sz="1200"/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9E2596CD-063D-4058-9803-A8EC2A7789F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188A66-2573-4F59-ACBD-81F14BDDEBD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DA0DB99E-1A38-446B-95E1-CFF70B9BCA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45A3EDF-D3B0-40D4-80D7-E87E3610CB7B}" type="slidenum">
              <a:rPr lang="en-US" altLang="en-US" sz="1200" smtClean="0"/>
              <a:pPr/>
              <a:t>14</a:t>
            </a:fld>
            <a:endParaRPr lang="en-US" altLang="en-US" sz="1200"/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FDBF164B-4776-41E5-BCAB-55582B5D8A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A6704A6-07F8-474C-9B75-50435EDD2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0184628B-B354-439B-8FC2-BD6BE7E9AD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C22B78-6DDB-4959-AB23-B5B38C9C8478}" type="slidenum">
              <a:rPr lang="en-US" altLang="en-US" sz="1200" smtClean="0"/>
              <a:pPr/>
              <a:t>15</a:t>
            </a:fld>
            <a:endParaRPr lang="en-US" altLang="en-US" sz="1200"/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E617EACB-F2DE-4970-A9A1-715E2D3D28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E42DAE0A-8908-4CE5-A6AD-4015E76E82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7984AEA5-B4E3-4F2F-B051-50592564107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CFFAD-DC88-4809-B937-B941665C210A}" type="slidenum">
              <a:rPr lang="en-US" altLang="en-US" sz="1200" smtClean="0"/>
              <a:pPr/>
              <a:t>2</a:t>
            </a:fld>
            <a:endParaRPr lang="en-US" altLang="en-US" sz="1200"/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B6F430DC-2DE2-428C-9AFD-DEBDEE2FC1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9A391998-F47D-4EF8-92A2-BD5A5A9DDD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36497270-7DC8-46CD-ACC4-42F986813C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5BF8E43-0BAE-405A-8242-4B785C75AE71}" type="slidenum">
              <a:rPr lang="en-US" altLang="en-US" sz="1200" smtClean="0"/>
              <a:pPr/>
              <a:t>3</a:t>
            </a:fld>
            <a:endParaRPr lang="en-US" altLang="en-US" sz="1200"/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4C13938B-830C-4ED3-830D-33B66DA13C3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8FF3B951-F9B7-4AA2-9669-DC278CC8EB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663F707D-52FD-4F63-A7EB-4477739C24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67F26CB-9831-4879-A712-DE3BD901207B}" type="slidenum">
              <a:rPr lang="en-US" altLang="en-US" sz="1200" smtClean="0"/>
              <a:pPr/>
              <a:t>4</a:t>
            </a:fld>
            <a:endParaRPr lang="en-US" altLang="en-US" sz="1200"/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41943CCA-641E-463F-91AF-8DA8CB367B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342BB0B4-0213-4473-B806-3EF2FD0783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F4EDE326-C8D8-4713-A5BF-75C3ECE5E4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B2E400C-09D0-4BC7-BAFD-20403D009B32}" type="slidenum">
              <a:rPr lang="en-US" altLang="en-US" sz="1200" smtClean="0"/>
              <a:pPr/>
              <a:t>5</a:t>
            </a:fld>
            <a:endParaRPr lang="en-US" altLang="en-US" sz="1200"/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01499D9E-C5B2-4584-9536-E4E16A9DBF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D2FA572A-8960-4931-B261-92D2E7605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0B6A2714-71AB-48F1-B3EA-8B703AC33A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BF4AA86-7C31-4FAC-B6CD-632A8E6984EC}" type="slidenum">
              <a:rPr lang="en-US" altLang="en-US" sz="1200" smtClean="0"/>
              <a:pPr/>
              <a:t>6</a:t>
            </a:fld>
            <a:endParaRPr lang="en-US" altLang="en-US" sz="1200"/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1F02C229-FC84-47AF-8D99-901AA6A6A6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1D7E5932-9540-4889-A3F2-C4A75CA523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5423EB0D-94A9-4EFE-A260-7EC63DB1C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95791C8-AB7E-4D19-8D9B-82833C42E7AC}" type="slidenum">
              <a:rPr lang="en-US" altLang="en-US" sz="1200" smtClean="0"/>
              <a:pPr/>
              <a:t>7</a:t>
            </a:fld>
            <a:endParaRPr lang="en-US" altLang="en-US" sz="1200"/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BDC726DD-D8F4-4A57-8CD0-0F397958CA7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4314A630-EBAC-4E81-B587-2A793D0A8C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CF35FB41-1690-4F6D-83B0-D61E399A4E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B102B8-0CEB-4830-8F3A-B1F3E04CFE95}" type="slidenum">
              <a:rPr lang="en-US" altLang="en-US" sz="1200" smtClean="0"/>
              <a:pPr/>
              <a:t>8</a:t>
            </a:fld>
            <a:endParaRPr lang="en-US" altLang="en-US" sz="1200"/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25D0662-05F4-423D-8595-FEEA3A0276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F58115E3-40BA-4D1F-9E70-79CDB06328C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104A4020-0C00-4ADC-B7DB-2A4E39F703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0C5D270-EC45-4DCB-A1DA-8EA2EBA34D13}" type="slidenum">
              <a:rPr lang="en-US" altLang="en-US" sz="1200" smtClean="0"/>
              <a:pPr/>
              <a:t>9</a:t>
            </a:fld>
            <a:endParaRPr lang="en-US" altLang="en-US" sz="1200"/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0FF24B3C-DBBD-4E5A-9E7E-FBBC7FDBB3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BCE0DE70-7779-4539-9663-F8FD2F2B30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6A11DAB-0325-4884-AB99-F20231E234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8A5469E-EB5C-4218-ACE1-A1340CDBCFC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9ABF19D-0DCA-4B1A-BF2E-CAECBEDD6C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6E2E3C-37DA-4B40-97A7-9CE2393FB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918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D1599C4-FC77-415A-8840-4F96252EBC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520FC91-1B7B-461F-B4AF-17706E385F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31D963-BBB5-4C48-A2CF-78809D9FB3B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C7EA5E-451E-4CBF-AC50-BD65A30B39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8857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6E7879C-0290-4B22-B722-63E1165D3D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4B97ED4-C12D-4C81-A103-6476E49A1D0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466EFC-5278-4FE3-8D82-29F80DD888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ACD5BC-90D2-496D-AC6B-1D4AD35E64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3915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106F51C-A4E6-4F18-AE38-B1DE514E23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F925EA-0545-4D51-A353-AF9D5F077A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9E9EEFF-678A-45EF-9379-5C11128FF0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51DC3-94EE-404D-A9F1-C8E3DF8C68D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4395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4A6B304-C815-468C-BCEA-73CB3A9504D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E436D73-98F1-48BB-A1C9-EB54C9C8EB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BC82D73-1D65-448A-AEB4-AB2EE94CB92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C962-3C27-4F56-9E54-7A6855D7BF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750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26C667C-17A1-4D5F-851D-E10C70E13C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46C7BD0-810C-4798-AAF2-FFFF563333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4230-6CD3-4147-BC0B-4D63B8FE7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30199-CA4F-4D0F-A86D-4E56D61986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91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CACDF7B-D897-4D37-AE8B-2CAC8F7D5B8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8C8FE27-516C-4B87-A14F-DB16F421FBC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372450B-1A72-4DBD-AF90-18C01E7A3F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1DB040-308A-49E8-926A-183935BCA3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6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CDF5BFE5-9A02-43A4-820F-A803DB1F79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951948-0891-4835-9B5A-E90FEE10C9D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BCBC67-017B-40C1-9DE1-F5BE5CD447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A502-BB1D-490B-9A61-A81B64E32E4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1756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B7C536A-ADFD-4785-846B-AFDC814B1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72286208-52C2-4E47-88A8-6E0B2BD4BD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980659A-09DE-401F-8996-274C8ED9B0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2D5F7D-1240-422D-A1CF-47D6412E6B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553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44055D-F53F-4016-9BA3-9888959D4F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921086B-00F3-4CE9-B106-825C3869678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3B9C82D-138D-47E6-BAF1-9B31580F2E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F56127-636E-46A5-8C41-BD3DE9CD3E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231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9DF749-441A-439C-BEA3-6AD601F133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66E8D01-C253-4C48-95B7-B2E006467E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F88344A-C34D-4CB5-A66A-15B41CDF44A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2C8A16-130C-48A4-AD4E-F94B44F2E7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2320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36E14C4-9FBC-4A03-A288-0BA609443C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D8DFE522-4B59-472E-858E-2A37256C30F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C7CDA3D-C0B4-4080-B237-75088FC7ACA7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A7C274D-E453-4E96-B5A0-B4728F38F3E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r>
              <a:rPr lang="en-US" altLang="en-US"/>
              <a:t>University of Utah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12443C-5758-42D9-8995-C6E90DD1143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53F7C4CE-6EE3-4022-9F1D-C04ED64A16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4D0832D-9AFB-4427-9933-382C1BCC7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2315-7735-4B33-A1FC-FC1343E28F02}" type="slidenum">
              <a:rPr lang="en-US" altLang="en-US"/>
              <a:pPr>
                <a:defRPr/>
              </a:pPr>
              <a:t>1</a:t>
            </a:fld>
            <a:endParaRPr lang="en-US" altLang="en-US"/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C801C16F-F4B9-4A00-A3DD-A8465850D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767094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Lecture 9: Addition, Multiplication &amp; Division</a:t>
            </a:r>
          </a:p>
        </p:txBody>
      </p:sp>
      <p:sp>
        <p:nvSpPr>
          <p:cNvPr id="4100" name="Line 3">
            <a:extLst>
              <a:ext uri="{FF2B5EF4-FFF2-40B4-BE49-F238E27FC236}">
                <a16:creationId xmlns:a16="http://schemas.microsoft.com/office/drawing/2014/main" id="{40AB133B-401F-4318-AB42-52F5A2A37396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1" name="Text Box 4">
            <a:extLst>
              <a:ext uri="{FF2B5EF4-FFF2-40B4-BE49-F238E27FC236}">
                <a16:creationId xmlns:a16="http://schemas.microsoft.com/office/drawing/2014/main" id="{5AAC91DA-1E53-45C7-9992-C13CDF4B30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524000"/>
            <a:ext cx="266451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Today’s topics: 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 extension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Multiplication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Division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7B900CE8-BD3A-426D-B1B9-69384687B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A5B4ED-0305-415B-A758-AE879FB1135E}" type="slidenum">
              <a:rPr lang="en-US" altLang="en-US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417A4856-7C06-4B7D-A7CF-EEA6DE304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310553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MIPS Instructions</a:t>
            </a:r>
          </a:p>
        </p:txBody>
      </p:sp>
      <p:sp>
        <p:nvSpPr>
          <p:cNvPr id="36868" name="Line 3">
            <a:extLst>
              <a:ext uri="{FF2B5EF4-FFF2-40B4-BE49-F238E27FC236}">
                <a16:creationId xmlns:a16="http://schemas.microsoft.com/office/drawing/2014/main" id="{2D52E375-038D-45EC-B25A-AD0A5C48F20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Text Box 4">
            <a:extLst>
              <a:ext uri="{FF2B5EF4-FFF2-40B4-BE49-F238E27FC236}">
                <a16:creationId xmlns:a16="http://schemas.microsoft.com/office/drawing/2014/main" id="{D7599819-534D-4171-840E-F2659A7D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080272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$s2, $s3            computes the product and stores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it in two “internal” registers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can be referred to as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and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$s0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mflo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$s1                   moves the value in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into $s1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Similarly for </a:t>
            </a:r>
            <a:r>
              <a:rPr lang="en-US" alt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multu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0763147A-ACCF-4058-81F0-AB2DBA155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B5E95C-AC39-4D1C-A0D7-255AF63F31E1}" type="slidenum">
              <a:rPr lang="en-US" altLang="en-US"/>
              <a:pPr>
                <a:defRPr/>
              </a:pPr>
              <a:t>11</a:t>
            </a:fld>
            <a:endParaRPr lang="en-US" altLang="en-US"/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ADA616A1-6A7D-4387-95E5-873BBBF40F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60597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 Algorithm</a:t>
            </a:r>
          </a:p>
        </p:txBody>
      </p:sp>
      <p:sp>
        <p:nvSpPr>
          <p:cNvPr id="38916" name="Line 3">
            <a:extLst>
              <a:ext uri="{FF2B5EF4-FFF2-40B4-BE49-F238E27FC236}">
                <a16:creationId xmlns:a16="http://schemas.microsoft.com/office/drawing/2014/main" id="{DA1B0CF9-EE99-45AF-A2C1-D5FA465772D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7" name="Text Box 4">
            <a:extLst>
              <a:ext uri="{FF2B5EF4-FFF2-40B4-BE49-F238E27FC236}">
                <a16:creationId xmlns:a16="http://schemas.microsoft.com/office/drawing/2014/main" id="{0190E65D-0DDE-4126-81D1-B4F860CA2D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2057400"/>
            <a:ext cx="3542380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The previous algorithm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requires a clock to ensure that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the earlier addition has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completed before shifting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This algorithm can quickly set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up most inputs – it then has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wait for the result of each add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to propagate down – faster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because no clock is involved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  -- Note: high transistor cost</a:t>
            </a:r>
          </a:p>
        </p:txBody>
      </p:sp>
      <p:pic>
        <p:nvPicPr>
          <p:cNvPr id="38918" name="Picture 6" descr="abc1">
            <a:extLst>
              <a:ext uri="{FF2B5EF4-FFF2-40B4-BE49-F238E27FC236}">
                <a16:creationId xmlns:a16="http://schemas.microsoft.com/office/drawing/2014/main" id="{CCBA510D-856A-4384-9B4D-A7B6902515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371600"/>
            <a:ext cx="3128963" cy="509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9" name="Text Box 5">
            <a:extLst>
              <a:ext uri="{FF2B5EF4-FFF2-40B4-BE49-F238E27FC236}">
                <a16:creationId xmlns:a16="http://schemas.microsoft.com/office/drawing/2014/main" id="{4C390E40-9F65-45AD-9EB5-F406F70DD6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55796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8FA7757-913C-4DB6-82E1-2AD3FAEC9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D41E20-E942-415F-8F5C-9AD7F2DA8618}" type="slidenum">
              <a:rPr lang="en-US" altLang="en-US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02F91FA5-A306-4CFF-B600-BDB7444AF7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0964" name="Line 3">
            <a:extLst>
              <a:ext uri="{FF2B5EF4-FFF2-40B4-BE49-F238E27FC236}">
                <a16:creationId xmlns:a16="http://schemas.microsoft.com/office/drawing/2014/main" id="{D76F1B06-9329-4B57-83BA-CD0CE9A1353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5" name="Text Box 4">
            <a:extLst>
              <a:ext uri="{FF2B5EF4-FFF2-40B4-BE49-F238E27FC236}">
                <a16:creationId xmlns:a16="http://schemas.microsoft.com/office/drawing/2014/main" id="{81F8B75A-D28E-4F72-805E-D0657B22EA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6547433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-1000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       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Remainder</a:t>
            </a:r>
          </a:p>
        </p:txBody>
      </p:sp>
      <p:sp>
        <p:nvSpPr>
          <p:cNvPr id="40966" name="Text Box 5">
            <a:extLst>
              <a:ext uri="{FF2B5EF4-FFF2-40B4-BE49-F238E27FC236}">
                <a16:creationId xmlns:a16="http://schemas.microsoft.com/office/drawing/2014/main" id="{7181A36D-9557-4318-9D32-DEABB2434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as the next bit of the quotient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41184211-93FD-45F5-8FAB-21FAC58AF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DE4DE1-292C-4945-9E67-AE840C4E7E06}" type="slidenum">
              <a:rPr lang="en-US" altLang="en-US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D7E2DB7C-04B8-4F8E-9474-74F270F011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50073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Division</a:t>
            </a:r>
          </a:p>
        </p:txBody>
      </p:sp>
      <p:sp>
        <p:nvSpPr>
          <p:cNvPr id="43012" name="Line 3">
            <a:extLst>
              <a:ext uri="{FF2B5EF4-FFF2-40B4-BE49-F238E27FC236}">
                <a16:creationId xmlns:a16="http://schemas.microsoft.com/office/drawing/2014/main" id="{1AC2FEFA-FE9C-4443-B2B1-E2A6A4E015F7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3" name="Text Box 4">
            <a:extLst>
              <a:ext uri="{FF2B5EF4-FFF2-40B4-BE49-F238E27FC236}">
                <a16:creationId xmlns:a16="http://schemas.microsoft.com/office/drawing/2014/main" id="{2D7D34D1-7CB1-47C7-B0E9-7B70B8C412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600200"/>
            <a:ext cx="8101898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         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u="sng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Quotient</a:t>
            </a:r>
            <a:endParaRPr lang="en-US" altLang="en-US" sz="2400" u="sng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Divisor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|     1001010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</a:t>
            </a: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0001001010         0001001010       0000001010    0000001010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100000000000 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  0001000000   00001000000000001000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Quo:   0                   000001               0000010            000001001</a:t>
            </a:r>
            <a:endParaRPr lang="en-US" altLang="en-US" sz="2400" dirty="0">
              <a:solidFill>
                <a:schemeClr val="accent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3014" name="Text Box 5">
            <a:extLst>
              <a:ext uri="{FF2B5EF4-FFF2-40B4-BE49-F238E27FC236}">
                <a16:creationId xmlns:a16="http://schemas.microsoft.com/office/drawing/2014/main" id="{73712B75-C526-4E43-9339-9F837413A3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4924425"/>
            <a:ext cx="7004995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At every step,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shift divisor right and compare it with current dividend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larger, shift 0 as the next bit of the quotient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divisor is smaller, subtract to get new dividend and shift 1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as the next bit of the quotient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B93D83D2-A90E-46DD-B756-49C61CB19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3237A2-D473-45F6-B459-5AB8FA83D676}" type="slidenum">
              <a:rPr lang="en-US" altLang="en-US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2A7ECCF7-8B94-4A18-A1A0-DA7CA5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5060" name="Line 3">
            <a:extLst>
              <a:ext uri="{FF2B5EF4-FFF2-40B4-BE49-F238E27FC236}">
                <a16:creationId xmlns:a16="http://schemas.microsoft.com/office/drawing/2014/main" id="{94C6A908-6C7F-4CAB-92FE-1939C335467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1" name="Text Box 4">
            <a:extLst>
              <a:ext uri="{FF2B5EF4-FFF2-40B4-BE49-F238E27FC236}">
                <a16:creationId xmlns:a16="http://schemas.microsoft.com/office/drawing/2014/main" id="{423C457F-F7C4-475C-960B-72C6CFF742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295400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39142" name="Group 70">
            <a:extLst>
              <a:ext uri="{FF2B5EF4-FFF2-40B4-BE49-F238E27FC236}">
                <a16:creationId xmlns:a16="http://schemas.microsoft.com/office/drawing/2014/main" id="{F83F3E05-BD55-4AAD-8CF7-659D589150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3913190"/>
              </p:ext>
            </p:extLst>
          </p:nvPr>
        </p:nvGraphicFramePr>
        <p:xfrm>
          <a:off x="457200" y="1905000"/>
          <a:ext cx="8229600" cy="4275147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09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340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9494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>
            <a:extLst>
              <a:ext uri="{FF2B5EF4-FFF2-40B4-BE49-F238E27FC236}">
                <a16:creationId xmlns:a16="http://schemas.microsoft.com/office/drawing/2014/main" id="{3EFAC1BB-061A-40DC-9445-6BA2A38DE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3EADEB-B9A2-4291-B269-BE187CE5BEE3}" type="slidenum">
              <a:rPr lang="en-US" altLang="en-US"/>
              <a:pPr>
                <a:defRPr/>
              </a:pPr>
              <a:t>15</a:t>
            </a:fld>
            <a:endParaRPr lang="en-US" altLang="en-US"/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7DB2D2DB-B7B9-48E5-9B08-882114D210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73722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Divide Example</a:t>
            </a:r>
          </a:p>
        </p:txBody>
      </p:sp>
      <p:sp>
        <p:nvSpPr>
          <p:cNvPr id="47108" name="Line 3">
            <a:extLst>
              <a:ext uri="{FF2B5EF4-FFF2-40B4-BE49-F238E27FC236}">
                <a16:creationId xmlns:a16="http://schemas.microsoft.com/office/drawing/2014/main" id="{4597ED68-A410-4A2D-9CE5-EC3AFAFA2ED0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Text Box 4">
            <a:extLst>
              <a:ext uri="{FF2B5EF4-FFF2-40B4-BE49-F238E27FC236}">
                <a16:creationId xmlns:a16="http://schemas.microsoft.com/office/drawing/2014/main" id="{A1083DB1-0B52-480D-9133-0346853CD7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1343025"/>
            <a:ext cx="48636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Divide 7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(0000 0111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  by  2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(0010</a:t>
            </a:r>
            <a:r>
              <a:rPr lang="en-US" altLang="en-US" sz="2000" baseline="-25000">
                <a:latin typeface="Calibri" panose="020F0502020204030204" pitchFamily="34" charset="0"/>
                <a:cs typeface="Calibri" panose="020F0502020204030204" pitchFamily="34" charset="0"/>
              </a:rPr>
              <a:t>two</a:t>
            </a: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graphicFrame>
        <p:nvGraphicFramePr>
          <p:cNvPr id="1555523" name="Group 67">
            <a:extLst>
              <a:ext uri="{FF2B5EF4-FFF2-40B4-BE49-F238E27FC236}">
                <a16:creationId xmlns:a16="http://schemas.microsoft.com/office/drawing/2014/main" id="{773CBD7F-087D-4094-B2FD-CC552DBC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150086"/>
              </p:ext>
            </p:extLst>
          </p:nvPr>
        </p:nvGraphicFramePr>
        <p:xfrm>
          <a:off x="457200" y="1828800"/>
          <a:ext cx="8229600" cy="4535486"/>
        </p:xfrm>
        <a:graphic>
          <a:graphicData uri="http://schemas.openxmlformats.org/drawingml/2006/table">
            <a:tbl>
              <a:tblPr/>
              <a:tblGrid>
                <a:gridCol w="76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Iter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Step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Quot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Divisor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Remainder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Initial values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Div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&lt; 0 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+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, shift 0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</a:t>
                      </a:r>
                      <a:r>
                        <a:rPr kumimoji="0" lang="en-US" altLang="en-US" sz="1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Div</a:t>
                      </a: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 right</a:t>
                      </a:r>
                      <a:endParaRPr kumimoji="0" lang="en-US" alt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0010 0000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0001 0000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0000 1000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1111 0111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2414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= Rem – Div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Rem &gt;= 0 </a:t>
                      </a: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  shift 1 into Q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  <a:sym typeface="Wingdings" panose="05000000000000000000" pitchFamily="2" charset="2"/>
                        </a:rPr>
                        <a:t>Shift Div right</a:t>
                      </a:r>
                      <a:endParaRPr kumimoji="0" lang="en-US" alt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0000 0100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0000 0010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6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T="45721" marB="4572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Same steps as 4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0011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0000 0001</a:t>
                      </a:r>
                    </a:p>
                  </a:txBody>
                  <a:tcPr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A1FAB1-E331-43CF-B26E-81E38B556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F727B5-CE6A-4CA4-AC75-CC0F8A94DC91}" type="slidenum">
              <a:rPr lang="en-US" altLang="en-US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0483" name="Text Box 2">
            <a:extLst>
              <a:ext uri="{FF2B5EF4-FFF2-40B4-BE49-F238E27FC236}">
                <a16:creationId xmlns:a16="http://schemas.microsoft.com/office/drawing/2014/main" id="{A70E2EBE-0C99-4D98-8D43-AA3CD84AE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5923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 Extension</a:t>
            </a:r>
          </a:p>
        </p:txBody>
      </p:sp>
      <p:sp>
        <p:nvSpPr>
          <p:cNvPr id="20484" name="Line 3">
            <a:extLst>
              <a:ext uri="{FF2B5EF4-FFF2-40B4-BE49-F238E27FC236}">
                <a16:creationId xmlns:a16="http://schemas.microsoft.com/office/drawing/2014/main" id="{099F7D65-2EFF-4ACB-A7F8-1ED45F5BE85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5" name="Text Box 4">
            <a:extLst>
              <a:ext uri="{FF2B5EF4-FFF2-40B4-BE49-F238E27FC236}">
                <a16:creationId xmlns:a16="http://schemas.microsoft.com/office/drawing/2014/main" id="{20885135-ADB0-4F08-8D5A-583FA35B38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592015" cy="48936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Occasionally, 16-bit signed numbers must be converted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into 32-bit signed numbers – for example, when doing an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add with an immediate operand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The conversion is simple: take the most significant bit and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use it to fill up the additional bits on the left – known as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sign extension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  So 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 0000 0000 0000 0010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0000 0000 0000 0000 0000 0000 0000 0010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     and -2</a:t>
            </a:r>
            <a:r>
              <a:rPr lang="en-US" altLang="en-US" sz="2400" baseline="-25000"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goes from 1111 1111 1111 1110   to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>
                <a:latin typeface="Calibri" panose="020F0502020204030204" pitchFamily="34" charset="0"/>
                <a:cs typeface="Calibri" panose="020F0502020204030204" pitchFamily="34" charset="0"/>
              </a:rPr>
              <a:t>       1111 1111 1111 1111 1111 1111 1111 1110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66425DFA-2C17-41E5-949B-6C40333E6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75705F-BD30-45B2-9380-25E74829D09F}" type="slidenum">
              <a:rPr lang="en-US" altLang="en-US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B7074814-4FF1-4179-82B3-55736A3A03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82157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Alternative Representations</a:t>
            </a:r>
          </a:p>
        </p:txBody>
      </p:sp>
      <p:sp>
        <p:nvSpPr>
          <p:cNvPr id="22532" name="Line 3">
            <a:extLst>
              <a:ext uri="{FF2B5EF4-FFF2-40B4-BE49-F238E27FC236}">
                <a16:creationId xmlns:a16="http://schemas.microsoft.com/office/drawing/2014/main" id="{379B33DC-270F-43FC-A1E9-984446AFE20F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3" name="Text Box 4">
            <a:extLst>
              <a:ext uri="{FF2B5EF4-FFF2-40B4-BE49-F238E27FC236}">
                <a16:creationId xmlns:a16="http://schemas.microsoft.com/office/drawing/2014/main" id="{032B6D22-436F-4B45-A47E-5BC01FA411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524000"/>
            <a:ext cx="7937237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following two (intuitive) representations were discarded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because they required additional conversion steps before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arithmetic could be performed on the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sign-and-magnitude: the most significant bit represents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+/-  and the remaining bits express the magnitude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one’s complement: -x is represented by inverting all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bits of x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Both representations above suffer from two zeroes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8E8D3E8-22C1-4862-A431-F96F55A16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2DAC4-06C6-4E89-AB7F-6ADF79AA134A}" type="slidenum">
              <a:rPr lang="en-US" altLang="en-US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685C2E1C-02E3-40B6-870B-77633A2D44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35830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Addition and Subtraction</a:t>
            </a:r>
          </a:p>
        </p:txBody>
      </p:sp>
      <p:sp>
        <p:nvSpPr>
          <p:cNvPr id="24580" name="Line 3">
            <a:extLst>
              <a:ext uri="{FF2B5EF4-FFF2-40B4-BE49-F238E27FC236}">
                <a16:creationId xmlns:a16="http://schemas.microsoft.com/office/drawing/2014/main" id="{45E5E97C-26B3-4271-A154-CDC409B23B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1" name="Text Box 4">
            <a:extLst>
              <a:ext uri="{FF2B5EF4-FFF2-40B4-BE49-F238E27FC236}">
                <a16:creationId xmlns:a16="http://schemas.microsoft.com/office/drawing/2014/main" id="{54280818-75E7-4E5D-A56B-72F537EAE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607147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Addition is similar to decimal arithmetic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For subtraction, simply add the negative number – hence,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subtract A-B involves negating B’s bits, adding 1 and A</a:t>
            </a:r>
          </a:p>
        </p:txBody>
      </p:sp>
      <p:pic>
        <p:nvPicPr>
          <p:cNvPr id="24582" name="Picture 7" descr="f03-01-9780124077263">
            <a:extLst>
              <a:ext uri="{FF2B5EF4-FFF2-40B4-BE49-F238E27FC236}">
                <a16:creationId xmlns:a16="http://schemas.microsoft.com/office/drawing/2014/main" id="{C220DB4C-5E45-4D1B-8C71-163C094080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8" y="4038600"/>
            <a:ext cx="6919912" cy="161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3" name="Text Box 5">
            <a:extLst>
              <a:ext uri="{FF2B5EF4-FFF2-40B4-BE49-F238E27FC236}">
                <a16:creationId xmlns:a16="http://schemas.microsoft.com/office/drawing/2014/main" id="{AA6CB29D-E41A-47B1-A2D2-91E1D6F20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15013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5415F0C8-680F-4067-9CB0-38E90E418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D7C123-AA65-4961-97E7-1D0E32483A93}" type="slidenum">
              <a:rPr lang="en-US" altLang="en-US"/>
              <a:pPr>
                <a:defRPr/>
              </a:pPr>
              <a:t>5</a:t>
            </a:fld>
            <a:endParaRPr lang="en-US" altLang="en-US"/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E16E6912-9EE3-4D5A-B254-A9B192F5AC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86980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Overflows</a:t>
            </a:r>
          </a:p>
        </p:txBody>
      </p:sp>
      <p:sp>
        <p:nvSpPr>
          <p:cNvPr id="26628" name="Line 3">
            <a:extLst>
              <a:ext uri="{FF2B5EF4-FFF2-40B4-BE49-F238E27FC236}">
                <a16:creationId xmlns:a16="http://schemas.microsoft.com/office/drawing/2014/main" id="{2AB897F8-1E78-4559-90C1-011562DD8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Text Box 4">
            <a:extLst>
              <a:ext uri="{FF2B5EF4-FFF2-40B4-BE49-F238E27FC236}">
                <a16:creationId xmlns:a16="http://schemas.microsoft.com/office/drawing/2014/main" id="{1CED4CDA-32E5-4845-AB5F-4D549C769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611313"/>
            <a:ext cx="756412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an unsigned number, overflow happens when the last carry (1)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cannot be accommodated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For a signed number, overflow happens when the most significant 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is not the same as every bit to its left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positive numbers is a negative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when the sum of two negative numbers is a positive result</a:t>
            </a:r>
          </a:p>
          <a:p>
            <a:pPr lvl="1" eaLnBrk="1" hangingPunct="1">
              <a:spcBef>
                <a:spcPct val="0"/>
              </a:spcBef>
              <a:buClr>
                <a:schemeClr val="accent2"/>
              </a:buClr>
              <a:buFont typeface="Wingdings" panose="05000000000000000000" pitchFamily="2" charset="2"/>
              <a:buChar char="§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of a positive and negative number will never overflow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MIPS allows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and </a:t>
            </a:r>
            <a:r>
              <a:rPr lang="en-US" altLang="en-US" sz="2000" dirty="0" err="1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subu</a:t>
            </a: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instructions that work with unsigned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integers and never flag an overflow – to detect the overflow, other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instructions will have to be executed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9B4D219-5655-4A5F-8FB0-3715EDD7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2B3507-8379-4BAF-969A-544010ED455D}" type="slidenum">
              <a:rPr lang="en-US" altLang="en-US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A34541D9-D785-44AE-A302-7A86DC7606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40172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Multiplication Example</a:t>
            </a:r>
          </a:p>
        </p:txBody>
      </p:sp>
      <p:sp>
        <p:nvSpPr>
          <p:cNvPr id="28676" name="Line 3">
            <a:extLst>
              <a:ext uri="{FF2B5EF4-FFF2-40B4-BE49-F238E27FC236}">
                <a16:creationId xmlns:a16="http://schemas.microsoft.com/office/drawing/2014/main" id="{B08AB5CD-DF96-4C80-B220-9A5F5B2D6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7" name="Text Box 4">
            <a:extLst>
              <a:ext uri="{FF2B5EF4-FFF2-40B4-BE49-F238E27FC236}">
                <a16:creationId xmlns:a16="http://schemas.microsoft.com/office/drawing/2014/main" id="{57D5201F-EC29-49C3-957B-100B96118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524000"/>
            <a:ext cx="6843284" cy="49552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Multiplicand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Multiplier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x    1001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0000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1000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----------------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solidFill>
                  <a:schemeClr val="accent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Product</a:t>
            </a: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     1001000</a:t>
            </a:r>
            <a:r>
              <a:rPr lang="en-US" altLang="en-US" sz="24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ten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C5BBF2C-6EF4-4913-8D73-B1B72C475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11F32C-D5D6-4C26-AED1-7A3CB21F208D}" type="slidenum">
              <a:rPr lang="en-US" altLang="en-US"/>
              <a:pPr>
                <a:defRPr/>
              </a:pPr>
              <a:t>7</a:t>
            </a:fld>
            <a:endParaRPr lang="en-US" altLang="en-US"/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DAE2ACF9-5A35-40FB-9B60-E3585416B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1</a:t>
            </a:r>
          </a:p>
        </p:txBody>
      </p:sp>
      <p:sp>
        <p:nvSpPr>
          <p:cNvPr id="30724" name="Line 3">
            <a:extLst>
              <a:ext uri="{FF2B5EF4-FFF2-40B4-BE49-F238E27FC236}">
                <a16:creationId xmlns:a16="http://schemas.microsoft.com/office/drawing/2014/main" id="{3243C451-1C43-4AE6-BC2D-897279EF8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5" name="Text Box 8">
            <a:extLst>
              <a:ext uri="{FF2B5EF4-FFF2-40B4-BE49-F238E27FC236}">
                <a16:creationId xmlns:a16="http://schemas.microsoft.com/office/drawing/2014/main" id="{3D507E5D-6FCF-4889-9B74-9036A224A1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5153561"/>
            <a:ext cx="6843284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In every step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multiplicand is shifted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next bit of multiplier is examined (also a shifting step)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>
                <a:latin typeface="Calibri" panose="020F0502020204030204" pitchFamily="34" charset="0"/>
                <a:cs typeface="Calibri" panose="020F0502020204030204" pitchFamily="34" charset="0"/>
              </a:rPr>
              <a:t> if this bit is 1, shifted multiplicand is added to the product</a:t>
            </a:r>
          </a:p>
        </p:txBody>
      </p:sp>
      <p:pic>
        <p:nvPicPr>
          <p:cNvPr id="30726" name="Picture 6" descr="f03-03-9780124077263">
            <a:extLst>
              <a:ext uri="{FF2B5EF4-FFF2-40B4-BE49-F238E27FC236}">
                <a16:creationId xmlns:a16="http://schemas.microsoft.com/office/drawing/2014/main" id="{84339DEB-5F90-425E-A876-40BD653BE6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0175" y="1449388"/>
            <a:ext cx="6105525" cy="3489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727" name="Text Box 5">
            <a:extLst>
              <a:ext uri="{FF2B5EF4-FFF2-40B4-BE49-F238E27FC236}">
                <a16:creationId xmlns:a16="http://schemas.microsoft.com/office/drawing/2014/main" id="{73800D76-9E4D-4BC9-9735-C8231CDB83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829175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D9373EB9-3A7A-455E-8EC3-964FFFD4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8B7973-4B21-487B-BF0A-D96177E26377}" type="slidenum">
              <a:rPr lang="en-US" altLang="en-US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7A5973B-92A4-40CE-B5E9-FA6A68AC3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28604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HW Algorithm 2</a:t>
            </a:r>
          </a:p>
        </p:txBody>
      </p:sp>
      <p:sp>
        <p:nvSpPr>
          <p:cNvPr id="32772" name="Line 3">
            <a:extLst>
              <a:ext uri="{FF2B5EF4-FFF2-40B4-BE49-F238E27FC236}">
                <a16:creationId xmlns:a16="http://schemas.microsoft.com/office/drawing/2014/main" id="{D70CA322-31B3-449C-A853-D02C2ADD6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3" name="Text Box 7">
            <a:extLst>
              <a:ext uri="{FF2B5EF4-FFF2-40B4-BE49-F238E27FC236}">
                <a16:creationId xmlns:a16="http://schemas.microsoft.com/office/drawing/2014/main" id="{3E9FAFB1-38B1-4769-BCCB-FBA26926BE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105400"/>
            <a:ext cx="6790449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32-bit ALU and multiplicand is untouched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the sum keeps shifting right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Char char="•"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at every step, number of bits in product + multiplier = 64,</a:t>
            </a:r>
          </a:p>
          <a:p>
            <a:pPr lvl="1"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    hence, they share a single 64-bit register</a:t>
            </a:r>
          </a:p>
        </p:txBody>
      </p:sp>
      <p:pic>
        <p:nvPicPr>
          <p:cNvPr id="32774" name="Picture 6" descr="f03-05-9780124077263">
            <a:extLst>
              <a:ext uri="{FF2B5EF4-FFF2-40B4-BE49-F238E27FC236}">
                <a16:creationId xmlns:a16="http://schemas.microsoft.com/office/drawing/2014/main" id="{87FE42CA-8880-484F-B0E0-8DD2A604BE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85913"/>
            <a:ext cx="6029325" cy="307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775" name="Text Box 5">
            <a:extLst>
              <a:ext uri="{FF2B5EF4-FFF2-40B4-BE49-F238E27FC236}">
                <a16:creationId xmlns:a16="http://schemas.microsoft.com/office/drawing/2014/main" id="{9006C33A-EE82-4AFB-BF26-2E48582330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776788"/>
            <a:ext cx="1693863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Source: H&amp;P textbook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4F6E296-FC6D-4024-8F9B-5537BCB1C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68ED04-57DC-461C-A7C9-D9F5BA542FC7}" type="slidenum">
              <a:rPr lang="en-US" altLang="en-US"/>
              <a:pPr>
                <a:defRPr/>
              </a:pPr>
              <a:t>9</a:t>
            </a:fld>
            <a:endParaRPr lang="en-US" altLang="en-US"/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E2593661-F8CE-4F83-A298-DAC8B5004C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325" y="396875"/>
            <a:ext cx="116288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CC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Notes</a:t>
            </a:r>
          </a:p>
        </p:txBody>
      </p:sp>
      <p:sp>
        <p:nvSpPr>
          <p:cNvPr id="34820" name="Line 3">
            <a:extLst>
              <a:ext uri="{FF2B5EF4-FFF2-40B4-BE49-F238E27FC236}">
                <a16:creationId xmlns:a16="http://schemas.microsoft.com/office/drawing/2014/main" id="{0F7F79D3-1454-4BC2-9F18-44929E8414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1143000"/>
            <a:ext cx="83058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1" name="Text Box 4">
            <a:extLst>
              <a:ext uri="{FF2B5EF4-FFF2-40B4-BE49-F238E27FC236}">
                <a16:creationId xmlns:a16="http://schemas.microsoft.com/office/drawing/2014/main" id="{0DD95361-1639-4B3D-883B-307E61D0B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7525" y="1563688"/>
            <a:ext cx="7767511" cy="3416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previous algorithm also works for signed numbers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(negative numbers in 2’s complement form)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We can also convert negative numbers to positive, multiply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the magnitudes, and convert to negative if signs disagree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endParaRPr lang="en-US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spcBef>
                <a:spcPct val="0"/>
              </a:spcBef>
              <a:buClr>
                <a:srgbClr val="CC0000"/>
              </a:buClr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The product of two 32-bit numbers can be a 64-bit number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-- hence, in MIPS, the product is saved in two 32-bit</a:t>
            </a:r>
          </a:p>
          <a:p>
            <a:pPr eaLnBrk="1" hangingPunct="1">
              <a:spcBef>
                <a:spcPct val="0"/>
              </a:spcBef>
              <a:buClr>
                <a:srgbClr val="CC0000"/>
              </a:buClr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     registers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47913</TotalTime>
  <Words>1026</Words>
  <Application>Microsoft Office PowerPoint</Application>
  <PresentationFormat>On-screen Show (4:3)</PresentationFormat>
  <Paragraphs>243</Paragraphs>
  <Slides>15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Rajeev Balasubramonian</dc:creator>
  <cp:lastModifiedBy>Rajeev Balasubramonian</cp:lastModifiedBy>
  <cp:revision>265</cp:revision>
  <dcterms:created xsi:type="dcterms:W3CDTF">2002-09-20T18:19:18Z</dcterms:created>
  <dcterms:modified xsi:type="dcterms:W3CDTF">2022-02-08T04:54:45Z</dcterms:modified>
</cp:coreProperties>
</file>