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654" r:id="rId3"/>
    <p:sldId id="655" r:id="rId4"/>
    <p:sldId id="646" r:id="rId5"/>
    <p:sldId id="647" r:id="rId6"/>
    <p:sldId id="648" r:id="rId7"/>
    <p:sldId id="649" r:id="rId8"/>
    <p:sldId id="650" r:id="rId9"/>
    <p:sldId id="636" r:id="rId10"/>
    <p:sldId id="637" r:id="rId11"/>
    <p:sldId id="638" r:id="rId12"/>
    <p:sldId id="639" r:id="rId13"/>
    <p:sldId id="640" r:id="rId14"/>
    <p:sldId id="643" r:id="rId15"/>
    <p:sldId id="631" r:id="rId16"/>
    <p:sldId id="651" r:id="rId17"/>
    <p:sldId id="652" r:id="rId18"/>
    <p:sldId id="632" r:id="rId19"/>
    <p:sldId id="633" r:id="rId20"/>
    <p:sldId id="634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5" d="100"/>
          <a:sy n="65" d="100"/>
        </p:scale>
        <p:origin x="135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D941F510-D23A-4E81-95C7-1DCB2A203C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FE6F193-E021-413F-AB73-466F900938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8C6C81-5C0C-4F5B-A73F-88296E0E848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35AF3D0-FBF1-4A14-A261-5553300F4C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D39F00-4F36-4B95-B16B-BB96BDA81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DAF799-59D4-44C1-AEDC-0998DA9264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0F26716-30A3-4D6C-9BF8-BEF2057E22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D3CE56B-D6A4-4965-93AE-077D3228E7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E59961C3-417A-4D38-A354-6D133A9E93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5B3D7D7-7F44-41BE-8DDE-D85D5AEBD5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12BD5F-4DBB-4FDF-ABFF-D73A8DBA5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D10375-18B2-445D-9B94-013B7862B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81FEB6E-B7D1-4D78-93DC-B1F6E7D91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049895-BF14-4F99-9059-A1B5E149BDB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D1D72C9-5D37-4BB2-91E6-1DF5315377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1A5DB0B-1326-4D8F-A23A-2B89A5746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A12A703-93D7-4AA0-8443-DABCBFD9A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8835F2-B03C-4CA1-B8E8-19E6946978FA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02DE71C-9E8A-4CD7-8918-61B4C5A1CE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412939-1E33-462F-B333-02A219807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0E9F98D-4D93-4E5D-BAF1-0474BD7333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94C7AB-AA14-410A-B83D-B498F7634270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5999AA3-5299-4109-AD60-F488E47091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4DCFDC0-33B4-4094-99F2-DAA244B4D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05CBDAF-1477-4ECE-8B38-F2E6643AF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4BE7A3-3FD4-4346-ABC6-A522E38314BA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080EED-466B-4498-B6C2-A51C89DC7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283A863-D038-4171-BA11-FB25312CE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6B16296-4972-44C9-B519-8332CFA94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BB8391-012C-4EE7-B7A5-89E3A5597D60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8670389-8EEB-4CCB-ACE3-1D99729F7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CCA5C74-B813-42F3-8FD6-7E4115B41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9937436-A8F0-4010-A150-B2CDCF172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9DECC4-18B4-41A4-B805-3C3F4A0FC65E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F7FB29C-4CE6-4FAD-B4C2-089CEF5FE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0E3EBA7-1784-4495-89F3-0967145B5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341792B-ED8D-4D3E-8764-4054D2890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3414C6-0070-4D00-B552-F65E3923B11B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B151227-5D2C-411A-A4A8-CC8F8A5E7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F125C4B-562B-43F6-8BB4-B35D6D56A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3532FB3-8A48-4A52-A995-ECC1F0124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214B3-22BD-46AF-8900-B80D7BC4D6BC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E87EE20-1639-40F5-B809-C9F703CC3B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8C65EFC-473C-4797-A0D5-3BE62DA76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CA32290-8783-4E17-849D-DE5EFF64B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9231B0-8D63-402B-8210-72765F8E2EDF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36388CB-9D32-4286-879C-A86676A9B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298BED6-AED9-479B-A6AA-0A929D865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5E95716-7125-4B81-89D4-886F0C1D4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877569-7F7C-456A-8EB3-ABBE67B95CDD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BF706E-779A-474D-AAF8-566892039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2DD0A6E-B35D-4ECB-82D4-3F17178A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A258C37-1C90-4CE7-88FE-F6063A63E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E84007-59FD-499A-B27E-45DE9C7EFD5C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43C643A-6AB7-453C-A055-1C13E790C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D5D3655-6896-474C-8897-C30429EBF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E0F1D47-5E6E-4133-AA42-E2B4213CC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2F2E1D-6CD3-461F-AC1D-FF92F882BC78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CBC17FF-CBCA-41BB-85D4-C2D5BC374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F54935-C6F9-47A1-9616-AB84AA551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AFBB09C-F5D1-4776-9F14-AFE8F36DC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ADDBF-FD8E-496B-BDBF-4C25A671C73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EEDBD62-0D7C-46A2-8D37-7E4D053DA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EC4A166-8FFA-4F6F-9155-61FC3C3D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026D622-DB0C-4B21-A1A3-8FA320C2D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EA1B4-6070-4E81-AAB5-5CA37EA96D2E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85A8F1-34BA-400B-9C4B-0BAF297F6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97E9839-62AB-4115-B57F-A79AB1BA6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86C0AA-9FF6-434C-A785-7332ECC40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65DCC9-4D5B-4B54-B63D-68ED9AE5F889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BCD847F-E605-43D2-927C-62D9137482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3623A4F-D593-482A-9DB1-74E98C07A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1578E4-6643-42E9-B2E0-7F5EEED2B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14C7E9-A796-4BB0-B642-E05D2D20B01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8B8D6A4-59AC-4C1F-A071-3E136AE45E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496AA06-362B-45B8-8A4B-790A4EB7E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B1CD39B-3044-4ACD-88CC-491314F4D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566FAF-5B9D-4A93-AF02-C7D7BED26A37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237C391-684A-412D-A7C6-961E3E2C5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BC0FEC-B451-4488-AEA6-510976ACB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0425F21-49C5-4D09-A893-BADC5E133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BE7014-D940-4B74-BC6B-C809BFF14DE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4BAEC21-A3CD-42EF-81B4-E135812CD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011B999-3920-4CD4-A28B-9BB084355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F1B9B29-9B1D-47A8-8D61-8B0215E44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BBCCB5-5AA6-4EC7-A5FD-39567D51A1A8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B5579F9-1DA8-4BEB-B3F0-2DF7CE3EF9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A4BECF8-247B-4B90-9EAD-013F229DA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53D4F3-B73F-48F9-9045-53F8BF699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E3C47A-9C4F-41F6-A059-4C00BD603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606D8-862B-4906-8838-823581310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7053-65A1-42FB-86F8-065E06183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88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7911D4-2CE3-498C-9ADA-C508CB53F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3D6D2-5B0B-4BA7-8700-97E2FEC9C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6FC20-99A0-4A94-BC7B-957F112D0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EDE0-0775-456A-9B81-1BCEEB4BB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53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41444F-2506-41D9-903E-FA0906096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0629D3-055D-48BA-A3D9-6E616CCE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51CC0F-B50F-48AE-80DF-F38F06BD0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C5CC-58C2-4B36-9C54-5D2E14EA1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C94D0-73EE-49C8-AAFA-DA61CD2F2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5C81C-5A4A-4EEB-B279-DBA772B0B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83C1D-FEED-432B-82AE-9190C077D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163CC-5673-468E-A03C-567AFD59F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6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10CF4E-63F8-4C94-B8C1-645EEF1C2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57A5B8-BF4E-44BE-94ED-11481BFE9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44F3D5-35EA-4745-968A-E59A7DB19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4127-E757-4C14-98F9-E7F7210F7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8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0625F-6554-43BB-9965-35DD41FF0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3AF39-7653-4493-B908-A5029D21A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18EEA-4898-43E5-81EA-E865B3919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5E92D-9B1D-44D2-8B9D-E48FD1FDE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2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98057A-2492-4B00-AE92-7594B5AE2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66E22B-F4EE-4BFF-BD85-2934FD487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AC190D-22C4-41F7-97A5-626764E23F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71DC-0D52-4250-B252-AB01B5C525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4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AB3757-F6E8-4D91-B438-830DC3DD5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B66C4E-7F52-4AC1-9389-2139B790C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95CFCB-2171-434B-97CD-A4CCFD3BE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B80A5-5086-4647-8022-55ED3153E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E74A04-D3BC-42C7-B3CB-97AB58388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49F41C-59F4-4783-82F6-5BDC1F067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51047E-1652-460F-90AE-3982EBEFE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B62-2794-49C7-B53E-3A2485D78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3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5F38D1-75A2-498C-9454-A9B8BB59C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A36F11-B33C-4E4A-8C4E-11392DD60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86AC3F-1C9D-4413-9EF4-DC617FDAA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A029-8A36-41BD-85A4-3B28C4A29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1E56E-5BD7-4932-9717-989447D8CE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3BC897-DA78-4CDA-971D-038E40BC8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D1A3F-EB1A-4814-84AB-2380BEF75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A5C1-A6C5-4C0D-A601-C480E9048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05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3DE7B-02E3-44DE-891E-63E89701F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AD6AFF-EE24-4ED3-A958-980EE5E90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292AD9-56DD-46B0-B71A-B50EA15A58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96C338-F21F-4664-8546-51855B6784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F8AB13-F8B3-4125-9D12-0D292E1F22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46A9BA4-3602-4FE8-B2F5-D1808510B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8404D6-8023-44C4-8F86-B43BB18C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A5C46-EE5E-4E0A-8501-DAF41F07EF5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9D4D1BF-2693-47B8-A220-01BEFC269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96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7: Examples, MARS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9C5AAEA-C980-4203-BC51-71AE0C7EB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40C97D1-B99B-4A7B-A341-222133E0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78326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DAB973D-8EEA-4D80-832C-1DB3B2A1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30470-BCAF-4B50-8AB7-BEDF6601860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4E6C40A-1EFF-4B63-A540-C4162A5B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sort Procedure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4CD6AA77-B28B-475D-83F6-F47616811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6C05491C-04C8-46D2-AF49-94971C797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48025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allocation: arguments v and n use $a0 and $a1, i and j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$s0 and $s1; must save $a0 and $a1 before calling the leaf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outer for loop looks like this: (note the use of pseudo-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move   $s0, $zero  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loopbody1: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$s0, $a1, exit1     # will eventually use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j            loopbody1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exit1: 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01DF59BF-2B05-464A-A759-06A6E12E1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204292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DEB0984-AECB-4C52-BA22-F0027308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81E0B-B7C5-47F7-AF06-AC3330B678EE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239B83E-7E48-47F0-BA74-1A0A0FB4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sort Procedure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1F18DDF-CA25-4E59-BD5F-37C032A22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3FA61D5-4551-4195-A3BC-E83C74EA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33835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inner for loop looks like this: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$s1, $s0, -1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loopbody2: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$s1, $zero, exit2   # will eventually use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$t1,  $s1,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   $t2, $a0,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$t3, 0($t2)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$t4, 4($t2)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ble       $t3, $t4, exit2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$s1, $s1,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j            loopbody2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exit2: 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E37F5E86-6F6C-4D8A-9D4F-4599078A7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204292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7E30F9-9EDC-497A-8F69-A5735A16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2D46D-B7C2-4276-946E-77D2B234EE5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6C5EB55-8D1F-4A6D-8032-6288B3C47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B1E2F6-4853-4677-A837-EEC514F9F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8927C7E-F285-422E-806E-D5D3F97BC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828726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we repeatedly call “swap” with $a0 and $a1, we begin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“sort” by copying its arguments into $s2 and $s3 – must update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rest of the code in “sort” to use $s2 and $s3 instead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$a0 and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save $ra at the start of “sort” because it will get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over-written when we call “swap”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also save $s0-$s3 so we don’t overwrite something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belongs to the procedure that called “sort”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756E887-7C94-4017-9357-BF6E88A5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85134-30A5-416F-9E92-EF380AEA41D2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4CDB9D2-210B-47EB-A09F-78A2B581B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1ACA6EAC-6E35-4205-8A42-B4492A07B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C9883FE-F540-4785-A62E-CD5491036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6370398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sort:    addi     $sp, $sp, -20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$ra, 16($sp)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$s3, 12($sp)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$s2,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$s1,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$s2,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$s3,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$a0, $s2        # the inner loop body starts here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$a1,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jal         swap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exit1: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addi       $sp, $sp,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jr            $ra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660D8DF9-55BD-4499-8715-B8E499BF6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4345549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lines of C code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35 lines of assembly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ED459D-D6F7-4B22-8A32-F8FDF222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AD55A-97F2-4B70-89E2-1A680083B3D4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4DA0D6-37B5-449E-BB68-1B4AA67A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795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ED7D4E-454C-42BB-8347-0C104C1F6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1B3CBAF3-A190-4CD3-8464-CFB1F4BBC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9093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is a simulator that reads in an assembly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models its behavior on a MIPS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a “MIPS add instruction” will eventually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converted to an add instruction for the host computer’s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architecture – this translation happens under the hood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programmer’s task, it accepts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pseudo-instructions, large constants, constants in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decimal/hex formats, labels,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simulator allows us to inspect register/memory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values to confirm that our program is behaving correctly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7CEB6-5A48-474C-9DA8-69698E2F07E6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91654EF-B8EB-480F-9398-B2C1CB73D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FB346C52-4B45-4A71-BDC6-B18A8A8DB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E8BCDC-8E06-46D5-B2FB-0118957B2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5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Directives, labels, global pointers, system calls</a:t>
            </a:r>
          </a:p>
        </p:txBody>
      </p:sp>
      <p:pic>
        <p:nvPicPr>
          <p:cNvPr id="32774" name="Picture 7" descr="welcome screen.JPG">
            <a:extLst>
              <a:ext uri="{FF2B5EF4-FFF2-40B4-BE49-F238E27FC236}">
                <a16:creationId xmlns:a16="http://schemas.microsoft.com/office/drawing/2014/main" id="{E1668A8D-8629-4E84-8EC3-133C3FE5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77708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DAEC8-96C4-48C1-B789-40FF1091CB68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307B04-E41A-47E3-9080-22DD0E31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574F6BC1-8B52-4945-8749-522425E47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821" name="Picture 2" descr="https://lh4.googleusercontent.com/sv4gAHJIFB11aFIoVJUv-7ZtaXMc-xr00DI50xT1dG_tXiDPVG5oODJMUfg0Q5gvVlaPnDK7J-gCE45dssO90nWxVM0JQBLE6DhTR19amnq65BCMikNq_dVt2dTgs53gBvvsYj0">
            <a:extLst>
              <a:ext uri="{FF2B5EF4-FFF2-40B4-BE49-F238E27FC236}">
                <a16:creationId xmlns:a16="http://schemas.microsoft.com/office/drawing/2014/main" id="{B9502BF2-D280-40D8-9560-CDF674184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8" y="1257300"/>
            <a:ext cx="1370012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https://lh3.googleusercontent.com/p13W2DRIOJ6Edswn9E-JuCrcBWAZoDXoiNS7cIFDT_vH0-QUFzGKd0HqnlNdYZwNhXcst4IZqe2eI2yBd9iy86PY_gX4GZ5hq86KmO7RwXq4yR4ZgZJ_9rCEYV7eLzLwW5TXgMM">
            <a:extLst>
              <a:ext uri="{FF2B5EF4-FFF2-40B4-BE49-F238E27FC236}">
                <a16:creationId xmlns:a16="http://schemas.microsoft.com/office/drawing/2014/main" id="{5DC598C9-9853-481A-A39A-0344675C6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223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https://lh4.googleusercontent.com/4pQnSDLd4tgZth7wccTqAmqsQ-nvRBUii-Di8GaVWAfw76Mm_lI432ngNCKnhlFekuGODRpd8G3SbncCC1UUk5UZArP_8ZDFEWT7mcbu9ZjMgyecf6jTl93JML8F7uWoDGXm7eM">
            <a:extLst>
              <a:ext uri="{FF2B5EF4-FFF2-40B4-BE49-F238E27FC236}">
                <a16:creationId xmlns:a16="http://schemas.microsoft.com/office/drawing/2014/main" id="{2397DE12-F3C4-4B03-AF90-FEB03F568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60663"/>
            <a:ext cx="85217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2" descr="https://lh4.googleusercontent.com/eW1sz1aj1FJGMSFuGowl4Ko880XWXl4H6Af6GHErytRxcGhwIa1eMrfyr20vgzX57MeDE7nIp0m5vcYbH9U1EIJnCpDVOoVvWVyrhrDZPpygxt3eqVBQ8-em0sbj91hhxyqqNNI">
            <a:extLst>
              <a:ext uri="{FF2B5EF4-FFF2-40B4-BE49-F238E27FC236}">
                <a16:creationId xmlns:a16="http://schemas.microsoft.com/office/drawing/2014/main" id="{FBC3FBCD-820D-4299-AE2E-BD435D584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60925"/>
            <a:ext cx="81121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6529C-0B55-4B02-98D8-6C1195098EF9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EFFA9048-E513-4907-810D-28A015FA6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761EF5E2-AA41-4205-A63F-996FD865F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C0156A0D-8ACC-4D39-8947-8B245BDC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10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google doc on the class webpage for details!</a:t>
            </a:r>
          </a:p>
        </p:txBody>
      </p:sp>
      <p:pic>
        <p:nvPicPr>
          <p:cNvPr id="36870" name="Picture 2" descr="https://lh4.googleusercontent.com/_CTw1FiWgGi1aXCO_qp5TbuWHu9lJt_-h5eVXrfeuOMfCpvpXcpwh2oeRp_vE0boQ2lihNFKKcpsMrKQODeHfRNtkL_pAhz2hSqXFzLag_I95QQkjkLIrIrrI3q1rYP9qtjo0As">
            <a:extLst>
              <a:ext uri="{FF2B5EF4-FFF2-40B4-BE49-F238E27FC236}">
                <a16:creationId xmlns:a16="http://schemas.microsoft.com/office/drawing/2014/main" id="{1758322B-564E-4F51-8EDB-223D1D000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2209800"/>
            <a:ext cx="4386263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D9CD1-9155-4C4D-8DAF-8A03F84E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DA190-E2D7-465C-A465-49840829BD17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5AEDF79-3778-455C-94FA-38BF1162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08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Print Routine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B386FDE-C8C2-4AA7-A7D2-129711263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9911264E-49F3-46D4-BBCD-42979397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1197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str:   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“the answer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4               # load immediate; 4 is the code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     $a0, str            # 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#  address as the argument; la is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#  to load the address of the operand (str)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1              #  syscall-1 corresponds to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$a0, 5              #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integer as its argument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F49DCB-70E9-4457-87A1-7057E52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5BA4-9EBC-4283-9F8A-81FE196AB246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1A2D330-5F5C-42AF-B444-0C67335A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A2AA2A5C-DFB9-4B25-8161-6F6629B72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5CF8FA15-99E8-4227-8B92-8E3B976E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3222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 an assembly program to prompt the user for two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numbers and print the sum of the two numbers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Dealing with Characters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42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also provided to deal with byte-sized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half-word quantities: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(load-byte), sb,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These data types are most useful when dealing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characters, pixel values,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 employs ASCII formats to represent characters –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character is represented with 8 bits and a string ends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null character (corresponding to the 8-bit number 0);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is 65, a is 97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728DDA-F660-4B7A-86AB-E2DFCE61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C14E2-010B-4593-A1BE-F347ECD66F41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A7F5192-857F-4575-B57B-C1F0341C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25CCB3EA-9FAB-42A0-B85A-4D8C4587A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E7AA21D0-02F1-4D80-A444-E1230C7FF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715336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str1: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“Enter 2 numbers:”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.text                                                    str2: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“The sum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$t0, $v0,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$t1, $v0, $zero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str2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 $v0,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$a0, $t1,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8330CE9-0D33-4778-A3B6-77DA3F98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9257A-A317-4975-BB63-9970A8F6580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5027CA89-A494-4645-B164-366DE4831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108)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4EBB08D-73C6-43E4-A46F-C443FF47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08885455-409E-40E6-9D4F-6A20239D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3218445" cy="255454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(char x[], char y[])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i;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while  ((x[i] = y[i]) != `\0’)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EE9163E-7C8D-4BD6-93DA-511167FB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2786019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$s0, $zero,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 add  $t1, $s0,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$t2,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$t3, $s0,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sb        $t2, 0($t3)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$t2, $zero, L2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j      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F02F9C1B-A42D-42D5-9C14-402DC1623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28348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registers not saved.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B7F81BA-BD16-4449-B99C-3739A47E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F6C0C-4479-48C5-AD3A-BD2BF271AD09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FE9A055-27CE-4BC8-9759-0EFF92F1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280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Constants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F27B192-E64B-4869-9DBD-9E1A7DDB8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4BA98E9-93BD-4DFF-8948-39F1393F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820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Immediate instructions can only specify 16-bit constants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used to store a 16-bit constant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upper 16 bits of a register… combine this with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OR instruction to specify a 32-bit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destination PC-address in a conditional branch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specified as a 16-bit constant, relative to the current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jump (j) instruction can specify a 26-bit constant; if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bits are required, the jump-register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instruction is used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9E9948BB-9A34-4B09-BCC9-46148678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84634-23BC-4DEC-908D-314AEDB12969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6F15F1A9-63A8-4740-AB71-50525F797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05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a Program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DCD82688-D711-4A38-9D2B-8842DA3EB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2D969B0F-B0D1-421C-B816-502CB19D4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 Program</a:t>
            </a:r>
          </a:p>
        </p:txBody>
      </p:sp>
      <p:sp>
        <p:nvSpPr>
          <p:cNvPr id="12294" name="Rectangle 9">
            <a:extLst>
              <a:ext uri="{FF2B5EF4-FFF2-40B4-BE49-F238E27FC236}">
                <a16:creationId xmlns:a16="http://schemas.microsoft.com/office/drawing/2014/main" id="{A79605F3-3578-44E0-823E-F39277274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3048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language program</a:t>
            </a:r>
          </a:p>
        </p:txBody>
      </p:sp>
      <p:sp>
        <p:nvSpPr>
          <p:cNvPr id="12295" name="Rectangle 10">
            <a:extLst>
              <a:ext uri="{FF2B5EF4-FFF2-40B4-BE49-F238E27FC236}">
                <a16:creationId xmlns:a16="http://schemas.microsoft.com/office/drawing/2014/main" id="{62F5A0AC-955D-4C01-B511-4FE9EEE49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10000"/>
            <a:ext cx="3581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Object: machine language module</a:t>
            </a:r>
          </a:p>
        </p:txBody>
      </p:sp>
      <p:sp>
        <p:nvSpPr>
          <p:cNvPr id="12296" name="Rectangle 11">
            <a:extLst>
              <a:ext uri="{FF2B5EF4-FFF2-40B4-BE49-F238E27FC236}">
                <a16:creationId xmlns:a16="http://schemas.microsoft.com/office/drawing/2014/main" id="{4DBEB70D-6385-41DD-9275-5ECE023FC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441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Object: library routine (machine language)</a:t>
            </a:r>
          </a:p>
        </p:txBody>
      </p:sp>
      <p:sp>
        <p:nvSpPr>
          <p:cNvPr id="12297" name="Rectangle 12">
            <a:extLst>
              <a:ext uri="{FF2B5EF4-FFF2-40B4-BE49-F238E27FC236}">
                <a16:creationId xmlns:a16="http://schemas.microsoft.com/office/drawing/2014/main" id="{F7C30894-CD11-4C91-B244-A38D18889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426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Executable: machine language program</a:t>
            </a:r>
          </a:p>
        </p:txBody>
      </p:sp>
      <p:sp>
        <p:nvSpPr>
          <p:cNvPr id="12298" name="Rectangle 13">
            <a:extLst>
              <a:ext uri="{FF2B5EF4-FFF2-40B4-BE49-F238E27FC236}">
                <a16:creationId xmlns:a16="http://schemas.microsoft.com/office/drawing/2014/main" id="{AFCB8EDF-43A2-4AF2-B38F-38D9F8D5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299" name="Oval 14">
            <a:extLst>
              <a:ext uri="{FF2B5EF4-FFF2-40B4-BE49-F238E27FC236}">
                <a16:creationId xmlns:a16="http://schemas.microsoft.com/office/drawing/2014/main" id="{DC728657-54D2-47AF-B32F-F81EC7734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12300" name="Oval 16">
            <a:extLst>
              <a:ext uri="{FF2B5EF4-FFF2-40B4-BE49-F238E27FC236}">
                <a16:creationId xmlns:a16="http://schemas.microsoft.com/office/drawing/2014/main" id="{61CE4D34-FB5F-4F1E-A30D-AA394CFD9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12301" name="Oval 17">
            <a:extLst>
              <a:ext uri="{FF2B5EF4-FFF2-40B4-BE49-F238E27FC236}">
                <a16:creationId xmlns:a16="http://schemas.microsoft.com/office/drawing/2014/main" id="{E0778858-D3A4-4E2B-A496-680048D98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4196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Linker</a:t>
            </a:r>
          </a:p>
        </p:txBody>
      </p:sp>
      <p:sp>
        <p:nvSpPr>
          <p:cNvPr id="12302" name="Oval 18">
            <a:extLst>
              <a:ext uri="{FF2B5EF4-FFF2-40B4-BE49-F238E27FC236}">
                <a16:creationId xmlns:a16="http://schemas.microsoft.com/office/drawing/2014/main" id="{4B28F415-0352-4256-8B25-267C6CEFF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6388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Loader</a:t>
            </a:r>
          </a:p>
        </p:txBody>
      </p:sp>
      <p:sp>
        <p:nvSpPr>
          <p:cNvPr id="12303" name="Line 19">
            <a:extLst>
              <a:ext uri="{FF2B5EF4-FFF2-40B4-BE49-F238E27FC236}">
                <a16:creationId xmlns:a16="http://schemas.microsoft.com/office/drawing/2014/main" id="{992C4F82-3A5F-4050-93B6-5E6ED8C5D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75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4" name="Line 20">
            <a:extLst>
              <a:ext uri="{FF2B5EF4-FFF2-40B4-BE49-F238E27FC236}">
                <a16:creationId xmlns:a16="http://schemas.microsoft.com/office/drawing/2014/main" id="{211E428D-23A9-4E94-AE1B-E92A835B4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36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Line 21">
            <a:extLst>
              <a:ext uri="{FF2B5EF4-FFF2-40B4-BE49-F238E27FC236}">
                <a16:creationId xmlns:a16="http://schemas.microsoft.com/office/drawing/2014/main" id="{789ECB1A-E8E9-480E-BD49-0C224B13C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6" name="Line 22">
            <a:extLst>
              <a:ext uri="{FF2B5EF4-FFF2-40B4-BE49-F238E27FC236}">
                <a16:creationId xmlns:a16="http://schemas.microsoft.com/office/drawing/2014/main" id="{D6AEECEC-3EC3-4D78-81E7-9407D8E6C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657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7" name="Line 23">
            <a:extLst>
              <a:ext uri="{FF2B5EF4-FFF2-40B4-BE49-F238E27FC236}">
                <a16:creationId xmlns:a16="http://schemas.microsoft.com/office/drawing/2014/main" id="{42DA22F7-16EA-4DD2-B1D0-AD31F58C3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8" name="Line 24">
            <a:extLst>
              <a:ext uri="{FF2B5EF4-FFF2-40B4-BE49-F238E27FC236}">
                <a16:creationId xmlns:a16="http://schemas.microsoft.com/office/drawing/2014/main" id="{778D77C9-0EA0-4427-AAA4-14E6D46DA4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267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9" name="Line 25">
            <a:extLst>
              <a:ext uri="{FF2B5EF4-FFF2-40B4-BE49-F238E27FC236}">
                <a16:creationId xmlns:a16="http://schemas.microsoft.com/office/drawing/2014/main" id="{3B3E409E-FC3D-4D62-86CA-1B5DF0F07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876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0" name="Line 26">
            <a:extLst>
              <a:ext uri="{FF2B5EF4-FFF2-40B4-BE49-F238E27FC236}">
                <a16:creationId xmlns:a16="http://schemas.microsoft.com/office/drawing/2014/main" id="{09EE936D-CC3D-4DC9-B64F-757D37CE1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486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1" name="Line 27">
            <a:extLst>
              <a:ext uri="{FF2B5EF4-FFF2-40B4-BE49-F238E27FC236}">
                <a16:creationId xmlns:a16="http://schemas.microsoft.com/office/drawing/2014/main" id="{FEAADB9B-8846-4B3B-B538-FBE6F38BB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2" name="Text Box 28">
            <a:extLst>
              <a:ext uri="{FF2B5EF4-FFF2-40B4-BE49-F238E27FC236}">
                <a16:creationId xmlns:a16="http://schemas.microsoft.com/office/drawing/2014/main" id="{F6749A51-8F5D-4945-8665-7376CC12B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306513"/>
            <a:ext cx="4683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x.c</a:t>
            </a:r>
          </a:p>
        </p:txBody>
      </p:sp>
      <p:sp>
        <p:nvSpPr>
          <p:cNvPr id="12313" name="Text Box 29">
            <a:extLst>
              <a:ext uri="{FF2B5EF4-FFF2-40B4-BE49-F238E27FC236}">
                <a16:creationId xmlns:a16="http://schemas.microsoft.com/office/drawing/2014/main" id="{D99DA628-918F-4913-8E35-0244C6F86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4603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x.s</a:t>
            </a:r>
          </a:p>
        </p:txBody>
      </p:sp>
      <p:sp>
        <p:nvSpPr>
          <p:cNvPr id="12314" name="Text Box 30">
            <a:extLst>
              <a:ext uri="{FF2B5EF4-FFF2-40B4-BE49-F238E27FC236}">
                <a16:creationId xmlns:a16="http://schemas.microsoft.com/office/drawing/2014/main" id="{9EEEA1B4-E58C-4199-BC85-23B3A1C21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494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x.o</a:t>
            </a:r>
          </a:p>
        </p:txBody>
      </p:sp>
      <p:sp>
        <p:nvSpPr>
          <p:cNvPr id="12315" name="Text Box 31">
            <a:extLst>
              <a:ext uri="{FF2B5EF4-FFF2-40B4-BE49-F238E27FC236}">
                <a16:creationId xmlns:a16="http://schemas.microsoft.com/office/drawing/2014/main" id="{9E3B4FE4-7A02-4EC4-84E6-EA08DAC92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352800"/>
            <a:ext cx="10150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x.a, x.so</a:t>
            </a:r>
          </a:p>
        </p:txBody>
      </p:sp>
      <p:sp>
        <p:nvSpPr>
          <p:cNvPr id="12316" name="Text Box 32">
            <a:extLst>
              <a:ext uri="{FF2B5EF4-FFF2-40B4-BE49-F238E27FC236}">
                <a16:creationId xmlns:a16="http://schemas.microsoft.com/office/drawing/2014/main" id="{0DDBC098-A39C-4CC4-B5FE-071C000EA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05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a.out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F54D7D9-2B0A-45B0-839E-FF54E597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B540-EB2E-4129-ABBE-C8F2BFD76D61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BD5922D-D49F-4B82-B09D-2DF5DCF23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Assembler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ED941381-A9B2-48AA-B752-C461574AF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AA9FFC5F-56B7-4487-923D-D5BEEF9FE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83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pseudo-instructions into actual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instructions – pseudo-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make it easier to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assembly – examples: “move”, “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”, 32-bit immediate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operands, labels, etc.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assembly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into machine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object file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x.o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is created for each C file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x.c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– compute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actual values for instruction labels – maintain info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external references and debugging information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5BAC9-1EB2-4421-BADA-3EC9E6A5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A9A40-BC35-41A9-8F22-91E64307067E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8B59DC7-D367-4B74-99BE-D52CEC455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41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Linker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F4BACC6-E171-485B-A636-974FD378A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F4C1EA1-408C-45C2-9EA2-C726AEC45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222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Stitches different object files into a single executable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patch internal and external references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determine addresses of data and instruction labels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organize code and data modules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Some libraries (DLLs) are dynamically linked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executable points to dummy routines – these dummy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routines call the dynamic linker-loader so they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update the executable to jump to the correct routine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38961F1-43D3-4593-80C5-6DABE2D9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942F8-E675-48E4-8E06-1A896A0CFB28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0A99FC5-5151-4A89-8DC9-89CEF2E5F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93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Example – Sort in C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133)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F8FC0898-9C0E-4F3C-AF27-D921FE879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104ABBD-CA49-42D2-BB7A-B926A2E5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0"/>
            <a:ext cx="53147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Allocate registers to program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Produce code for the program body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Preserve registers across procedure invocations</a:t>
            </a:r>
          </a:p>
        </p:txBody>
      </p:sp>
      <p:sp>
        <p:nvSpPr>
          <p:cNvPr id="18438" name="Text Box 5">
            <a:extLst>
              <a:ext uri="{FF2B5EF4-FFF2-40B4-BE49-F238E27FC236}">
                <a16:creationId xmlns:a16="http://schemas.microsoft.com/office/drawing/2014/main" id="{E66D5EA8-FB37-49EE-9ECE-E49CD6373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49283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sort (int v[ ], 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i, j;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9" name="Text Box 6">
            <a:extLst>
              <a:ext uri="{FF2B5EF4-FFF2-40B4-BE49-F238E27FC236}">
                <a16:creationId xmlns:a16="http://schemas.microsoft.com/office/drawing/2014/main" id="{ED9C0229-CCB2-458C-9AD9-29FC5A18A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524000"/>
            <a:ext cx="2677271" cy="2246769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swap (int v[ 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DA3F70B-1705-420E-863A-24750962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F1A33-9E99-4D0E-9259-D9FCC6D1912D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494008B9-A589-4244-9123-57F36BE81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60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swap Procedure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3C0C7FA-1340-4252-B521-F78161514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AEE0DF3-CBD3-44CD-BB07-80380575D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69031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allocation: $a0 and $a1 for the two arguments, $t0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temp variable – no need for saves and restores as we’re not using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$s0-$s7 and this is a leaf procedure (won’t need to re-use $a0 and $a1)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swap: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$t1, $a1,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add   $t1, $a0, $t1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$t0, 0($t1)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$t2, 4($t1)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$t2, 0($t1)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$t0, 4($t1)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$ra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F7EE4498-978B-4E97-AF92-3771BCD84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76600"/>
            <a:ext cx="2619563" cy="2246769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swap (int v[],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49081</TotalTime>
  <Words>1867</Words>
  <Application>Microsoft Office PowerPoint</Application>
  <PresentationFormat>On-screen Show (4:3)</PresentationFormat>
  <Paragraphs>291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271</cp:revision>
  <dcterms:created xsi:type="dcterms:W3CDTF">2002-09-20T18:19:18Z</dcterms:created>
  <dcterms:modified xsi:type="dcterms:W3CDTF">2022-02-01T03:26:30Z</dcterms:modified>
</cp:coreProperties>
</file>