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363" r:id="rId2"/>
    <p:sldId id="543" r:id="rId3"/>
    <p:sldId id="560" r:id="rId4"/>
    <p:sldId id="554" r:id="rId5"/>
    <p:sldId id="555" r:id="rId6"/>
    <p:sldId id="556" r:id="rId7"/>
    <p:sldId id="559" r:id="rId8"/>
    <p:sldId id="557" r:id="rId9"/>
    <p:sldId id="544" r:id="rId10"/>
    <p:sldId id="545" r:id="rId11"/>
    <p:sldId id="546" r:id="rId12"/>
    <p:sldId id="547" r:id="rId13"/>
    <p:sldId id="548" r:id="rId14"/>
    <p:sldId id="551" r:id="rId15"/>
    <p:sldId id="513" r:id="rId16"/>
    <p:sldId id="532" r:id="rId17"/>
    <p:sldId id="514" r:id="rId18"/>
    <p:sldId id="515" r:id="rId19"/>
  </p:sldIdLst>
  <p:sldSz cx="9144000" cy="6858000" type="screen4x3"/>
  <p:notesSz cx="6845300" cy="93964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990000"/>
    <a:srgbClr val="FF9900"/>
    <a:srgbClr val="FFFF00"/>
    <a:srgbClr val="66CCFF"/>
    <a:srgbClr val="0099FF"/>
    <a:srgbClr val="00FF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60"/>
  </p:normalViewPr>
  <p:slideViewPr>
    <p:cSldViewPr>
      <p:cViewPr varScale="1">
        <p:scale>
          <a:sx n="65" d="100"/>
          <a:sy n="65" d="100"/>
        </p:scale>
        <p:origin x="1323" y="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2994" name="Rectangle 2">
            <a:extLst>
              <a:ext uri="{FF2B5EF4-FFF2-40B4-BE49-F238E27FC236}">
                <a16:creationId xmlns:a16="http://schemas.microsoft.com/office/drawing/2014/main" id="{C8852795-40EF-4DA1-9C9A-68EF15B4D52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7038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52995" name="Rectangle 3">
            <a:extLst>
              <a:ext uri="{FF2B5EF4-FFF2-40B4-BE49-F238E27FC236}">
                <a16:creationId xmlns:a16="http://schemas.microsoft.com/office/drawing/2014/main" id="{E4384B7A-9844-43C5-9370-499369195DB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78263" y="0"/>
            <a:ext cx="2967037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52996" name="Rectangle 4">
            <a:extLst>
              <a:ext uri="{FF2B5EF4-FFF2-40B4-BE49-F238E27FC236}">
                <a16:creationId xmlns:a16="http://schemas.microsoft.com/office/drawing/2014/main" id="{290B4698-D991-4341-9AE0-14EB3CCFCA6F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926513"/>
            <a:ext cx="2967038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52997" name="Rectangle 5">
            <a:extLst>
              <a:ext uri="{FF2B5EF4-FFF2-40B4-BE49-F238E27FC236}">
                <a16:creationId xmlns:a16="http://schemas.microsoft.com/office/drawing/2014/main" id="{A547C113-420D-4997-8AEB-B412CC0C5884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78263" y="8926513"/>
            <a:ext cx="2967037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3DF74D3-B45A-40F8-8E43-959E6861120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194" name="Rectangle 2">
            <a:extLst>
              <a:ext uri="{FF2B5EF4-FFF2-40B4-BE49-F238E27FC236}">
                <a16:creationId xmlns:a16="http://schemas.microsoft.com/office/drawing/2014/main" id="{F79A2CEE-FFEB-4120-9748-7D3D498F56B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7038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20195" name="Rectangle 3">
            <a:extLst>
              <a:ext uri="{FF2B5EF4-FFF2-40B4-BE49-F238E27FC236}">
                <a16:creationId xmlns:a16="http://schemas.microsoft.com/office/drawing/2014/main" id="{4FBC34FB-E3DC-4C4C-8D38-E682B6EE299A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78263" y="0"/>
            <a:ext cx="2967037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BAAE023F-7FC7-4F3A-BBFF-33AAEECD134B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73150" y="704850"/>
            <a:ext cx="4699000" cy="3524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20197" name="Rectangle 5">
            <a:extLst>
              <a:ext uri="{FF2B5EF4-FFF2-40B4-BE49-F238E27FC236}">
                <a16:creationId xmlns:a16="http://schemas.microsoft.com/office/drawing/2014/main" id="{BBFD1D36-DF46-4770-A375-5D0E0007D55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2813" y="4464050"/>
            <a:ext cx="5019675" cy="4227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520198" name="Rectangle 6">
            <a:extLst>
              <a:ext uri="{FF2B5EF4-FFF2-40B4-BE49-F238E27FC236}">
                <a16:creationId xmlns:a16="http://schemas.microsoft.com/office/drawing/2014/main" id="{1E3BA9A3-4BBA-441D-896B-474B1AA4C32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26513"/>
            <a:ext cx="2967038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20199" name="Rectangle 7">
            <a:extLst>
              <a:ext uri="{FF2B5EF4-FFF2-40B4-BE49-F238E27FC236}">
                <a16:creationId xmlns:a16="http://schemas.microsoft.com/office/drawing/2014/main" id="{CF9EF8B3-7734-4EFB-AB4E-C4C2D599DFC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78263" y="8926513"/>
            <a:ext cx="2967037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4BFECD00-2A4B-4640-92CE-C7035E3CED3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D56C0A49-FBA1-419D-ADFA-B7CBFF0529D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2C07F48-F479-4CDC-8E6B-8F91A934B738}" type="slidenum">
              <a:rPr lang="en-US" altLang="en-US" sz="1200" smtClean="0"/>
              <a:pPr/>
              <a:t>1</a:t>
            </a:fld>
            <a:endParaRPr lang="en-US" altLang="en-US" sz="1200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4D735A30-7BBF-4F98-9F2E-CEA63E07BF7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274BA97B-E138-4179-8F33-8F24A0E9E9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:a16="http://schemas.microsoft.com/office/drawing/2014/main" id="{C5ACF208-F3E1-459E-84BB-BC064112B14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9E27D46-BBD3-4929-A1DF-2D28DA98949C}" type="slidenum">
              <a:rPr lang="en-US" altLang="en-US" sz="1200" smtClean="0"/>
              <a:pPr/>
              <a:t>10</a:t>
            </a:fld>
            <a:endParaRPr lang="en-US" altLang="en-US" sz="1200"/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CFF11984-1BAF-4D43-BAF7-BDD6904AD2B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F9AC4BBF-44DC-41A7-A84C-F368619A4E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id="{B23BCFAE-F49A-42EB-B806-56DB18D11B2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31749ED-2953-43A1-B194-A948E4D45061}" type="slidenum">
              <a:rPr lang="en-US" altLang="en-US" sz="1200" smtClean="0"/>
              <a:pPr/>
              <a:t>11</a:t>
            </a:fld>
            <a:endParaRPr lang="en-US" altLang="en-US" sz="1200"/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6CA4C2BF-79E4-47FD-9196-FEA5003E5C2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FDEFB446-DEC9-44BD-9D67-56DD00687D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>
            <a:extLst>
              <a:ext uri="{FF2B5EF4-FFF2-40B4-BE49-F238E27FC236}">
                <a16:creationId xmlns:a16="http://schemas.microsoft.com/office/drawing/2014/main" id="{1F33D49F-61ED-4D4C-B359-CF73CA672B9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101F693-C78A-4C9F-BD82-68B05BC61B79}" type="slidenum">
              <a:rPr lang="en-US" altLang="en-US" sz="1200" smtClean="0"/>
              <a:pPr/>
              <a:t>12</a:t>
            </a:fld>
            <a:endParaRPr lang="en-US" altLang="en-US" sz="1200"/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2D5602C2-F9FE-41A4-8C3A-73A825EC23D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F8F57C25-B509-4F34-A60D-9E52D479E1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>
            <a:extLst>
              <a:ext uri="{FF2B5EF4-FFF2-40B4-BE49-F238E27FC236}">
                <a16:creationId xmlns:a16="http://schemas.microsoft.com/office/drawing/2014/main" id="{34A7FC05-293B-4000-9461-0E4A41E60F0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904EA01-F370-462E-810E-D57A28EB0F90}" type="slidenum">
              <a:rPr lang="en-US" altLang="en-US" sz="1200" smtClean="0"/>
              <a:pPr/>
              <a:t>13</a:t>
            </a:fld>
            <a:endParaRPr lang="en-US" altLang="en-US" sz="1200"/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7BA523B0-5C7F-495C-ACAF-254EC6E375F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id="{DB5C5B84-073B-4E7E-9C7A-6E3E259D51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>
            <a:extLst>
              <a:ext uri="{FF2B5EF4-FFF2-40B4-BE49-F238E27FC236}">
                <a16:creationId xmlns:a16="http://schemas.microsoft.com/office/drawing/2014/main" id="{51B51155-3F61-4D68-9E22-F40F1436736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B91F72F-ABD4-4A25-BCA5-220DDAE09C1E}" type="slidenum">
              <a:rPr lang="en-US" altLang="en-US" sz="1200" smtClean="0"/>
              <a:pPr/>
              <a:t>14</a:t>
            </a:fld>
            <a:endParaRPr lang="en-US" altLang="en-US" sz="1200"/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id="{37A64A6C-7FE4-4938-B792-C4CCDD5271D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>
            <a:extLst>
              <a:ext uri="{FF2B5EF4-FFF2-40B4-BE49-F238E27FC236}">
                <a16:creationId xmlns:a16="http://schemas.microsoft.com/office/drawing/2014/main" id="{BFAF6C55-EBA8-4509-B42B-867DE93A31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>
            <a:extLst>
              <a:ext uri="{FF2B5EF4-FFF2-40B4-BE49-F238E27FC236}">
                <a16:creationId xmlns:a16="http://schemas.microsoft.com/office/drawing/2014/main" id="{DDC5CA0B-A935-4A7A-8FDD-3516BC60D4C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81EFD15-3BC2-4EC7-B20B-F34FB998E8CB}" type="slidenum">
              <a:rPr lang="en-US" altLang="en-US" sz="1200" smtClean="0"/>
              <a:pPr/>
              <a:t>15</a:t>
            </a:fld>
            <a:endParaRPr lang="en-US" altLang="en-US" sz="1200"/>
          </a:p>
        </p:txBody>
      </p:sp>
      <p:sp>
        <p:nvSpPr>
          <p:cNvPr id="35843" name="Rectangle 2">
            <a:extLst>
              <a:ext uri="{FF2B5EF4-FFF2-40B4-BE49-F238E27FC236}">
                <a16:creationId xmlns:a16="http://schemas.microsoft.com/office/drawing/2014/main" id="{C150A25B-9B91-4A93-8646-AF090E613AD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>
            <a:extLst>
              <a:ext uri="{FF2B5EF4-FFF2-40B4-BE49-F238E27FC236}">
                <a16:creationId xmlns:a16="http://schemas.microsoft.com/office/drawing/2014/main" id="{936713E0-2141-41E6-8201-83BA23D755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>
            <a:extLst>
              <a:ext uri="{FF2B5EF4-FFF2-40B4-BE49-F238E27FC236}">
                <a16:creationId xmlns:a16="http://schemas.microsoft.com/office/drawing/2014/main" id="{FFF26320-01E1-4873-8EC0-2EEAAD59C5F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FD830C2-E3C7-41FA-BAAF-AEB2FF3901ED}" type="slidenum">
              <a:rPr lang="en-US" altLang="en-US" sz="1200" smtClean="0"/>
              <a:pPr/>
              <a:t>16</a:t>
            </a:fld>
            <a:endParaRPr lang="en-US" altLang="en-US" sz="1200"/>
          </a:p>
        </p:txBody>
      </p:sp>
      <p:sp>
        <p:nvSpPr>
          <p:cNvPr id="37891" name="Rectangle 2">
            <a:extLst>
              <a:ext uri="{FF2B5EF4-FFF2-40B4-BE49-F238E27FC236}">
                <a16:creationId xmlns:a16="http://schemas.microsoft.com/office/drawing/2014/main" id="{AC2FF0EA-296D-4896-8E95-E2F7EDEDF0C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>
            <a:extLst>
              <a:ext uri="{FF2B5EF4-FFF2-40B4-BE49-F238E27FC236}">
                <a16:creationId xmlns:a16="http://schemas.microsoft.com/office/drawing/2014/main" id="{2166AE7F-E72B-4100-A87E-08921CA7B7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>
            <a:extLst>
              <a:ext uri="{FF2B5EF4-FFF2-40B4-BE49-F238E27FC236}">
                <a16:creationId xmlns:a16="http://schemas.microsoft.com/office/drawing/2014/main" id="{03675C96-6629-4860-AD95-F6BB12083F7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567A7F3-DDA0-41C5-9825-BE0D588F90C8}" type="slidenum">
              <a:rPr lang="en-US" altLang="en-US" sz="1200" smtClean="0"/>
              <a:pPr/>
              <a:t>17</a:t>
            </a:fld>
            <a:endParaRPr lang="en-US" altLang="en-US" sz="1200"/>
          </a:p>
        </p:txBody>
      </p:sp>
      <p:sp>
        <p:nvSpPr>
          <p:cNvPr id="39939" name="Rectangle 2">
            <a:extLst>
              <a:ext uri="{FF2B5EF4-FFF2-40B4-BE49-F238E27FC236}">
                <a16:creationId xmlns:a16="http://schemas.microsoft.com/office/drawing/2014/main" id="{6CD27EDF-2872-4288-895C-FE50ABC35ED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>
            <a:extLst>
              <a:ext uri="{FF2B5EF4-FFF2-40B4-BE49-F238E27FC236}">
                <a16:creationId xmlns:a16="http://schemas.microsoft.com/office/drawing/2014/main" id="{35799178-B653-47EF-87E3-786068C2E4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>
            <a:extLst>
              <a:ext uri="{FF2B5EF4-FFF2-40B4-BE49-F238E27FC236}">
                <a16:creationId xmlns:a16="http://schemas.microsoft.com/office/drawing/2014/main" id="{899441D4-D8DC-4D4D-95B2-D14D41C7C06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961CF35-5EBB-4E11-B2BD-A1ADA5C4EC4A}" type="slidenum">
              <a:rPr lang="en-US" altLang="en-US" sz="1200" smtClean="0"/>
              <a:pPr/>
              <a:t>18</a:t>
            </a:fld>
            <a:endParaRPr lang="en-US" altLang="en-US" sz="1200"/>
          </a:p>
        </p:txBody>
      </p:sp>
      <p:sp>
        <p:nvSpPr>
          <p:cNvPr id="41987" name="Rectangle 2">
            <a:extLst>
              <a:ext uri="{FF2B5EF4-FFF2-40B4-BE49-F238E27FC236}">
                <a16:creationId xmlns:a16="http://schemas.microsoft.com/office/drawing/2014/main" id="{90B7A378-8A96-4C3B-A58A-B62DC77C060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>
            <a:extLst>
              <a:ext uri="{FF2B5EF4-FFF2-40B4-BE49-F238E27FC236}">
                <a16:creationId xmlns:a16="http://schemas.microsoft.com/office/drawing/2014/main" id="{1B303490-72A8-4446-954A-11CB24321A2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id="{8960D401-AC06-427D-A0F5-630B0AE3F92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D14C482-A9FC-4A1C-A69C-C1F3378592CF}" type="slidenum">
              <a:rPr lang="en-US" altLang="en-US" sz="1200" smtClean="0"/>
              <a:pPr/>
              <a:t>2</a:t>
            </a:fld>
            <a:endParaRPr lang="en-US" altLang="en-US" sz="1200"/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B5E0BE54-81E1-406D-997A-7C06B52A016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C9C9DCEF-C32A-4801-9CE6-09E69AB432A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>
            <a:extLst>
              <a:ext uri="{FF2B5EF4-FFF2-40B4-BE49-F238E27FC236}">
                <a16:creationId xmlns:a16="http://schemas.microsoft.com/office/drawing/2014/main" id="{3370899F-6BBC-4DD7-A5C1-2D644B83EA0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4ACF47D-FDF6-450C-B6A2-FF92DC808C17}" type="slidenum">
              <a:rPr lang="en-US" altLang="en-US" sz="1200" smtClean="0"/>
              <a:pPr/>
              <a:t>3</a:t>
            </a:fld>
            <a:endParaRPr lang="en-US" altLang="en-US" sz="1200"/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F1AC73CB-2806-4804-9255-CD38FEE7ACA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021B2C8A-806E-4DA1-8A6E-F9C1C0EAB9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>
            <a:extLst>
              <a:ext uri="{FF2B5EF4-FFF2-40B4-BE49-F238E27FC236}">
                <a16:creationId xmlns:a16="http://schemas.microsoft.com/office/drawing/2014/main" id="{077164A0-D073-4CCA-B5A2-F207DEA0919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D0D100F-3A7A-40D2-8083-B2C73DC0265A}" type="slidenum">
              <a:rPr lang="en-US" altLang="en-US" sz="1200" smtClean="0"/>
              <a:pPr/>
              <a:t>4</a:t>
            </a:fld>
            <a:endParaRPr lang="en-US" altLang="en-US" sz="1200"/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B3DEB6FB-CEC2-44B6-8808-FF9E08A805F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4A83E309-6113-4760-9CD1-77566F03D6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>
            <a:extLst>
              <a:ext uri="{FF2B5EF4-FFF2-40B4-BE49-F238E27FC236}">
                <a16:creationId xmlns:a16="http://schemas.microsoft.com/office/drawing/2014/main" id="{D5DE241F-28EF-44F8-9B64-1F8945AFFA3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D89FA92-D933-487B-878C-B2DE36580EC1}" type="slidenum">
              <a:rPr lang="en-US" altLang="en-US" sz="1200" smtClean="0"/>
              <a:pPr/>
              <a:t>5</a:t>
            </a:fld>
            <a:endParaRPr lang="en-US" altLang="en-US" sz="1200"/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66F9B338-FAEF-479C-9B78-E1453BC5501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703B3C4B-FA0A-48DF-8727-A85AC30C5E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EC9BCF50-96F4-4D66-8259-51C4C67ED63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1305420-FBA4-485F-9DDC-7DBD8BCF5D81}" type="slidenum">
              <a:rPr lang="en-US" altLang="en-US" sz="1200" smtClean="0"/>
              <a:pPr/>
              <a:t>6</a:t>
            </a:fld>
            <a:endParaRPr lang="en-US" altLang="en-US" sz="120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97E6B7A7-FA9B-4C77-B559-13F1D978979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DF2831C0-BA5A-44DE-85F5-43ED1983523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>
            <a:extLst>
              <a:ext uri="{FF2B5EF4-FFF2-40B4-BE49-F238E27FC236}">
                <a16:creationId xmlns:a16="http://schemas.microsoft.com/office/drawing/2014/main" id="{CB647655-9222-4290-9D4D-BAAE57273B2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3B03FEF-1514-41E0-8E57-097693136572}" type="slidenum">
              <a:rPr lang="en-US" altLang="en-US" sz="1200" smtClean="0"/>
              <a:pPr/>
              <a:t>7</a:t>
            </a:fld>
            <a:endParaRPr lang="en-US" altLang="en-US" sz="1200"/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C6258FE0-790E-499D-93CE-B9E188701D6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1447D702-4715-466B-8344-E378484F13F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52AD6977-5F1C-4896-B428-ECC84E4513C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441F2A7-6829-4FEC-A536-D2B5FD3AB296}" type="slidenum">
              <a:rPr lang="en-US" altLang="en-US" sz="1200" smtClean="0"/>
              <a:pPr/>
              <a:t>8</a:t>
            </a:fld>
            <a:endParaRPr lang="en-US" altLang="en-US" sz="1200"/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16584915-E529-4110-9760-ED3638CF577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519B1450-3066-43C0-98C6-D8E67743C0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>
            <a:extLst>
              <a:ext uri="{FF2B5EF4-FFF2-40B4-BE49-F238E27FC236}">
                <a16:creationId xmlns:a16="http://schemas.microsoft.com/office/drawing/2014/main" id="{BD3C9ED7-D2C7-4A62-A43B-7E6AA07EE0E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7533706-73A1-43E5-A5AF-6EE61E73B6A6}" type="slidenum">
              <a:rPr lang="en-US" altLang="en-US" sz="1200" smtClean="0"/>
              <a:pPr/>
              <a:t>9</a:t>
            </a:fld>
            <a:endParaRPr lang="en-US" altLang="en-US" sz="1200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23175499-9675-4BED-BC51-B64D3F5A4DC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A50333A1-567C-4A37-ACA1-1002D6A65C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FAE121C-6320-4A2A-B1E5-277FC4B4393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20E2B81-00D4-4D1D-BC9B-672A26C6F19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6990867-74A1-43A8-B8AA-5BC52A994A8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70AB13-A7E2-4501-B282-17C6E847D74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6355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1FD7679-9F9F-415F-8F67-4103F0AB111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8D367E5-71ED-4955-B83A-741474BB86B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3C82EA7-5C52-4793-9E27-807CE8EC296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55A41C-C393-41C4-A79D-A3EE64F8107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4104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EC8E97B-3106-4A86-811C-25505D97FCC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D264101-FAFA-4219-AFF0-4E5170DF6C5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9118714-7E47-49FD-9433-C9408D6B88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30E524-0638-4626-B2BA-B9BFCA9246D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0391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E9D8B14-7071-4B2F-838A-427C273ACF5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0BCCF33-9ACB-4B46-BF34-D80AA62E6FC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FA79CE9-1D69-4F7F-AC67-C26517BB9F5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4E5D2D-22CB-4FB8-A4C9-D1C06AAEEDE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7082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140E017-1277-461A-95DD-164E6FC329E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2F2461F-A0D3-4544-8676-70CFBBC4910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DEF91E4-56EF-4ED0-88FF-15D7A2DC2B2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DD0FF1-27D4-4DAD-A0FC-41D214DB78D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7578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E5BFF79-F001-436F-907B-8312311844A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93967F0-BFB0-4CF4-9649-C2AFBD0E750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85A934B-55CE-4ADF-9940-CA6ACBD48F9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BC45D7-DC0B-4E42-BD52-E8A2FEDB341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7201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5422CB74-D7B2-4F89-BBA7-FD0439090E7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9177BE26-C3FC-4F08-9AE4-7CF004CCAAE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C31C64DD-E175-47D0-B539-8D9CE763C44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34C087-FD73-470A-920E-9672642C0B6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9358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44AA902B-2467-4954-A020-0E8A26E354F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0DAD490-CBF3-448A-989E-F4E98CE4EFA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7402EB2-FBEA-4E1A-9B41-89FD566FF79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5559BD-DE1D-42F8-B8CB-A233D373A1F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8203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F49B037C-813A-4E61-9204-D73F7255CA5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ED33B107-D183-4C62-A062-503F1FD8F27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F60DD35-8C4F-495E-BCF9-001520364F0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02B41B-3877-4F14-8235-3112F3B09E6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1174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5C5D713-E45A-4932-9E20-075D2AC6E91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A73D728-AEE4-4FDF-9E25-FBA263C287C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2F01B42-2A69-4E4D-9903-D9A6A99A691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DE0327-C769-41FF-926E-3B75C474B08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9942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46F7D33-1005-4967-AFAD-8CE56C5DE71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454B234-9B3D-4878-A165-F63C0E80C87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D80C3E9-F79C-4802-9528-5F7BBA1760C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C979B5-DC14-4550-A36A-F72879BA4A9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1752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9C116C52-81C8-4371-9482-7ADE16B78B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220CDED-9375-4401-9600-33F66F8244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8F80CD6D-6800-413E-81BF-7700A5DA716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6D241559-9C5A-4077-85A2-EAB8168CEC8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5EDB423D-265B-4080-8A05-AD51567A544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fld id="{FE8990E1-7AE2-407A-B019-08E48C2830B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2404BBFD-E64C-4EA5-A1EE-3B66142E1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43ACE1-1056-4F02-B40C-F9C076187A38}" type="slidenum">
              <a:rPr lang="en-US" altLang="en-US"/>
              <a:pPr>
                <a:defRPr/>
              </a:pPr>
              <a:t>1</a:t>
            </a:fld>
            <a:endParaRPr lang="en-US" altLang="en-US"/>
          </a:p>
        </p:txBody>
      </p:sp>
      <p:sp>
        <p:nvSpPr>
          <p:cNvPr id="4099" name="Text Box 2">
            <a:extLst>
              <a:ext uri="{FF2B5EF4-FFF2-40B4-BE49-F238E27FC236}">
                <a16:creationId xmlns:a16="http://schemas.microsoft.com/office/drawing/2014/main" id="{34CD37AD-F098-44F8-8FD2-9D1A22B2C9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734810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Lecture 3: Performance/Power, MIPS Instructions</a:t>
            </a:r>
          </a:p>
        </p:txBody>
      </p:sp>
      <p:sp>
        <p:nvSpPr>
          <p:cNvPr id="4100" name="Line 3">
            <a:extLst>
              <a:ext uri="{FF2B5EF4-FFF2-40B4-BE49-F238E27FC236}">
                <a16:creationId xmlns:a16="http://schemas.microsoft.com/office/drawing/2014/main" id="{AD4816BC-5088-4C54-BDB4-58FA1A4A6BAD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1" name="Text Box 4">
            <a:extLst>
              <a:ext uri="{FF2B5EF4-FFF2-40B4-BE49-F238E27FC236}">
                <a16:creationId xmlns:a16="http://schemas.microsoft.com/office/drawing/2014/main" id="{9EF36DC9-3789-4440-8A6D-CC72238E13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524000"/>
            <a:ext cx="6775894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Today’s topic: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More performance/power equations, examples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MIPS instructions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HW1 is due on Thursday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TA office hours have begun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472CB7D7-2349-4C22-9DEE-0D077B0B6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904423-60AE-433C-A767-8AE81D0FC298}" type="slidenum">
              <a:rPr lang="en-US" altLang="en-US"/>
              <a:pPr>
                <a:defRPr/>
              </a:pPr>
              <a:t>10</a:t>
            </a:fld>
            <a:endParaRPr lang="en-US" altLang="en-US"/>
          </a:p>
        </p:txBody>
      </p:sp>
      <p:sp>
        <p:nvSpPr>
          <p:cNvPr id="24579" name="Text Box 2">
            <a:extLst>
              <a:ext uri="{FF2B5EF4-FFF2-40B4-BE49-F238E27FC236}">
                <a16:creationId xmlns:a16="http://schemas.microsoft.com/office/drawing/2014/main" id="{E0173646-0FEC-4B7B-A525-A712666829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178766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SPEC CPU</a:t>
            </a:r>
          </a:p>
        </p:txBody>
      </p:sp>
      <p:sp>
        <p:nvSpPr>
          <p:cNvPr id="24580" name="Line 3">
            <a:extLst>
              <a:ext uri="{FF2B5EF4-FFF2-40B4-BE49-F238E27FC236}">
                <a16:creationId xmlns:a16="http://schemas.microsoft.com/office/drawing/2014/main" id="{BEADE80B-9D8B-453C-AF8E-FF0C3B2ECDAC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1" name="Text Box 4">
            <a:extLst>
              <a:ext uri="{FF2B5EF4-FFF2-40B4-BE49-F238E27FC236}">
                <a16:creationId xmlns:a16="http://schemas.microsoft.com/office/drawing/2014/main" id="{CBABB4AC-2E12-4821-84CA-4B40BD94F2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3458" y="1371600"/>
            <a:ext cx="8542147" cy="6370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SPEC: System Performance Evaluation Corporation, an industry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consortium that creates a collection of relevant programs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SPEC 2006 includes 12 integer and 17 floating-point applications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The SPEC rating specifies how much faster a system is, compared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to a baseline machine – a system with SPEC rating 600 is 1.5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times faster than a system with SPEC rating 400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Note that this rating incorporates the behavior of all 29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programs – this may not necessarily predict performance for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your favorite program!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Latest version: SPEC 2017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E2BB3056-88DC-48B7-B238-477D34B77C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6E4321-4FED-489A-AE31-5DB884A1FADB}" type="slidenum">
              <a:rPr lang="en-US" altLang="en-US"/>
              <a:pPr>
                <a:defRPr/>
              </a:pPr>
              <a:t>11</a:t>
            </a:fld>
            <a:endParaRPr lang="en-US" altLang="en-US"/>
          </a:p>
        </p:txBody>
      </p:sp>
      <p:sp>
        <p:nvSpPr>
          <p:cNvPr id="26627" name="Text Box 2">
            <a:extLst>
              <a:ext uri="{FF2B5EF4-FFF2-40B4-BE49-F238E27FC236}">
                <a16:creationId xmlns:a16="http://schemas.microsoft.com/office/drawing/2014/main" id="{C594773B-97E3-40C7-886C-EB9488E181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664720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Deriving a Single Performance Number</a:t>
            </a:r>
          </a:p>
        </p:txBody>
      </p:sp>
      <p:sp>
        <p:nvSpPr>
          <p:cNvPr id="26628" name="Line 3">
            <a:extLst>
              <a:ext uri="{FF2B5EF4-FFF2-40B4-BE49-F238E27FC236}">
                <a16:creationId xmlns:a16="http://schemas.microsoft.com/office/drawing/2014/main" id="{40E4B38E-D5E4-47B6-A089-790B4CAF143A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29" name="Text Box 4">
            <a:extLst>
              <a:ext uri="{FF2B5EF4-FFF2-40B4-BE49-F238E27FC236}">
                <a16:creationId xmlns:a16="http://schemas.microsoft.com/office/drawing/2014/main" id="{AF00087B-36BC-44A6-8128-568BB1F8D0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582589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How is the performance of 29 different apps compressed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into a single performance number?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SPEC uses geometric mean (GM) – the execution time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of each program is multiplied and the N</a:t>
            </a:r>
            <a:r>
              <a:rPr lang="en-US" altLang="en-US" sz="24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root is derived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Another popular metric is arithmetic mean (AM) – the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average of each program’s execution time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Weighted arithmetic mean – the execution times of some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programs are weighted to balance priorities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4C0239D5-6FBA-4740-9870-1995FF9E4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7E680D-809B-465B-9A1A-08F941B9B4F7}" type="slidenum">
              <a:rPr lang="en-US" altLang="en-US"/>
              <a:pPr>
                <a:defRPr/>
              </a:pPr>
              <a:t>12</a:t>
            </a:fld>
            <a:endParaRPr lang="en-US" altLang="en-US"/>
          </a:p>
        </p:txBody>
      </p:sp>
      <p:sp>
        <p:nvSpPr>
          <p:cNvPr id="28675" name="Text Box 2">
            <a:extLst>
              <a:ext uri="{FF2B5EF4-FFF2-40B4-BE49-F238E27FC236}">
                <a16:creationId xmlns:a16="http://schemas.microsoft.com/office/drawing/2014/main" id="{E71B99A8-1050-4FE9-90B2-6326896A8E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246670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Amdahl’s Law</a:t>
            </a:r>
          </a:p>
        </p:txBody>
      </p:sp>
      <p:sp>
        <p:nvSpPr>
          <p:cNvPr id="28676" name="Line 3">
            <a:extLst>
              <a:ext uri="{FF2B5EF4-FFF2-40B4-BE49-F238E27FC236}">
                <a16:creationId xmlns:a16="http://schemas.microsoft.com/office/drawing/2014/main" id="{290A843C-FD42-4815-8303-CED28FACFFE3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77" name="Text Box 4">
            <a:extLst>
              <a:ext uri="{FF2B5EF4-FFF2-40B4-BE49-F238E27FC236}">
                <a16:creationId xmlns:a16="http://schemas.microsoft.com/office/drawing/2014/main" id="{F2BBC70C-621A-4DD8-9F08-E73652953F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726411" cy="4893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Architecture design is very bottleneck-driven – make the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common case fast, do not waste resources on a component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that has little impact on overall performance/power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Amdahl’s Law: performance improvements through an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enhancement is limited by the fraction of time the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enhancement comes into play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Example: a web server spends 40% of time in the CPU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and 60% of time doing I/O – a new processor that is ten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times faster results in a 36% reduction in execution time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(speedup of 1.56) – Amdahl’s Law states that maximum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execution time reduction is 40% (max speedup of 1.66)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8A293058-BC93-49F3-B6F8-AB2C2D311E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2F289E-CD84-464D-80E8-120B59AF685B}" type="slidenum">
              <a:rPr lang="en-US" altLang="en-US"/>
              <a:pPr>
                <a:defRPr/>
              </a:pPr>
              <a:t>13</a:t>
            </a:fld>
            <a:endParaRPr lang="en-US" altLang="en-US"/>
          </a:p>
        </p:txBody>
      </p:sp>
      <p:sp>
        <p:nvSpPr>
          <p:cNvPr id="30723" name="Text Box 2">
            <a:extLst>
              <a:ext uri="{FF2B5EF4-FFF2-40B4-BE49-F238E27FC236}">
                <a16:creationId xmlns:a16="http://schemas.microsoft.com/office/drawing/2014/main" id="{8642FFD3-41EF-4553-812D-F98CDF8B0D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41151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Common Principles</a:t>
            </a:r>
          </a:p>
        </p:txBody>
      </p:sp>
      <p:sp>
        <p:nvSpPr>
          <p:cNvPr id="30724" name="Line 3">
            <a:extLst>
              <a:ext uri="{FF2B5EF4-FFF2-40B4-BE49-F238E27FC236}">
                <a16:creationId xmlns:a16="http://schemas.microsoft.com/office/drawing/2014/main" id="{803D06A3-455F-4728-9AA5-03AD0901F8F6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5" name="Text Box 4">
            <a:extLst>
              <a:ext uri="{FF2B5EF4-FFF2-40B4-BE49-F238E27FC236}">
                <a16:creationId xmlns:a16="http://schemas.microsoft.com/office/drawing/2014/main" id="{59069F52-235E-422D-8854-7EB5E1002C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4825" y="1447800"/>
            <a:ext cx="7360669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Amdahl’s Law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Energy: performance improvements typically also result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in energy improvements – less leakage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90-10 rule: 10% of the program accounts for 90% of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execution time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Principle of locality: the same data/code will be used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again (temporal locality), nearby data/code will be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touched next (spatial locality)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84D0ADB9-A6E6-42BA-92C7-A3573BABF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23C661-BBD1-4FEE-A10C-91C45C776992}" type="slidenum">
              <a:rPr lang="en-US" altLang="en-US"/>
              <a:pPr>
                <a:defRPr/>
              </a:pPr>
              <a:t>14</a:t>
            </a:fld>
            <a:endParaRPr lang="en-US" altLang="en-US"/>
          </a:p>
        </p:txBody>
      </p:sp>
      <p:sp>
        <p:nvSpPr>
          <p:cNvPr id="32771" name="Text Box 2">
            <a:extLst>
              <a:ext uri="{FF2B5EF4-FFF2-40B4-BE49-F238E27FC236}">
                <a16:creationId xmlns:a16="http://schemas.microsoft.com/office/drawing/2014/main" id="{965210B7-4F97-4625-A401-8F28394F5B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118712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Recap</a:t>
            </a:r>
          </a:p>
        </p:txBody>
      </p:sp>
      <p:sp>
        <p:nvSpPr>
          <p:cNvPr id="32772" name="Line 3">
            <a:extLst>
              <a:ext uri="{FF2B5EF4-FFF2-40B4-BE49-F238E27FC236}">
                <a16:creationId xmlns:a16="http://schemas.microsoft.com/office/drawing/2014/main" id="{A48ADF98-86E9-47EF-8727-DB8629AE6432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3" name="Text Box 4">
            <a:extLst>
              <a:ext uri="{FF2B5EF4-FFF2-40B4-BE49-F238E27FC236}">
                <a16:creationId xmlns:a16="http://schemas.microsoft.com/office/drawing/2014/main" id="{8EAE8C5A-9590-4A5E-BEC0-52C8A003DB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890173" cy="4893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Knowledge of hardware improves software quality: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compilers, OS, threaded programs, memory management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Important trends: growing transistors, move to multi-core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and accelerators, slowing rate of performance improvement,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power/thermal constraints, long memory/disk latencies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Reasoning about performance: clock speeds, CPI,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benchmark suites, performance and power equations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Next: assembly instructions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48BD6FA7-10F3-45AE-851F-48313E357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9BA294-5FE4-4DBC-9F1B-E73F82652C72}" type="slidenum">
              <a:rPr lang="en-US" altLang="en-US"/>
              <a:pPr>
                <a:defRPr/>
              </a:pPr>
              <a:t>15</a:t>
            </a:fld>
            <a:endParaRPr lang="en-US" altLang="en-US"/>
          </a:p>
        </p:txBody>
      </p:sp>
      <p:sp>
        <p:nvSpPr>
          <p:cNvPr id="34819" name="Text Box 2">
            <a:extLst>
              <a:ext uri="{FF2B5EF4-FFF2-40B4-BE49-F238E27FC236}">
                <a16:creationId xmlns:a16="http://schemas.microsoft.com/office/drawing/2014/main" id="{8E95EE98-25E0-4C8E-A702-4951A3A27B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261764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Instruction Set</a:t>
            </a:r>
          </a:p>
        </p:txBody>
      </p:sp>
      <p:sp>
        <p:nvSpPr>
          <p:cNvPr id="34820" name="Line 3">
            <a:extLst>
              <a:ext uri="{FF2B5EF4-FFF2-40B4-BE49-F238E27FC236}">
                <a16:creationId xmlns:a16="http://schemas.microsoft.com/office/drawing/2014/main" id="{F40A72F2-2BF6-442B-A786-7F8A9496DDE0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1" name="Text Box 4">
            <a:extLst>
              <a:ext uri="{FF2B5EF4-FFF2-40B4-BE49-F238E27FC236}">
                <a16:creationId xmlns:a16="http://schemas.microsoft.com/office/drawing/2014/main" id="{795AC8A2-45C3-4D95-9F5C-82E6950E26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611313"/>
            <a:ext cx="7606634" cy="40934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Understanding the language of the hardware is key to understanding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the hardware/software interface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A program (in say, C) is compiled into an executable that is composed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of machine instructions – this executable must also run on future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machines – for example, each Intel processor reads in the same x86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instructions, but each processor handles instructions differently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Java programs are converted into portable bytecode that is converted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into machine instructions during execution (just-in-time compilation)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What are important design principles when defining the instruction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set architecture (ISA)?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24D4AB72-0698-476B-90AF-6F26A76F3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16FCB2-FDDD-4425-A41A-B61789A4BD61}" type="slidenum">
              <a:rPr lang="en-US" altLang="en-US"/>
              <a:pPr>
                <a:defRPr/>
              </a:pPr>
              <a:t>16</a:t>
            </a:fld>
            <a:endParaRPr lang="en-US" altLang="en-US"/>
          </a:p>
        </p:txBody>
      </p:sp>
      <p:sp>
        <p:nvSpPr>
          <p:cNvPr id="36867" name="Text Box 2">
            <a:extLst>
              <a:ext uri="{FF2B5EF4-FFF2-40B4-BE49-F238E27FC236}">
                <a16:creationId xmlns:a16="http://schemas.microsoft.com/office/drawing/2014/main" id="{491CB975-CD82-4A16-9549-0958C53A3F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261764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Instruction Set</a:t>
            </a:r>
          </a:p>
        </p:txBody>
      </p:sp>
      <p:sp>
        <p:nvSpPr>
          <p:cNvPr id="36868" name="Line 3">
            <a:extLst>
              <a:ext uri="{FF2B5EF4-FFF2-40B4-BE49-F238E27FC236}">
                <a16:creationId xmlns:a16="http://schemas.microsoft.com/office/drawing/2014/main" id="{D1D6FDE9-CCCC-4684-8D3A-B576DB29A265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69" name="Text Box 4">
            <a:extLst>
              <a:ext uri="{FF2B5EF4-FFF2-40B4-BE49-F238E27FC236}">
                <a16:creationId xmlns:a16="http://schemas.microsoft.com/office/drawing/2014/main" id="{D94DE4A8-2829-491A-8CDB-2ECA3AD4B7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6699783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Important design principles when defining the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instruction set architecture (ISA):</a:t>
            </a:r>
          </a:p>
          <a:p>
            <a:pPr lvl="1" eaLnBrk="1" hangingPunct="1">
              <a:spcBef>
                <a:spcPct val="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eaLnBrk="1" hangingPunct="1">
              <a:spcBef>
                <a:spcPct val="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keep the hardware simple – the chip must only</a:t>
            </a:r>
          </a:p>
          <a:p>
            <a:pPr lvl="1" eaLnBrk="1" hangingPunct="1">
              <a:spcBef>
                <a:spcPct val="0"/>
              </a:spcBef>
              <a:buClr>
                <a:schemeClr val="accent1"/>
              </a:buClr>
              <a:buFont typeface="Wingdings" panose="05000000000000000000" pitchFamily="2" charset="2"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implement basic primitives and run fast</a:t>
            </a:r>
          </a:p>
          <a:p>
            <a:pPr lvl="1" eaLnBrk="1" hangingPunct="1">
              <a:spcBef>
                <a:spcPct val="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keep the instructions regular – simplifies the</a:t>
            </a:r>
          </a:p>
          <a:p>
            <a:pPr lvl="1" eaLnBrk="1" hangingPunct="1">
              <a:spcBef>
                <a:spcPct val="0"/>
              </a:spcBef>
              <a:buClr>
                <a:schemeClr val="accent1"/>
              </a:buClr>
              <a:buFont typeface="Wingdings" panose="05000000000000000000" pitchFamily="2" charset="2"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decoding/scheduling of instructions</a:t>
            </a:r>
          </a:p>
          <a:p>
            <a:pPr lvl="1" eaLnBrk="1" hangingPunct="1">
              <a:spcBef>
                <a:spcPct val="0"/>
              </a:spcBef>
              <a:buClr>
                <a:schemeClr val="accent1"/>
              </a:buClr>
              <a:buFont typeface="Wingdings" panose="05000000000000000000" pitchFamily="2" charset="2"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eaLnBrk="1" hangingPunct="1">
              <a:spcBef>
                <a:spcPct val="0"/>
              </a:spcBef>
              <a:buClr>
                <a:schemeClr val="accent1"/>
              </a:buClr>
              <a:buFont typeface="Wingdings" panose="05000000000000000000" pitchFamily="2" charset="2"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eaLnBrk="1" hangingPunct="1">
              <a:spcBef>
                <a:spcPct val="0"/>
              </a:spcBef>
              <a:buClr>
                <a:schemeClr val="accent1"/>
              </a:buClr>
              <a:buFont typeface="Wingdings" panose="05000000000000000000" pitchFamily="2" charset="2"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We will later discuss RISC vs CISC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E73A6D71-83CF-4F3A-9409-6B7F1D1F2C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D7E5D9-CDBB-4178-A0A0-FF0E30B1AF4C}" type="slidenum">
              <a:rPr lang="en-US" altLang="en-US"/>
              <a:pPr>
                <a:defRPr/>
              </a:pPr>
              <a:t>17</a:t>
            </a:fld>
            <a:endParaRPr lang="en-US" altLang="en-US"/>
          </a:p>
        </p:txBody>
      </p:sp>
      <p:sp>
        <p:nvSpPr>
          <p:cNvPr id="38915" name="Text Box 2">
            <a:extLst>
              <a:ext uri="{FF2B5EF4-FFF2-40B4-BE49-F238E27FC236}">
                <a16:creationId xmlns:a16="http://schemas.microsoft.com/office/drawing/2014/main" id="{AF725270-16ED-4CB5-981D-19A4628842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421641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Basic MIPS Instruction</a:t>
            </a:r>
          </a:p>
        </p:txBody>
      </p:sp>
      <p:sp>
        <p:nvSpPr>
          <p:cNvPr id="38916" name="Line 3">
            <a:extLst>
              <a:ext uri="{FF2B5EF4-FFF2-40B4-BE49-F238E27FC236}">
                <a16:creationId xmlns:a16="http://schemas.microsoft.com/office/drawing/2014/main" id="{E2CD009E-F3C5-441B-8A64-E8202846C0C1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17" name="Text Box 4">
            <a:extLst>
              <a:ext uri="{FF2B5EF4-FFF2-40B4-BE49-F238E27FC236}">
                <a16:creationId xmlns:a16="http://schemas.microsoft.com/office/drawing/2014/main" id="{88243162-6456-4E15-B76C-26D32A667C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210500" cy="4893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C  code:                                  a = b + c ;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Assembly code: (human-friendly machine instructions)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add   a, b, c      #  a is the sum of b and c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Machine code: (hardware-friendly machine instructions)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00000010001100100100000000100000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Translate the following C code into assembly code: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               a = b + c + d + e;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065636FD-597D-4FAF-A4C9-97DEB7DEF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1A7690-0274-4951-8A17-CC5E09D9D0F5}" type="slidenum">
              <a:rPr lang="en-US" altLang="en-US"/>
              <a:pPr>
                <a:defRPr/>
              </a:pPr>
              <a:t>18</a:t>
            </a:fld>
            <a:endParaRPr lang="en-US" altLang="en-US"/>
          </a:p>
        </p:txBody>
      </p:sp>
      <p:sp>
        <p:nvSpPr>
          <p:cNvPr id="40963" name="Text Box 2">
            <a:extLst>
              <a:ext uri="{FF2B5EF4-FFF2-40B4-BE49-F238E27FC236}">
                <a16:creationId xmlns:a16="http://schemas.microsoft.com/office/drawing/2014/main" id="{DD6F5ECE-6F7F-42FE-AA0B-134EA6F50E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159588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Example</a:t>
            </a:r>
          </a:p>
        </p:txBody>
      </p:sp>
      <p:sp>
        <p:nvSpPr>
          <p:cNvPr id="40964" name="Line 3">
            <a:extLst>
              <a:ext uri="{FF2B5EF4-FFF2-40B4-BE49-F238E27FC236}">
                <a16:creationId xmlns:a16="http://schemas.microsoft.com/office/drawing/2014/main" id="{0715210E-5D23-4FCF-ACFD-C9FAB998820F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65" name="Text Box 4">
            <a:extLst>
              <a:ext uri="{FF2B5EF4-FFF2-40B4-BE49-F238E27FC236}">
                <a16:creationId xmlns:a16="http://schemas.microsoft.com/office/drawing/2014/main" id="{710EB550-C398-499D-8F92-E332DEF9E2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864845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C code    a = b + c + d + e;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translates into the following assembly code: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add  a, b, c                    add  a, b, c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add  a, a, d         or       add  f, d, 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add  a, a, e                    add  a, a, f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Instructions are simple: fixed number of operands (unlike C)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A single line of C code is converted into multiple lines of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assembly code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Some sequences are better than others… the second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sequence needs one more (temporary) variable  f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057B2E4E-0155-4EA2-94E0-FCA7AB9F1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7E7CE5-C7F7-4026-8873-D7E1B7B03153}" type="slidenum">
              <a:rPr lang="en-US" altLang="en-US"/>
              <a:pPr>
                <a:defRPr/>
              </a:pPr>
              <a:t>2</a:t>
            </a:fld>
            <a:endParaRPr lang="en-US" altLang="en-US"/>
          </a:p>
        </p:txBody>
      </p:sp>
      <p:sp>
        <p:nvSpPr>
          <p:cNvPr id="26627" name="Text Box 2">
            <a:extLst>
              <a:ext uri="{FF2B5EF4-FFF2-40B4-BE49-F238E27FC236}">
                <a16:creationId xmlns:a16="http://schemas.microsoft.com/office/drawing/2014/main" id="{524E1D59-A33E-4BE3-BF70-63DED46D25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432265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Performance Equation - I</a:t>
            </a:r>
          </a:p>
        </p:txBody>
      </p:sp>
      <p:sp>
        <p:nvSpPr>
          <p:cNvPr id="26628" name="Line 3">
            <a:extLst>
              <a:ext uri="{FF2B5EF4-FFF2-40B4-BE49-F238E27FC236}">
                <a16:creationId xmlns:a16="http://schemas.microsoft.com/office/drawing/2014/main" id="{B2D69182-71F4-4132-B9F1-1A298258D0E3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29" name="Text Box 4">
            <a:extLst>
              <a:ext uri="{FF2B5EF4-FFF2-40B4-BE49-F238E27FC236}">
                <a16:creationId xmlns:a16="http://schemas.microsoft.com/office/drawing/2014/main" id="{17B90BF1-F6F6-40AB-BA46-1F39F0F858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355090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CPU execution time = CPU clock cycles  x  Clock cycle time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Clock cycle time = 1 / Clock speed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If a processor has a frequency of 3 GHz, the clock ticks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3 billion times in a second – as we’ll soon see, with each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clock tick, one or more/less instructions may complete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If a program runs for 10 seconds on a 3 GHz processor,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how many clock cycles did it run for?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If a program runs for 2 billion clock cycles on a 1.5 GHz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processor, what is the execution time in seconds?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9DCCB977-20CB-4752-83FA-B261CAECFF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56E9F2-77EA-4D11-A043-7635DC1C7C0A}" type="slidenum">
              <a:rPr lang="en-US" altLang="en-US"/>
              <a:pPr>
                <a:defRPr/>
              </a:pPr>
              <a:t>3</a:t>
            </a:fld>
            <a:endParaRPr lang="en-US" altLang="en-US"/>
          </a:p>
        </p:txBody>
      </p:sp>
      <p:sp>
        <p:nvSpPr>
          <p:cNvPr id="28675" name="Text Box 2">
            <a:extLst>
              <a:ext uri="{FF2B5EF4-FFF2-40B4-BE49-F238E27FC236}">
                <a16:creationId xmlns:a16="http://schemas.microsoft.com/office/drawing/2014/main" id="{1596A3C6-3697-4298-8C5E-6DBF596057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442685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Performance Equation - II</a:t>
            </a:r>
          </a:p>
        </p:txBody>
      </p:sp>
      <p:sp>
        <p:nvSpPr>
          <p:cNvPr id="28676" name="Line 3">
            <a:extLst>
              <a:ext uri="{FF2B5EF4-FFF2-40B4-BE49-F238E27FC236}">
                <a16:creationId xmlns:a16="http://schemas.microsoft.com/office/drawing/2014/main" id="{79399082-ADB8-42D2-9C27-5256BDA44D7E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77" name="Text Box 4">
            <a:extLst>
              <a:ext uri="{FF2B5EF4-FFF2-40B4-BE49-F238E27FC236}">
                <a16:creationId xmlns:a16="http://schemas.microsoft.com/office/drawing/2014/main" id="{8D1FF41E-3BC7-4651-A8BD-AA9402ACEF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6084" y="1641523"/>
            <a:ext cx="8065349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CPU clock cycles = number of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instrs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x  avg clock cycles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                                     per instruction (CPI)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Substituting in previous equation,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Execution time = clock cycle time  x  number of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instrs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x  avg CPI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If a 2 GHz processor graduates an instruction every third cycle,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how many instructions are there in a program that runs for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10 seconds?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917DBFC4-A6ED-47B6-82F3-BAB1FD646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DEDF33-0EF9-4A1A-BA4D-E83A0DC0FAD8}" type="slidenum">
              <a:rPr lang="en-US" altLang="en-US"/>
              <a:pPr>
                <a:defRPr/>
              </a:pPr>
              <a:t>4</a:t>
            </a:fld>
            <a:endParaRPr lang="en-US" altLang="en-US"/>
          </a:p>
        </p:txBody>
      </p:sp>
      <p:sp>
        <p:nvSpPr>
          <p:cNvPr id="12291" name="Text Box 2">
            <a:extLst>
              <a:ext uri="{FF2B5EF4-FFF2-40B4-BE49-F238E27FC236}">
                <a16:creationId xmlns:a16="http://schemas.microsoft.com/office/drawing/2014/main" id="{A338F205-4364-4B5E-86BC-43B0BB307D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556152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Factors Influencing Performance</a:t>
            </a:r>
          </a:p>
        </p:txBody>
      </p:sp>
      <p:sp>
        <p:nvSpPr>
          <p:cNvPr id="12292" name="Line 3">
            <a:extLst>
              <a:ext uri="{FF2B5EF4-FFF2-40B4-BE49-F238E27FC236}">
                <a16:creationId xmlns:a16="http://schemas.microsoft.com/office/drawing/2014/main" id="{C6DB4B90-079C-4A28-A379-3BDA2AC8B9F0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3" name="Text Box 5">
            <a:extLst>
              <a:ext uri="{FF2B5EF4-FFF2-40B4-BE49-F238E27FC236}">
                <a16:creationId xmlns:a16="http://schemas.microsoft.com/office/drawing/2014/main" id="{332076C1-7E99-4844-9FA9-31BCAAB002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600147"/>
            <a:ext cx="7883440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Execution time = clock cycle time x number of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instrs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x avg CPI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Clock cycle time: manufacturing process (how fast is each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transistor), how much work gets done in each pipeline stage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(more on this later)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Number of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instrs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: the quality of the compiler and the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instruction set architecture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CPI: the nature of each instruction and the quality of the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architecture implementation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24B60822-C490-4BD2-89B9-F7A232E58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4D25EC-4E19-46E1-8B81-EE3F483C4B28}" type="slidenum">
              <a:rPr lang="en-US" altLang="en-US"/>
              <a:pPr>
                <a:defRPr/>
              </a:pPr>
              <a:t>5</a:t>
            </a:fld>
            <a:endParaRPr lang="en-US" altLang="en-US"/>
          </a:p>
        </p:txBody>
      </p:sp>
      <p:sp>
        <p:nvSpPr>
          <p:cNvPr id="14339" name="Text Box 2">
            <a:extLst>
              <a:ext uri="{FF2B5EF4-FFF2-40B4-BE49-F238E27FC236}">
                <a16:creationId xmlns:a16="http://schemas.microsoft.com/office/drawing/2014/main" id="{58E987EE-975E-4F1F-A6CF-EFA572C2D4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159588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Example</a:t>
            </a:r>
          </a:p>
        </p:txBody>
      </p:sp>
      <p:sp>
        <p:nvSpPr>
          <p:cNvPr id="14340" name="Line 3">
            <a:extLst>
              <a:ext uri="{FF2B5EF4-FFF2-40B4-BE49-F238E27FC236}">
                <a16:creationId xmlns:a16="http://schemas.microsoft.com/office/drawing/2014/main" id="{BCD8F58C-8393-4F43-BB40-B5E9BA9D05C2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1" name="Text Box 4">
            <a:extLst>
              <a:ext uri="{FF2B5EF4-FFF2-40B4-BE49-F238E27FC236}">
                <a16:creationId xmlns:a16="http://schemas.microsoft.com/office/drawing/2014/main" id="{5E08937B-FFEF-45D5-B29A-087791F9E1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478" y="1583353"/>
            <a:ext cx="8083303" cy="4893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Execution time = clock cycle time x number of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instrs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x avg CPI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Which of the following two systems is better?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A program is converted into 4 billion MIPS instructions by a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compiler ; the MIPS processor is implemented such that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each instruction completes in an average of 1.5 cycles and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the clock speed is 1 GHz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The same program is converted into 2 billion x86 instructions;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the x86 processor is implemented such that each instruction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completes in an average of 6 cycles and the clock speed is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1.5 GHz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0BCFA1B7-1A48-4355-A62D-D3551DF47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5184DE-63B1-4940-85B0-7E7BAEEA3A7C}" type="slidenum">
              <a:rPr lang="en-US" altLang="en-US"/>
              <a:pPr>
                <a:defRPr/>
              </a:pPr>
              <a:t>6</a:t>
            </a:fld>
            <a:endParaRPr lang="en-US" altLang="en-US"/>
          </a:p>
        </p:txBody>
      </p:sp>
      <p:sp>
        <p:nvSpPr>
          <p:cNvPr id="16387" name="Text Box 2">
            <a:extLst>
              <a:ext uri="{FF2B5EF4-FFF2-40B4-BE49-F238E27FC236}">
                <a16:creationId xmlns:a16="http://schemas.microsoft.com/office/drawing/2014/main" id="{0B69A54C-58EE-44DA-8349-9DF3B61D7B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19209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Power and Energy</a:t>
            </a:r>
          </a:p>
        </p:txBody>
      </p:sp>
      <p:sp>
        <p:nvSpPr>
          <p:cNvPr id="16388" name="Line 3">
            <a:extLst>
              <a:ext uri="{FF2B5EF4-FFF2-40B4-BE49-F238E27FC236}">
                <a16:creationId xmlns:a16="http://schemas.microsoft.com/office/drawing/2014/main" id="{685EB1BA-3C0F-4CE0-AAD4-EFE16CF4694C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89" name="Text Box 4">
            <a:extLst>
              <a:ext uri="{FF2B5EF4-FFF2-40B4-BE49-F238E27FC236}">
                <a16:creationId xmlns:a16="http://schemas.microsoft.com/office/drawing/2014/main" id="{0BD982BC-00D3-41B7-9417-37975ABB0A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447800"/>
            <a:ext cx="8113631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Total power = dynamic power + leakage power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Dynamic power </a:t>
            </a:r>
            <a:r>
              <a:rPr lang="en-US" altLang="en-US" sz="2400" dirty="0">
                <a:latin typeface="Symbol" panose="05050102010706020507" pitchFamily="18" charset="2"/>
                <a:cs typeface="Calibri" panose="020F0502020204030204" pitchFamily="34" charset="0"/>
              </a:rPr>
              <a:t>a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activity x capacitance x voltage</a:t>
            </a:r>
            <a:r>
              <a:rPr lang="en-US" altLang="en-US" sz="24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x frequency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Leakage power </a:t>
            </a:r>
            <a:r>
              <a:rPr lang="en-US" altLang="en-US" sz="2400" dirty="0">
                <a:latin typeface="Symbol" panose="05050102010706020507" pitchFamily="18" charset="2"/>
                <a:cs typeface="Calibri" panose="020F0502020204030204" pitchFamily="34" charset="0"/>
              </a:rPr>
              <a:t>a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voltage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Energy  =  power  x  time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(joules)     (watts)     (sec)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0BCFA1B7-1A48-4355-A62D-D3551DF47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FD4FE2-65B1-463E-BCEB-F4C354A3FB10}" type="slidenum">
              <a:rPr lang="en-US" altLang="en-US"/>
              <a:pPr>
                <a:defRPr/>
              </a:pPr>
              <a:t>7</a:t>
            </a:fld>
            <a:endParaRPr lang="en-US" altLang="en-US"/>
          </a:p>
        </p:txBody>
      </p:sp>
      <p:sp>
        <p:nvSpPr>
          <p:cNvPr id="18435" name="Text Box 2">
            <a:extLst>
              <a:ext uri="{FF2B5EF4-FFF2-40B4-BE49-F238E27FC236}">
                <a16:creationId xmlns:a16="http://schemas.microsoft.com/office/drawing/2014/main" id="{E460B73D-3196-47E1-BC8F-710FC104CB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09610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Example Problem</a:t>
            </a:r>
          </a:p>
        </p:txBody>
      </p:sp>
      <p:sp>
        <p:nvSpPr>
          <p:cNvPr id="18436" name="Line 3">
            <a:extLst>
              <a:ext uri="{FF2B5EF4-FFF2-40B4-BE49-F238E27FC236}">
                <a16:creationId xmlns:a16="http://schemas.microsoft.com/office/drawing/2014/main" id="{DC830141-CD59-45C9-BD6A-3202D30954ED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37" name="Text Box 4">
            <a:extLst>
              <a:ext uri="{FF2B5EF4-FFF2-40B4-BE49-F238E27FC236}">
                <a16:creationId xmlns:a16="http://schemas.microsoft.com/office/drawing/2014/main" id="{AADA785D-9382-4E64-B01A-676FC978C0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447800"/>
            <a:ext cx="8234947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A 1 GHz processor takes 100 seconds to execute a program,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while consuming 70 W of dynamic power and 30 W of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leakage power.  Does the program consume less energy in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Turbo boost mode when the frequency is increased to 1.2 GHz?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1E7D151C-0CA3-43E0-8345-2DB97F03AC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D50385-20E1-4AD9-AD75-BE730BC7A9AA}" type="slidenum">
              <a:rPr lang="en-US" altLang="en-US"/>
              <a:pPr>
                <a:defRPr/>
              </a:pPr>
              <a:t>8</a:t>
            </a:fld>
            <a:endParaRPr lang="en-US" altLang="en-US"/>
          </a:p>
        </p:txBody>
      </p:sp>
      <p:sp>
        <p:nvSpPr>
          <p:cNvPr id="20483" name="Text Box 2">
            <a:extLst>
              <a:ext uri="{FF2B5EF4-FFF2-40B4-BE49-F238E27FC236}">
                <a16:creationId xmlns:a16="http://schemas.microsoft.com/office/drawing/2014/main" id="{EBA0B29C-1745-420C-BD07-E84378D80B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09610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Example Problem</a:t>
            </a:r>
          </a:p>
        </p:txBody>
      </p:sp>
      <p:sp>
        <p:nvSpPr>
          <p:cNvPr id="20484" name="Line 3">
            <a:extLst>
              <a:ext uri="{FF2B5EF4-FFF2-40B4-BE49-F238E27FC236}">
                <a16:creationId xmlns:a16="http://schemas.microsoft.com/office/drawing/2014/main" id="{F5F17172-4497-43B9-88BD-9D3144096A3F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5" name="Text Box 4">
            <a:extLst>
              <a:ext uri="{FF2B5EF4-FFF2-40B4-BE49-F238E27FC236}">
                <a16:creationId xmlns:a16="http://schemas.microsoft.com/office/drawing/2014/main" id="{7AB57117-7877-40DA-B2D5-B54D7E040F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447800"/>
            <a:ext cx="8234947" cy="5262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A 1 GHz processor takes 100 seconds to execute a program,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while consuming 70 W of dynamic power and 30 W of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leakage power.  Does the program consume less energy in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Turbo boost mode when the frequency is increased to 1.2 GHz?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Normal mode energy = 100 W x 100 s = 10,000 J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Turbo mode energy = (70 x 1.2 + 30) x 100/1.2 = 9,500 J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Note: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Frequency only impacts dynamic power, not leakage power.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We assume that the program’s CPI is unchanged when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  frequency is changed, i.e., exec time varies linearly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  with cycle time.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B9B3432A-97B1-4450-B59F-E4B15D755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3BD9DA-C6E2-402A-9C77-66577C530436}" type="slidenum">
              <a:rPr lang="en-US" altLang="en-US"/>
              <a:pPr>
                <a:defRPr/>
              </a:pPr>
              <a:t>9</a:t>
            </a:fld>
            <a:endParaRPr lang="en-US" altLang="en-US"/>
          </a:p>
        </p:txBody>
      </p:sp>
      <p:sp>
        <p:nvSpPr>
          <p:cNvPr id="22531" name="Text Box 2">
            <a:extLst>
              <a:ext uri="{FF2B5EF4-FFF2-40B4-BE49-F238E27FC236}">
                <a16:creationId xmlns:a16="http://schemas.microsoft.com/office/drawing/2014/main" id="{12E0EC05-5177-4FE1-AE22-E3B46B3083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16182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Benchmark Suites</a:t>
            </a:r>
          </a:p>
        </p:txBody>
      </p:sp>
      <p:sp>
        <p:nvSpPr>
          <p:cNvPr id="22532" name="Line 3">
            <a:extLst>
              <a:ext uri="{FF2B5EF4-FFF2-40B4-BE49-F238E27FC236}">
                <a16:creationId xmlns:a16="http://schemas.microsoft.com/office/drawing/2014/main" id="{59CFE1F1-E08C-421B-9153-95EC738E48C9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3" name="Text Box 4">
            <a:extLst>
              <a:ext uri="{FF2B5EF4-FFF2-40B4-BE49-F238E27FC236}">
                <a16:creationId xmlns:a16="http://schemas.microsoft.com/office/drawing/2014/main" id="{31D33654-0EDE-4B91-8E4F-C1D73CFE32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634398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Each vendor announces a SPEC rating for their system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a measure of execution time for a fixed collection of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programs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is a function of a specific CPU, memory system, IO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system, operating system, compiler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enables easy comparison of different systems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The key is coming up with a collection of relevant programs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47804</TotalTime>
  <Words>1493</Words>
  <Application>Microsoft Office PowerPoint</Application>
  <PresentationFormat>On-screen Show (4:3)</PresentationFormat>
  <Paragraphs>251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Symbol</vt:lpstr>
      <vt:lpstr>Times New Roman</vt:lpstr>
      <vt:lpstr>Wingdings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Rajeev Balasubramonian</dc:creator>
  <cp:lastModifiedBy>Rajeev Balasubramonian</cp:lastModifiedBy>
  <cp:revision>258</cp:revision>
  <dcterms:created xsi:type="dcterms:W3CDTF">2002-09-20T18:19:18Z</dcterms:created>
  <dcterms:modified xsi:type="dcterms:W3CDTF">2022-01-18T04:53:15Z</dcterms:modified>
</cp:coreProperties>
</file>