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63" r:id="rId2"/>
    <p:sldId id="500" r:id="rId3"/>
    <p:sldId id="526" r:id="rId4"/>
    <p:sldId id="517" r:id="rId5"/>
    <p:sldId id="501" r:id="rId6"/>
    <p:sldId id="524" r:id="rId7"/>
    <p:sldId id="525" r:id="rId8"/>
    <p:sldId id="498" r:id="rId9"/>
    <p:sldId id="499" r:id="rId10"/>
    <p:sldId id="518" r:id="rId11"/>
    <p:sldId id="527" r:id="rId12"/>
    <p:sldId id="522" r:id="rId13"/>
    <p:sldId id="523" r:id="rId14"/>
    <p:sldId id="528" r:id="rId15"/>
    <p:sldId id="503" r:id="rId16"/>
    <p:sldId id="504" r:id="rId17"/>
    <p:sldId id="505" r:id="rId18"/>
    <p:sldId id="511" r:id="rId19"/>
  </p:sldIdLst>
  <p:sldSz cx="9144000" cy="6858000" type="screen4x3"/>
  <p:notesSz cx="6845300" cy="9396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FF9900"/>
    <a:srgbClr val="FFFF00"/>
    <a:srgbClr val="66CCFF"/>
    <a:srgbClr val="0099FF"/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0" autoAdjust="0"/>
    <p:restoredTop sz="94660"/>
  </p:normalViewPr>
  <p:slideViewPr>
    <p:cSldViewPr>
      <p:cViewPr varScale="1">
        <p:scale>
          <a:sx n="65" d="100"/>
          <a:sy n="65" d="100"/>
        </p:scale>
        <p:origin x="123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>
            <a:extLst>
              <a:ext uri="{FF2B5EF4-FFF2-40B4-BE49-F238E27FC236}">
                <a16:creationId xmlns:a16="http://schemas.microsoft.com/office/drawing/2014/main" id="{49A7EF20-88B2-4AF0-AF29-3530A7C3C0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5" name="Rectangle 3">
            <a:extLst>
              <a:ext uri="{FF2B5EF4-FFF2-40B4-BE49-F238E27FC236}">
                <a16:creationId xmlns:a16="http://schemas.microsoft.com/office/drawing/2014/main" id="{73C63F52-763B-400D-8FAC-4D9F089F398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6" name="Rectangle 4">
            <a:extLst>
              <a:ext uri="{FF2B5EF4-FFF2-40B4-BE49-F238E27FC236}">
                <a16:creationId xmlns:a16="http://schemas.microsoft.com/office/drawing/2014/main" id="{E17FFC14-AB56-4344-8D55-4498F7A078E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7" name="Rectangle 5">
            <a:extLst>
              <a:ext uri="{FF2B5EF4-FFF2-40B4-BE49-F238E27FC236}">
                <a16:creationId xmlns:a16="http://schemas.microsoft.com/office/drawing/2014/main" id="{8532B5D8-C0DA-4509-B575-93F9AD2A657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8DFEF5-6DBE-4894-BFBB-F3996012E6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>
            <a:extLst>
              <a:ext uri="{FF2B5EF4-FFF2-40B4-BE49-F238E27FC236}">
                <a16:creationId xmlns:a16="http://schemas.microsoft.com/office/drawing/2014/main" id="{889FF782-1A75-4049-9A30-A3411802CA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0195" name="Rectangle 3">
            <a:extLst>
              <a:ext uri="{FF2B5EF4-FFF2-40B4-BE49-F238E27FC236}">
                <a16:creationId xmlns:a16="http://schemas.microsoft.com/office/drawing/2014/main" id="{F45B4A1A-646E-4232-A3DF-2E80C6A9915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868E971-E2E7-4DB7-BEE8-0B16E542B8C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315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0197" name="Rectangle 5">
            <a:extLst>
              <a:ext uri="{FF2B5EF4-FFF2-40B4-BE49-F238E27FC236}">
                <a16:creationId xmlns:a16="http://schemas.microsoft.com/office/drawing/2014/main" id="{95DFDCAB-8F34-4967-AC0D-D017BEBC852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20198" name="Rectangle 6">
            <a:extLst>
              <a:ext uri="{FF2B5EF4-FFF2-40B4-BE49-F238E27FC236}">
                <a16:creationId xmlns:a16="http://schemas.microsoft.com/office/drawing/2014/main" id="{7CD3EFC5-E76F-4F42-A035-8325853D2DF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0199" name="Rectangle 7">
            <a:extLst>
              <a:ext uri="{FF2B5EF4-FFF2-40B4-BE49-F238E27FC236}">
                <a16:creationId xmlns:a16="http://schemas.microsoft.com/office/drawing/2014/main" id="{51C303CD-04F3-4BED-9091-84FF86A4E3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1EFB1C3-1198-4B17-99C3-C56D8E88D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05BC8DA1-B1CD-43D9-BC11-160215E83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FE75FC-497B-4B9C-AE66-70E46966A39A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B0E0D26E-2B4B-46F8-AAA8-255B012C4D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0B720CFE-9A13-406A-8E47-BD6F3C5F20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EE07C076-EE2D-4BF4-BA1A-DB8257AFA3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54C887-8EFA-4AC9-9635-80BA77A3A155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7807F1F-D220-4625-BBD2-B59FCD0CCE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46A12440-56D3-4C2C-8D89-0F058441A0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EE07C076-EE2D-4BF4-BA1A-DB8257AFA3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54C887-8EFA-4AC9-9635-80BA77A3A155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7807F1F-D220-4625-BBD2-B59FCD0CCE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46A12440-56D3-4C2C-8D89-0F058441A0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111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8A078741-895F-4D56-8AAD-60722EBA3C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BEE2D5-F1C1-40AB-B7F2-5F4F87E949D1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BE9AAD78-E267-4826-A3AB-A07C2FF800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2A4D75F8-C491-4B7E-8BB0-A88CA576A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60E4B46-F725-4009-9CBD-6241CF7C2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02D9D3-E85D-4902-9878-DD8757E19DE7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B3858A7-0282-401A-8295-6957CDE399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97A003B-6DD1-4283-8659-2F170D42C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60E4B46-F725-4009-9CBD-6241CF7C2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02D9D3-E85D-4902-9878-DD8757E19DE7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B3858A7-0282-401A-8295-6957CDE399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97A003B-6DD1-4283-8659-2F170D42C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280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F7AAFC2A-9996-49AC-AAE7-6FCEF80596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90F616-4B0E-4650-BEE2-EF18C3FAED1D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7203991-BE0C-44C4-BC9B-441022F1F0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263E70CB-5D0D-46A6-9468-5567BA2308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EAB45B34-2EC6-4317-891D-4C9C4B18BB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CDFEB4-C045-4E41-98D2-EFA454002EE6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ECDE9364-B2D2-4526-B00C-30AFF96881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D6D266A6-FD6A-43EE-87BF-669D1041E4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49D6D4A2-CE50-4596-9B9B-2B3775829F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3075EF-62A5-41B5-9BF8-196D88ADA736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84A3059D-B15A-494D-8C1F-E08A73A36C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43C4C2F8-5B23-43EE-804C-0031505C34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5CBC6611-DF63-49ED-94E6-0CBDEA4F88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9545AB-9FB5-42D5-BCC8-C0A096EDABE2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EDBDEA38-B1AB-4D7C-A253-363B71A398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DC3A14AC-403F-4B57-BC0B-87A8DC879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4E36073B-6023-4CB4-94CC-35E4CF4DC9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15A190-23AF-469D-AD69-4C9D7182CF6E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83B33F1C-A409-44B9-AEC5-98EC829970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3185FECB-CDDB-446F-93AA-3D52F30766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C5680AD-570D-49F2-BCB4-9E4F7DC0F1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EF5FD5-B940-410D-A58B-F0C9CF135A09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DE67B842-E841-4316-9905-E4A19800EF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20F6AFD0-82C6-4B48-8DA7-480F11DBE5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A227A29-B635-436D-B255-0CB34DD560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A72351-7DB4-483A-91B1-8978149C8356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CA7EBF38-EB1D-4F03-AB8B-78871E52F0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F2989E4D-EB93-4C27-860B-D2C35D5BE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6CD1E534-39DF-44B2-A5BD-A38FED1B2F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A79215-DEF3-4FD4-9BBE-7F8A1C3EB508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C0A36B62-F991-488D-9932-89D51EE80E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7064DEE-5928-484A-814D-709F7159B4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95F7CB9D-BE3A-4924-9104-EDA3F1A712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82A3AB-C96C-4C42-BD69-F09736E158E0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FA8B316F-F0CC-4E3C-AC13-E08A405557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DB136A7B-CABC-45AA-BF7D-875A11CB1B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CDCAE091-7944-4FDD-9BEC-F708967107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E32430-E200-4B3F-A8C9-2F9343BAAE0F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8DE50E6D-594E-4427-8A47-DEC5E08805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5CC02D34-0209-4A19-B041-34DB6987E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8B1A885F-D5DD-41DE-B650-DD089D3E48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333483-D7DA-45BC-850C-59268BB7DDCB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ED6CD98A-0184-46FB-BD15-9FB6EC590E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0335F3BE-F3EE-4DA6-A691-F47DD8BC9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8AD78EA5-5766-41A6-9CEC-B454866DEA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D63C35-A07F-4960-946A-939D385BC222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8D260D5-9266-4B96-930C-E7AFB6896C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6AB8EE0C-EEE4-4138-8571-B5BDFAE55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D84FF7-8083-4626-8250-91FA7AD05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37F632-A09A-4C9A-8EC4-F2B8A14503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2884EE-B2E9-4410-BDD2-9FB7D642C6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5897D-6A35-44FF-BB21-92A1090291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31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55A0C0-5A8A-455A-B5AD-6EDB2A13E8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40B3B4-61E1-4773-B5A8-F7DBD713FD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D5796D-D854-4EAE-B19E-1FD908C194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F0DFA-5FC7-43FF-A1C1-B03676DFAC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85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13E25E-5776-445C-9F5E-8E342264FA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04EAD3-46C0-46A1-A3EB-4044FEBA59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6ADBAD-33F1-4C53-99DA-E1123D323B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192F3-8733-4DBA-B1B2-FEB6C06F0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77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28C6E1-D8CC-4815-8407-6F2A6CCB5E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4FA7C2-E41F-4D33-BE14-2367BCDAA7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CE04FC-2CC8-4C61-83A7-8447F47703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F5E33-7895-4D43-A59C-D22CC6F09C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32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EC1D31-0A6F-44AC-9233-261D563C69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0775A3-A584-4C20-AAB2-1C13F2927D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111EB2-73BB-416C-8964-D408D63CCF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26930-4880-4E1B-A8D9-9DE7F09576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40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C23E80-A38F-4556-9A34-A640841350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EE43E4-95ED-4138-B6BE-A7516E63F6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60FA0E-7E42-4556-BC29-055FADE277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FB53A-C786-4482-B5CF-D1A9B8CF1D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85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751E110-268E-4F38-89AF-66C3FC4476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AAB713F-1A7F-4A93-92CF-9DAE011DD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D138B72-99D1-4106-8949-BEEF71709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E9CF9-48C2-4DB0-A8D8-84FF06625B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21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77628F5-F413-456D-9D99-A48789A21C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C437F9E-DBB7-466C-B7BE-A4CF1ADD76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44A1CF2-BF8B-467F-8986-E8E5880D82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A534C-6A52-4BCC-B79E-8AF13FFDF7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53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9CD29EC-8E36-4244-AE1E-A32735EA40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F3500CF-1218-4CE9-92E5-52CDB3CFB5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F9CD7F5-D491-48ED-8328-41589B1248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E1094-2C18-41D6-9677-2E24DD1CCD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9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29FD29-D69C-425F-8796-6B40135371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586840-EE4B-49B6-920F-6689BB26EB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C4548D-DDB6-4337-9FB2-C90183FF31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266C1-E6F3-4928-97C9-DD2BE90736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8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33DA5E-83C2-439C-ABB1-967749B804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4F05A8-D594-4015-9C1B-1866F30AA9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5B0006-4173-4D41-B375-2D68511544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AE12A-F669-4B62-88C3-5CD301D29E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17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31AD2AE-9DB2-47B4-9C69-5DAF410F1A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93F37C7-1E36-4AAA-BE1A-811E670272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BE135E3-8485-41CB-A972-2EC90E3BE1B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01EE019-9325-43AB-993C-BF7BA5F715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840DE73-EE1B-4A9A-872E-25B2B0B4B9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D192010C-0BE5-4D67-80DD-D78A38C67E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E96785B-DB5F-4D95-93A7-47694134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5D303-AF91-490E-8A22-6085285E22B2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BC0B8F28-6748-42F0-88CB-A08023B74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62154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1: CS/ECE 3810 Introduction</a:t>
            </a:r>
          </a:p>
        </p:txBody>
      </p:sp>
      <p:sp>
        <p:nvSpPr>
          <p:cNvPr id="4100" name="Line 3">
            <a:extLst>
              <a:ext uri="{FF2B5EF4-FFF2-40B4-BE49-F238E27FC236}">
                <a16:creationId xmlns:a16="http://schemas.microsoft.com/office/drawing/2014/main" id="{2375213F-7C44-4D9B-9883-1FCB1691C2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Text Box 4">
            <a:extLst>
              <a:ext uri="{FF2B5EF4-FFF2-40B4-BE49-F238E27FC236}">
                <a16:creationId xmlns:a16="http://schemas.microsoft.com/office/drawing/2014/main" id="{93B72D8D-3AB5-4E00-8FCA-02F373C52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597695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Today’s topics: 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Why computer organization is important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Logistics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Modern trends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256C53C-BFF0-43E3-BC5C-506A807E4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37B5D-3283-4020-81E6-891B749C0DD2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CCBAF37F-6872-4DD5-B854-E991164FC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0181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Microprocessor Performance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55E1F15B-CF4C-4AE2-8E57-2BCEA2345A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Text Box 7">
            <a:extLst>
              <a:ext uri="{FF2B5EF4-FFF2-40B4-BE49-F238E27FC236}">
                <a16:creationId xmlns:a16="http://schemas.microsoft.com/office/drawing/2014/main" id="{84715AC8-54B7-4650-AC66-0075F8EA0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38813"/>
            <a:ext cx="43077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50% improvement every year!!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contributes to this improvement?</a:t>
            </a:r>
          </a:p>
        </p:txBody>
      </p:sp>
      <p:pic>
        <p:nvPicPr>
          <p:cNvPr id="22534" name="Picture 6" descr="f01-17-9780124077263">
            <a:extLst>
              <a:ext uri="{FF2B5EF4-FFF2-40B4-BE49-F238E27FC236}">
                <a16:creationId xmlns:a16="http://schemas.microsoft.com/office/drawing/2014/main" id="{8AB5FB6D-12EE-4E96-89B0-E4F2A439B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57313"/>
            <a:ext cx="7620000" cy="429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5" name="TextBox 1">
            <a:extLst>
              <a:ext uri="{FF2B5EF4-FFF2-40B4-BE49-F238E27FC236}">
                <a16:creationId xmlns:a16="http://schemas.microsoft.com/office/drawing/2014/main" id="{40F5EA01-2A71-4AB9-BF5D-8CB949729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950" y="5675313"/>
            <a:ext cx="1725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Source: H&amp;P Textbook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256C53C-BFF0-43E3-BC5C-506A807E4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37B5D-3283-4020-81E6-891B749C0DD2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CCBAF37F-6872-4DD5-B854-E991164FC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0181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Microprocessor Performance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55E1F15B-CF4C-4AE2-8E57-2BCEA2345A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TextBox 1">
            <a:extLst>
              <a:ext uri="{FF2B5EF4-FFF2-40B4-BE49-F238E27FC236}">
                <a16:creationId xmlns:a16="http://schemas.microsoft.com/office/drawing/2014/main" id="{40F5EA01-2A71-4AB9-BF5D-8CB949729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4058" y="6109900"/>
            <a:ext cx="15664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Source: karlrupp.net</a:t>
            </a:r>
          </a:p>
        </p:txBody>
      </p:sp>
      <p:pic>
        <p:nvPicPr>
          <p:cNvPr id="1026" name="Picture 2" descr="42 Years of Microprocessor Trend Data">
            <a:extLst>
              <a:ext uri="{FF2B5EF4-FFF2-40B4-BE49-F238E27FC236}">
                <a16:creationId xmlns:a16="http://schemas.microsoft.com/office/drawing/2014/main" id="{A9F75F06-A9E0-42CC-B155-146B9567E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12" y="1600203"/>
            <a:ext cx="7073088" cy="448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0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44EEA9F-B865-40F7-840E-59E4CDCC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E7D88E-DC3E-40E3-A3C1-75B483717F6D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65A710AB-3A8F-4494-989B-FD8EFAA6B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7713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Consumption Trends</a:t>
            </a:r>
          </a:p>
        </p:txBody>
      </p:sp>
      <p:sp>
        <p:nvSpPr>
          <p:cNvPr id="24580" name="Line 3">
            <a:extLst>
              <a:ext uri="{FF2B5EF4-FFF2-40B4-BE49-F238E27FC236}">
                <a16:creationId xmlns:a16="http://schemas.microsoft.com/office/drawing/2014/main" id="{3DAFAA97-22F1-4D72-8CCF-6E9E744095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Text Box 4">
            <a:extLst>
              <a:ext uri="{FF2B5EF4-FFF2-40B4-BE49-F238E27FC236}">
                <a16:creationId xmlns:a16="http://schemas.microsoft.com/office/drawing/2014/main" id="{2D317CE3-1839-40EE-B149-7C5634643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419225"/>
            <a:ext cx="785984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Dyn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power  </a:t>
            </a:r>
            <a:r>
              <a:rPr lang="en-US" altLang="en-US" sz="2400" dirty="0">
                <a:latin typeface="Symbol" panose="05050102010706020507" pitchFamily="18" charset="2"/>
                <a:cs typeface="Calibri" panose="020F0502020204030204" pitchFamily="34" charset="0"/>
              </a:rPr>
              <a:t>a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activity x capacitance x voltage</a:t>
            </a:r>
            <a:r>
              <a:rPr lang="en-US" alt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x frequency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Voltage and frequency are somewhat constant now,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while capacitance per transistor is decreasing and number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of transistors (activity) is increasing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Leakage power is also rising (function of #trans and voltage)</a:t>
            </a:r>
          </a:p>
        </p:txBody>
      </p:sp>
      <p:pic>
        <p:nvPicPr>
          <p:cNvPr id="24582" name="Picture 6" descr="f01-16-9780124077263">
            <a:extLst>
              <a:ext uri="{FF2B5EF4-FFF2-40B4-BE49-F238E27FC236}">
                <a16:creationId xmlns:a16="http://schemas.microsoft.com/office/drawing/2014/main" id="{EC685EB5-2307-49CC-9833-EBB7A411A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64025"/>
            <a:ext cx="626745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3" name="TextBox 6">
            <a:extLst>
              <a:ext uri="{FF2B5EF4-FFF2-40B4-BE49-F238E27FC236}">
                <a16:creationId xmlns:a16="http://schemas.microsoft.com/office/drawing/2014/main" id="{205B5906-6D0C-4036-8FD2-F977A3AA0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613" y="6499225"/>
            <a:ext cx="1724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Source: H&amp;P Textbook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79F68CB-0DAA-42FB-B0D3-752D0148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22E-4480-4C4B-AB71-829C798BC118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9BFD45C6-AFDB-4CFD-A3CE-9A986C396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7752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16913447-9012-4BA2-8325-B2856D3F94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9F2E3DE9-FA3E-4E9D-8980-C90DAC908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676400"/>
            <a:ext cx="7456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Increasing frequency led to power wall in early 2000s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Frequency has stagnated since then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End of voltage (Dennard) scaling in early 2010s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Has led to dark silicon and dim silicon (occasional turbo)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79F68CB-0DAA-42FB-B0D3-752D0148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22E-4480-4C4B-AB71-829C798BC118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9BFD45C6-AFDB-4CFD-A3CE-9A986C396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0753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 Trends</a:t>
            </a:r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16913447-9012-4BA2-8325-B2856D3F94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9F2E3DE9-FA3E-4E9D-8980-C90DAC908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1767155"/>
            <a:ext cx="792858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Running out of ideas to improve single thread performance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Power wall makes it harder to add complex features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Power wall makes it harder to increase frequency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Additional performance provided by: more cores, occasional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spikes in frequency, accelerators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265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56A2C0D-E8D4-46B0-A0C1-480C930A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55086-66C8-4195-8D08-FB2A83DFCCA8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911E5E89-C348-41F2-9635-53326B388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2797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Arial" panose="020B0604020202020204" pitchFamily="34" charset="0"/>
              </a:rPr>
              <a:t>Important Trends</a:t>
            </a:r>
          </a:p>
        </p:txBody>
      </p:sp>
      <p:sp>
        <p:nvSpPr>
          <p:cNvPr id="28676" name="Line 3">
            <a:extLst>
              <a:ext uri="{FF2B5EF4-FFF2-40B4-BE49-F238E27FC236}">
                <a16:creationId xmlns:a16="http://schemas.microsoft.com/office/drawing/2014/main" id="{FB62D0DD-3F1A-47A4-AAA0-C2A9FCF995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8388" name="Text Box 4">
            <a:extLst>
              <a:ext uri="{FF2B5EF4-FFF2-40B4-BE49-F238E27FC236}">
                <a16:creationId xmlns:a16="http://schemas.microsoft.com/office/drawing/2014/main" id="{06020CAA-7264-41F8-98C3-F33D47461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0"/>
            <a:ext cx="8430513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CC0000"/>
              </a:buClr>
              <a:buFontTx/>
              <a:buChar char="•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Historical contributions to performance:</a:t>
            </a:r>
          </a:p>
          <a:p>
            <a:pPr marL="914400" lvl="1" indent="-457200" eaLnBrk="1" hangingPunct="1"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Better processes (faster devices) ~20%</a:t>
            </a:r>
          </a:p>
          <a:p>
            <a:pPr marL="914400" lvl="1" indent="-457200" eaLnBrk="1" hangingPunct="1"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Better circuits/pipelines ~15%</a:t>
            </a:r>
          </a:p>
          <a:p>
            <a:pPr marL="914400" lvl="1" indent="-457200" eaLnBrk="1" hangingPunct="1"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Better organization/architecture ~15%</a:t>
            </a:r>
          </a:p>
          <a:p>
            <a:pPr lvl="1" eaLnBrk="1" hangingPunct="1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 the future, bullet-2 will help little and bullet-1 will eventually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disappear!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400" dirty="0"/>
              <a:t>                  </a:t>
            </a:r>
            <a:r>
              <a:rPr lang="en-US" altLang="en-US" sz="2000" dirty="0"/>
              <a:t>Pentium   P-Pro    P-II     P-III      P-4       Itanium  Montecito</a:t>
            </a:r>
            <a:endParaRPr lang="en-US" altLang="en-US" sz="2400" dirty="0"/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/>
              <a:t>Year                 1993        95        97       99      2000        2002     2005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/>
              <a:t>Transistors        3.1M      5.5M   7.5M   9.5M    42M        300M    1720M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/>
              <a:t>Clock Speed     60M      200M  300M   500M   1500M    800M    1800M</a:t>
            </a:r>
          </a:p>
        </p:txBody>
      </p:sp>
      <p:sp>
        <p:nvSpPr>
          <p:cNvPr id="28678" name="Line 5">
            <a:extLst>
              <a:ext uri="{FF2B5EF4-FFF2-40B4-BE49-F238E27FC236}">
                <a16:creationId xmlns:a16="http://schemas.microsoft.com/office/drawing/2014/main" id="{81D39A4D-47CA-4D3E-A9A3-270FE24929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000" y="5105400"/>
            <a:ext cx="0" cy="9144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Text Box 6">
            <a:extLst>
              <a:ext uri="{FF2B5EF4-FFF2-40B4-BE49-F238E27FC236}">
                <a16:creationId xmlns:a16="http://schemas.microsoft.com/office/drawing/2014/main" id="{3C4E9571-60FA-46D6-9C67-3261BBCAB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943600"/>
            <a:ext cx="34372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this point, adding transistors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to a core yields little benefit</a:t>
            </a:r>
          </a:p>
        </p:txBody>
      </p:sp>
      <p:sp>
        <p:nvSpPr>
          <p:cNvPr id="28680" name="Text Box 7">
            <a:extLst>
              <a:ext uri="{FF2B5EF4-FFF2-40B4-BE49-F238E27FC236}">
                <a16:creationId xmlns:a16="http://schemas.microsoft.com/office/drawing/2014/main" id="{2616CAA8-1896-4D60-A721-A2DB74352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943600"/>
            <a:ext cx="24642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Moore’s Law in action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39088AB9-AFFE-45B8-B950-9E46F0A7D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97E62-9687-420B-A0E7-E22F3CE6EE5A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FA33D9A3-2555-453C-A656-5639DF951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69601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This Mean to a Programmer?</a:t>
            </a:r>
          </a:p>
        </p:txBody>
      </p:sp>
      <p:sp>
        <p:nvSpPr>
          <p:cNvPr id="30724" name="Line 3">
            <a:extLst>
              <a:ext uri="{FF2B5EF4-FFF2-40B4-BE49-F238E27FC236}">
                <a16:creationId xmlns:a16="http://schemas.microsoft.com/office/drawing/2014/main" id="{43094716-39EB-49AF-BCA6-55803BDAA6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0436" name="Text Box 4">
            <a:extLst>
              <a:ext uri="{FF2B5EF4-FFF2-40B4-BE49-F238E27FC236}">
                <a16:creationId xmlns:a16="http://schemas.microsoft.com/office/drawing/2014/main" id="{06A455D9-5253-4A67-B643-628FCCC12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1524000"/>
            <a:ext cx="7693966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CC0000"/>
              </a:buClr>
              <a:buFontTx/>
              <a:buChar char="•"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Today, one can expect only a 20% annual improvement;</a:t>
            </a:r>
          </a:p>
          <a:p>
            <a:pPr eaLnBrk="1" hangingPunct="1">
              <a:buClr>
                <a:srgbClr val="CC0000"/>
              </a:buClr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the improvement is even lower if the program is not</a:t>
            </a:r>
          </a:p>
          <a:p>
            <a:pPr eaLnBrk="1" hangingPunct="1">
              <a:buClr>
                <a:srgbClr val="CC0000"/>
              </a:buClr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multi-threaded</a:t>
            </a:r>
          </a:p>
          <a:p>
            <a:pPr eaLnBrk="1" hangingPunct="1">
              <a:buClr>
                <a:srgbClr val="CC0000"/>
              </a:buClr>
              <a:defRPr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eaLnBrk="1" hangingPunct="1"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program needs many threads</a:t>
            </a:r>
          </a:p>
          <a:p>
            <a:pPr marL="800100" lvl="1" indent="-342900" eaLnBrk="1" hangingPunct="1"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eaLnBrk="1" hangingPunct="1"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threads need efficient synchronization and</a:t>
            </a:r>
          </a:p>
          <a:p>
            <a:pPr lvl="1" eaLnBrk="1" hangingPunct="1">
              <a:buClr>
                <a:srgbClr val="CC0000"/>
              </a:buClr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communication</a:t>
            </a:r>
          </a:p>
          <a:p>
            <a:pPr marL="800100" lvl="1" indent="-342900" eaLnBrk="1" hangingPunct="1"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eaLnBrk="1" hangingPunct="1"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Data placement in the memory hierarchy is important</a:t>
            </a:r>
          </a:p>
          <a:p>
            <a:pPr marL="800100" lvl="1" indent="-342900" eaLnBrk="1" hangingPunct="1"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eaLnBrk="1" hangingPunct="1"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Accelerators should be used when possible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7312B-194E-4776-995B-01BA47423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919E4-B3A5-4433-A35A-BCE5B2E05F1D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BC6FB359-A444-4D52-8ADC-48B5F800B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9913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Challenges for Hardware Designers</a:t>
            </a:r>
          </a:p>
        </p:txBody>
      </p:sp>
      <p:sp>
        <p:nvSpPr>
          <p:cNvPr id="32772" name="Line 3">
            <a:extLst>
              <a:ext uri="{FF2B5EF4-FFF2-40B4-BE49-F238E27FC236}">
                <a16:creationId xmlns:a16="http://schemas.microsoft.com/office/drawing/2014/main" id="{7C053DDB-EA56-40F3-8386-B07AA28F1B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Text Box 4">
            <a:extLst>
              <a:ext uri="{FF2B5EF4-FFF2-40B4-BE49-F238E27FC236}">
                <a16:creationId xmlns:a16="http://schemas.microsoft.com/office/drawing/2014/main" id="{2D3AE7B7-ACF6-4AB1-9AFF-48BBC0C11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12888"/>
            <a:ext cx="6962162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Find efficient ways to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improve single-thread performance and energy</a:t>
            </a: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improve data sharing</a:t>
            </a: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boost programmer productivity</a:t>
            </a: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manage the memory system</a:t>
            </a: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build accelerators for important kernels</a:t>
            </a: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provide security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5606B43-15BE-422A-982C-65AF6BA4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F8681-97B2-4E61-8639-88BE06C1650F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47107" name="Text Box 2">
            <a:extLst>
              <a:ext uri="{FF2B5EF4-FFF2-40B4-BE49-F238E27FC236}">
                <a16:creationId xmlns:a16="http://schemas.microsoft.com/office/drawing/2014/main" id="{E247778C-A0D7-4C78-BD66-32414C6F2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8884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Class</a:t>
            </a:r>
          </a:p>
        </p:txBody>
      </p:sp>
      <p:sp>
        <p:nvSpPr>
          <p:cNvPr id="47108" name="Line 3">
            <a:extLst>
              <a:ext uri="{FF2B5EF4-FFF2-40B4-BE49-F238E27FC236}">
                <a16:creationId xmlns:a16="http://schemas.microsoft.com/office/drawing/2014/main" id="{C5A9232D-0175-4C3B-A0D2-F68A476E10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Text Box 4">
            <a:extLst>
              <a:ext uri="{FF2B5EF4-FFF2-40B4-BE49-F238E27FC236}">
                <a16:creationId xmlns:a16="http://schemas.microsoft.com/office/drawing/2014/main" id="{D8C2F442-F4D3-46C6-AA83-794239ADC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656045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Topics: Trends, Performance, MIPS instruction set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architecture (Chapter 2)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Visit the class web-page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https://www.cs.utah.edu/~rajeev/cs3810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F69E9B2-4B72-40DE-9CC1-E9FB892B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C7BF2-1255-4F42-9360-0A9ADDB1FE50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D7B42280-EA95-421B-AF59-21B3C1679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9257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Computer Organization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4AE25106-2141-4520-9782-ACCBAB691F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9" name="Picture 2" descr="http://www.extremetech.com/wp-content/uploads/2013/12/Google-Datacenter.jpg">
            <a:extLst>
              <a:ext uri="{FF2B5EF4-FFF2-40B4-BE49-F238E27FC236}">
                <a16:creationId xmlns:a16="http://schemas.microsoft.com/office/drawing/2014/main" id="{292CF035-FBD7-4496-9F50-7A4DA3B2C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341438"/>
            <a:ext cx="4614862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://images.anandtech.com/doci/4971/4S-5173.jpg">
            <a:extLst>
              <a:ext uri="{FF2B5EF4-FFF2-40B4-BE49-F238E27FC236}">
                <a16:creationId xmlns:a16="http://schemas.microsoft.com/office/drawing/2014/main" id="{8B3F1807-2B5F-403C-9C10-40C5BF3D5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41438"/>
            <a:ext cx="3860800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Image result for uber self driving car">
            <a:extLst>
              <a:ext uri="{FF2B5EF4-FFF2-40B4-BE49-F238E27FC236}">
                <a16:creationId xmlns:a16="http://schemas.microsoft.com/office/drawing/2014/main" id="{2D3BF8C0-DA85-457D-8E03-47E329702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62400"/>
            <a:ext cx="4816475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1">
            <a:extLst>
              <a:ext uri="{FF2B5EF4-FFF2-40B4-BE49-F238E27FC236}">
                <a16:creationId xmlns:a16="http://schemas.microsoft.com/office/drawing/2014/main" id="{2A75E0B4-BE74-43EB-91FB-9EBAC7138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602413"/>
            <a:ext cx="29797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alibri" panose="020F0502020204030204" pitchFamily="34" charset="0"/>
                <a:cs typeface="Calibri" panose="020F0502020204030204" pitchFamily="34" charset="0"/>
              </a:rPr>
              <a:t>Image credits: uber, extremetech, anandtech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F69E9B2-4B72-40DE-9CC1-E9FB892B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7DEEB-0F66-4BCB-8BB3-0AA6C7CDF857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BE05C245-1C65-471A-841A-1EB9AEFDD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9257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Computer Organization</a:t>
            </a:r>
          </a:p>
        </p:txBody>
      </p:sp>
      <p:sp>
        <p:nvSpPr>
          <p:cNvPr id="8196" name="Line 3">
            <a:extLst>
              <a:ext uri="{FF2B5EF4-FFF2-40B4-BE49-F238E27FC236}">
                <a16:creationId xmlns:a16="http://schemas.microsoft.com/office/drawing/2014/main" id="{1A847CB7-F860-4DDB-9BEA-FB3A1320E1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TextBox 1">
            <a:extLst>
              <a:ext uri="{FF2B5EF4-FFF2-40B4-BE49-F238E27FC236}">
                <a16:creationId xmlns:a16="http://schemas.microsoft.com/office/drawing/2014/main" id="{6C2CD685-4F7D-4A66-9C1D-CB46EBD5E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602413"/>
            <a:ext cx="1636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alibri" panose="020F0502020204030204" pitchFamily="34" charset="0"/>
                <a:cs typeface="Calibri" panose="020F0502020204030204" pitchFamily="34" charset="0"/>
              </a:rPr>
              <a:t>Image credits: gizmodo</a:t>
            </a:r>
          </a:p>
        </p:txBody>
      </p:sp>
      <p:pic>
        <p:nvPicPr>
          <p:cNvPr id="8198" name="Picture 4" descr="Image result for meltdown">
            <a:extLst>
              <a:ext uri="{FF2B5EF4-FFF2-40B4-BE49-F238E27FC236}">
                <a16:creationId xmlns:a16="http://schemas.microsoft.com/office/drawing/2014/main" id="{44606B9F-7D9B-4F05-8411-A66BE2F18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35113"/>
            <a:ext cx="7699375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69573D4-ED32-4BD4-BF42-7B69659F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57558-4ACB-4CC1-AFD8-7ECCB6409C4D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D7329588-B55C-4336-B182-48A39C4B5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9257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Computer Organization</a:t>
            </a:r>
          </a:p>
        </p:txBody>
      </p:sp>
      <p:sp>
        <p:nvSpPr>
          <p:cNvPr id="10244" name="Line 3">
            <a:extLst>
              <a:ext uri="{FF2B5EF4-FFF2-40B4-BE49-F238E27FC236}">
                <a16:creationId xmlns:a16="http://schemas.microsoft.com/office/drawing/2014/main" id="{37B1837B-1999-4339-A617-82AC7616DF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35253120-4A64-45CB-ACEA-665FCACE9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09792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Embarrassing if you are a BS in CS/CE and can’t make sense of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the following terms: DRAM, pipelining, cache hierarchies, I/O,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virtual memory, …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Embarrassing if you are a BS in CS/CE and can’t decide which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processor to buy: 4.4 GHz Intel Core i9 or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4.7 GHz AMD Ryzen 9 (reason about performance/power)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Obvious first step for chip designers, compiler/OS writers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Will knowledge of the hardware help you write better and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more secure programs?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82AC1C5-F374-45B6-B979-5440ADA6B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85EB5-5446-4809-A3F7-61EDF1D99912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7B4C6698-4038-4FE7-AE84-1F83EA225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74072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a Programmer Care About Hardware?</a:t>
            </a:r>
          </a:p>
        </p:txBody>
      </p:sp>
      <p:sp>
        <p:nvSpPr>
          <p:cNvPr id="12292" name="Line 3">
            <a:extLst>
              <a:ext uri="{FF2B5EF4-FFF2-40B4-BE49-F238E27FC236}">
                <a16:creationId xmlns:a16="http://schemas.microsoft.com/office/drawing/2014/main" id="{E7F38C4D-BCFF-4011-858A-D719E6149A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Text Box 4">
            <a:extLst>
              <a:ext uri="{FF2B5EF4-FFF2-40B4-BE49-F238E27FC236}">
                <a16:creationId xmlns:a16="http://schemas.microsoft.com/office/drawing/2014/main" id="{42509DC3-5E52-4583-9B49-50256E160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60432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Must know how to reason about program performance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and energy and security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Memory management: if we understand how/where data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is placed, we can help ensure that relevant data is nearby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Thread management: if we understand how threads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interact, we can write smarter multi-threaded programs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Why do we care about multi-threaded programs?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E15B1D8-7C74-4E2D-B670-434A49A4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710244-7AAD-4114-B5DC-448DBA091438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FFB6DD48-848D-458B-81F1-F74E62303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5958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</a:p>
        </p:txBody>
      </p:sp>
      <p:sp>
        <p:nvSpPr>
          <p:cNvPr id="14340" name="Line 3">
            <a:extLst>
              <a:ext uri="{FF2B5EF4-FFF2-40B4-BE49-F238E27FC236}">
                <a16:creationId xmlns:a16="http://schemas.microsoft.com/office/drawing/2014/main" id="{DF4F0A4A-7CE8-4DCA-9DE1-F431247736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83A6F13A-F6B9-4132-9C30-2FF04DEC3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01102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200x speedup for matrix vector multiplication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Data level parallelism: 3.8x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Loop unrolling and out-of-order execution: 2.3x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Cache blocking: 2.5x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Thread level parallelism: 14x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Further, can use accelerators to get an additional 100x.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A3F2D27-E525-4CFF-82CF-00D6F1EF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759DC-B455-49B8-AE27-E70F6ED50311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313120AB-FEF5-4DB1-9FD9-A089DC5AA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8950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Topics</a:t>
            </a:r>
          </a:p>
        </p:txBody>
      </p:sp>
      <p:sp>
        <p:nvSpPr>
          <p:cNvPr id="16388" name="Line 3">
            <a:extLst>
              <a:ext uri="{FF2B5EF4-FFF2-40B4-BE49-F238E27FC236}">
                <a16:creationId xmlns:a16="http://schemas.microsoft.com/office/drawing/2014/main" id="{FC0AB799-74F3-4E85-87A3-3767F64389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Text Box 4">
            <a:extLst>
              <a:ext uri="{FF2B5EF4-FFF2-40B4-BE49-F238E27FC236}">
                <a16:creationId xmlns:a16="http://schemas.microsoft.com/office/drawing/2014/main" id="{0F5E5662-B380-4AE4-A499-2C812948B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76400"/>
            <a:ext cx="355629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Moore’s Law, power wall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Use of abstractions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Assembly language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Computer arithmetic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Pipelining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Using predictions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Memory hierarchies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Accelerators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Reliability and Security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70A2691-F33E-4A14-AD86-975B58AA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9808E-6FD9-4495-8EBB-D8C48882A739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1F68B825-85B4-4894-909E-BDBD5E903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5842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Logistics</a:t>
            </a:r>
          </a:p>
        </p:txBody>
      </p:sp>
      <p:sp>
        <p:nvSpPr>
          <p:cNvPr id="18436" name="Line 3">
            <a:extLst>
              <a:ext uri="{FF2B5EF4-FFF2-40B4-BE49-F238E27FC236}">
                <a16:creationId xmlns:a16="http://schemas.microsoft.com/office/drawing/2014/main" id="{0A24CFEF-ABF0-42BC-9C4D-B1BBB228E7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F89E58F3-BFD9-4E39-94D8-E4AAA6EA9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529112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See class web-page 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https://www.cs.utah.edu/~rajeev/cs3810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COVID reminders – follow university guidelines – lectures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also available on Zoom, but not recorded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TAs and office hours: TBA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Most communication on Canvas; email me directly to set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up office hours, or meet me right after class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Textbook: Computer Organization – HW/SW Interface,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Patterson and Hennessy, 5</a:t>
            </a:r>
            <a:r>
              <a:rPr lang="en-US" alt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or 6</a:t>
            </a:r>
            <a:r>
              <a:rPr lang="en-US" alt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edition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2459BC8-FC30-418E-8352-00797318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128A0-FBA2-4C1B-889A-A79B56BCA5E4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E9376C1C-E4B7-4926-BE31-F13D72E4B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5473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Organization</a:t>
            </a:r>
          </a:p>
        </p:txBody>
      </p:sp>
      <p:sp>
        <p:nvSpPr>
          <p:cNvPr id="20484" name="Line 3">
            <a:extLst>
              <a:ext uri="{FF2B5EF4-FFF2-40B4-BE49-F238E27FC236}">
                <a16:creationId xmlns:a16="http://schemas.microsoft.com/office/drawing/2014/main" id="{75203B2C-AB16-4D20-AB73-5BA34D957F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78852B79-80D1-4178-88FE-3CD33CD09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17638"/>
            <a:ext cx="7622023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30% midterm, 40% final, 30% assignments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~10 assignments – you may skip two; assignments due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at the start of class (upload on Canvas)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Co-operation policy: you may discuss – you may not see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someone else’s written matter when writing your solution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Exams are open-notes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Print slides just before class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Screencast YouTube videos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48035</TotalTime>
  <Words>898</Words>
  <Application>Microsoft Office PowerPoint</Application>
  <PresentationFormat>On-screen Show (4:3)</PresentationFormat>
  <Paragraphs>199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Rajeev Balasubramonian</dc:creator>
  <cp:lastModifiedBy>Rajeev Balasubramonian</cp:lastModifiedBy>
  <cp:revision>261</cp:revision>
  <dcterms:created xsi:type="dcterms:W3CDTF">2002-09-20T18:19:18Z</dcterms:created>
  <dcterms:modified xsi:type="dcterms:W3CDTF">2022-01-11T13:54:19Z</dcterms:modified>
</cp:coreProperties>
</file>