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93" r:id="rId8"/>
    <p:sldId id="294" r:id="rId9"/>
    <p:sldId id="266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D520-4284-47D9-B3D7-64F0E310E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6540C-449D-4135-8992-CC2CDF6B8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14B8-3C5D-46EE-8814-CF84AABF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C7BA0-4420-41CD-9CF9-E9ECFAE2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513EF-9880-461E-B92B-E78D70AB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3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B049-8098-42D0-A8E8-9FAD11D7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3FACF-96EF-4CD6-9678-B4135DA9D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12FE-83C5-4900-92B4-39C6EAC1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9A6A3-2294-4FA7-8FFC-6FA49080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54253-11BC-459C-AD68-D0A5C8D8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DED3B-0605-40BB-A665-143415782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FEDD0-A80D-4BAA-8364-CFEC5D0D1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B92C0-8F86-40A6-A7A0-769806D5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D992D-FBAD-4E45-BE3C-7FF718D2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56BEE-A412-4974-8A9D-68250498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2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002C-7393-4863-AB2A-39E5289DE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A96E-8B12-49AE-9E6E-42CA741B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C3E4-29ED-4989-9B02-B3378255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F3C6E-3896-4712-AE6A-ECF13B0F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BC36D-84CD-430A-936C-0C80B5AC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2009-ADF2-48A2-8B84-2822E646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0DD24-8489-4C40-8C8B-D66E9B54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3DE5-3BB9-4AF2-B8D0-41D2B9AF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D5560-C0C0-4DE1-B216-D3E70DD4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3BA36-1785-46F3-B27C-5031CAE7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2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400-8002-40AA-BB96-753BF9DD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C0D9A-41FB-4D97-9340-94D025B1A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CA298-82CF-4A1B-AF09-35CF15FC9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1437-6004-474B-AABE-C6C8EBE4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AF320-787F-407A-BE4A-F1A0F810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4BC4C-96D0-4877-BC8B-0C5F7B0E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2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1677-9D68-45C0-9241-E4168798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A272B-216A-4529-AA9D-29659365C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A3A0C-81EA-43E1-9458-B71C863B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EEBE8-99D6-4D59-B0B8-0F974036F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5DA6F-4493-463F-A6DD-E2DCC8661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7CD39-CAD7-44A0-BB43-461D18E1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8CCAE-CDA3-4C3C-B8C0-239E0D7D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6C72B-13C2-4183-8AF1-E511F0FB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C064-7889-4497-BE94-A67FCBD96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48BE09-9C39-44C6-9933-D81D92C9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A9DBD-A87E-4096-8CA2-BBC72861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9A3DBC-D396-4D72-AAC5-155D7815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6DAFAB-CDD3-4915-809F-A070C036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51CD02-1FDE-4488-84EA-8B315243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F7488-48B7-4901-9D79-354EB1E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03932-FBB6-4C45-B06C-F195D289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7E0F-9C57-494F-9617-1BEACE2DA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E739F-511E-47BD-A8F6-29923F5DA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5208-810A-4FDB-9A85-C77432E1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3B7CB-840A-40C6-84EC-DCE975A7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C0FA9-F3CD-486D-934B-7F6A6CC9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AE74-764E-4ABC-89BD-95730F46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CAC4F2-4192-4E38-AA60-A925FA676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D4D5E-2505-4EEE-BE37-2C1178183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0D1F3-2D42-4309-BF23-F80554C7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E9A26-F4D6-4F5E-B202-159E38E8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FB56B-7D99-41C0-8098-B30F0E26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1E333-7497-48B5-A851-0B4A1390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4435C-6C50-4E7F-B894-5557C278C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A6913-681E-413C-8F4E-257D1F9DB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E6541-0178-49D8-B69D-DFA9DA2A862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ED2A-6BA8-4D7D-BBD9-75C0AF48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127C0-7D44-459C-BC6E-46C11C196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1C167E-31B2-414B-BE47-07BAE3D10382}"/>
              </a:ext>
            </a:extLst>
          </p:cNvPr>
          <p:cNvSpPr txBox="1"/>
          <p:nvPr/>
        </p:nvSpPr>
        <p:spPr>
          <a:xfrm>
            <a:off x="3414432" y="2197510"/>
            <a:ext cx="53631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3810 Review Session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355756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10289708" y="6148893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25769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153852" y="6170324"/>
            <a:ext cx="2823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113007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089433" y="6148893"/>
            <a:ext cx="3927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Synchronization, GPUs</a:t>
            </a:r>
          </a:p>
        </p:txBody>
      </p:sp>
    </p:spTree>
    <p:extLst>
      <p:ext uri="{BB962C8B-B14F-4D97-AF65-F5344CB8AC3E}">
        <p14:creationId xmlns:p14="http://schemas.microsoft.com/office/powerpoint/2010/main" val="62003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28B982-A02B-4BE1-B6C0-A5F5EFE59726}"/>
              </a:ext>
            </a:extLst>
          </p:cNvPr>
          <p:cNvSpPr txBox="1"/>
          <p:nvPr/>
        </p:nvSpPr>
        <p:spPr>
          <a:xfrm>
            <a:off x="600075" y="402431"/>
            <a:ext cx="30811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Unpipelined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466FB-73EC-4AAA-9B29-E41861B9A5C4}"/>
              </a:ext>
            </a:extLst>
          </p:cNvPr>
          <p:cNvSpPr txBox="1"/>
          <p:nvPr/>
        </p:nvSpPr>
        <p:spPr>
          <a:xfrm>
            <a:off x="8131969" y="402431"/>
            <a:ext cx="2637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E0B71-F52B-4B05-901C-2B8476375176}"/>
              </a:ext>
            </a:extLst>
          </p:cNvPr>
          <p:cNvSpPr txBox="1"/>
          <p:nvPr/>
        </p:nvSpPr>
        <p:spPr>
          <a:xfrm>
            <a:off x="328613" y="3429000"/>
            <a:ext cx="28311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Circuit Assumptions</a:t>
            </a:r>
          </a:p>
          <a:p>
            <a:r>
              <a:rPr lang="en-US" sz="2400" dirty="0"/>
              <a:t>Length of full circuit:</a:t>
            </a:r>
          </a:p>
          <a:p>
            <a:r>
              <a:rPr lang="en-US" sz="2400" dirty="0"/>
              <a:t>Length of each stage:</a:t>
            </a:r>
          </a:p>
          <a:p>
            <a:r>
              <a:rPr lang="en-US" sz="2400" dirty="0"/>
              <a:t>No hazards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BC580-2F8B-4B7D-8997-8932A1E28E31}"/>
              </a:ext>
            </a:extLst>
          </p:cNvPr>
          <p:cNvSpPr txBox="1"/>
          <p:nvPr/>
        </p:nvSpPr>
        <p:spPr>
          <a:xfrm>
            <a:off x="8289458" y="6163181"/>
            <a:ext cx="3756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Pipeline Performance</a:t>
            </a:r>
          </a:p>
        </p:txBody>
      </p:sp>
    </p:spTree>
    <p:extLst>
      <p:ext uri="{BB962C8B-B14F-4D97-AF65-F5344CB8AC3E}">
        <p14:creationId xmlns:p14="http://schemas.microsoft.com/office/powerpoint/2010/main" val="43200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FF921A5-9E24-4E21-BF8A-E702E1C056A0}"/>
              </a:ext>
            </a:extLst>
          </p:cNvPr>
          <p:cNvSpPr txBox="1"/>
          <p:nvPr/>
        </p:nvSpPr>
        <p:spPr>
          <a:xfrm>
            <a:off x="0" y="6273225"/>
            <a:ext cx="2373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Data Hazards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83D5BD-893B-4ADB-BDFB-D84669BCA67A}"/>
              </a:ext>
            </a:extLst>
          </p:cNvPr>
          <p:cNvCxnSpPr/>
          <p:nvPr/>
        </p:nvCxnSpPr>
        <p:spPr>
          <a:xfrm>
            <a:off x="6257925" y="350044"/>
            <a:ext cx="71438" cy="611981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AF95BDD-DB1B-480D-AD62-AF1500C19D0C}"/>
              </a:ext>
            </a:extLst>
          </p:cNvPr>
          <p:cNvSpPr txBox="1"/>
          <p:nvPr/>
        </p:nvSpPr>
        <p:spPr>
          <a:xfrm>
            <a:off x="98599" y="109537"/>
            <a:ext cx="532132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No Bypassing</a:t>
            </a:r>
          </a:p>
          <a:p>
            <a:endParaRPr lang="en-US" sz="2400" dirty="0"/>
          </a:p>
          <a:p>
            <a:r>
              <a:rPr lang="en-US" sz="2400" dirty="0"/>
              <a:t>Point of production: always RW middle</a:t>
            </a:r>
          </a:p>
          <a:p>
            <a:r>
              <a:rPr lang="en-US" sz="2400" dirty="0"/>
              <a:t>Point of consumption: always D/R middle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20FD7D-9682-4B4A-9C60-058E947F9403}"/>
              </a:ext>
            </a:extLst>
          </p:cNvPr>
          <p:cNvSpPr txBox="1"/>
          <p:nvPr/>
        </p:nvSpPr>
        <p:spPr>
          <a:xfrm>
            <a:off x="6483940" y="51284"/>
            <a:ext cx="4614405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Bypassing</a:t>
            </a:r>
          </a:p>
          <a:p>
            <a:endParaRPr lang="en-US" sz="800" dirty="0"/>
          </a:p>
          <a:p>
            <a:r>
              <a:rPr lang="en-US" sz="2400" dirty="0"/>
              <a:t>Point of production: </a:t>
            </a:r>
          </a:p>
          <a:p>
            <a:r>
              <a:rPr lang="en-US" sz="2400" dirty="0"/>
              <a:t>     add, sub, etc.: end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lw</a:t>
            </a:r>
            <a:r>
              <a:rPr lang="en-US" sz="2400" dirty="0"/>
              <a:t>: end of DM</a:t>
            </a:r>
          </a:p>
          <a:p>
            <a:endParaRPr lang="en-US" sz="800" dirty="0"/>
          </a:p>
          <a:p>
            <a:r>
              <a:rPr lang="en-US" sz="2400" dirty="0"/>
              <a:t>Point of consumption:</a:t>
            </a:r>
          </a:p>
          <a:p>
            <a:r>
              <a:rPr lang="en-US" sz="2400" dirty="0"/>
              <a:t>     add, sub, </a:t>
            </a:r>
            <a:r>
              <a:rPr lang="en-US" sz="2400" dirty="0" err="1"/>
              <a:t>lw</a:t>
            </a:r>
            <a:r>
              <a:rPr lang="en-US" sz="2400" dirty="0"/>
              <a:t>: start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sw</a:t>
            </a:r>
            <a:r>
              <a:rPr lang="en-US" sz="2400" dirty="0"/>
              <a:t>  $1, 8($2): start of ALU for $2,</a:t>
            </a:r>
          </a:p>
          <a:p>
            <a:r>
              <a:rPr lang="en-US" sz="2400" dirty="0"/>
              <a:t>                              start of DM for $1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FC05B4-8AE9-4276-9B82-2E02F2D3845F}"/>
              </a:ext>
            </a:extLst>
          </p:cNvPr>
          <p:cNvSpPr txBox="1"/>
          <p:nvPr/>
        </p:nvSpPr>
        <p:spPr>
          <a:xfrm>
            <a:off x="98599" y="1868485"/>
            <a:ext cx="5866221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</a:t>
            </a:r>
            <a:r>
              <a:rPr lang="en-US" sz="2400" dirty="0" err="1"/>
              <a:t>DR</a:t>
            </a:r>
            <a:r>
              <a:rPr lang="en-US" sz="2400" dirty="0"/>
              <a:t>     </a:t>
            </a:r>
            <a:r>
              <a:rPr lang="en-US" sz="2400" dirty="0" err="1"/>
              <a:t>DR</a:t>
            </a:r>
            <a:r>
              <a:rPr lang="en-US" sz="2400" dirty="0"/>
              <a:t>    AL  DM  RW</a:t>
            </a:r>
          </a:p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8F4C3B-EEF2-41B9-8104-84D7AE7AD23F}"/>
              </a:ext>
            </a:extLst>
          </p:cNvPr>
          <p:cNvSpPr txBox="1"/>
          <p:nvPr/>
        </p:nvSpPr>
        <p:spPr>
          <a:xfrm>
            <a:off x="6571457" y="3604676"/>
            <a:ext cx="480984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 AL     DM  RW</a:t>
            </a:r>
          </a:p>
          <a:p>
            <a:r>
              <a:rPr lang="en-US" sz="2400" dirty="0"/>
              <a:t>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207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24AFEA-20D0-4736-A131-B51A697C839D}"/>
              </a:ext>
            </a:extLst>
          </p:cNvPr>
          <p:cNvSpPr txBox="1"/>
          <p:nvPr/>
        </p:nvSpPr>
        <p:spPr>
          <a:xfrm>
            <a:off x="9189570" y="6198900"/>
            <a:ext cx="283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Control Hazards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89F42-3EEF-4899-A80E-6B567E027B11}"/>
              </a:ext>
            </a:extLst>
          </p:cNvPr>
          <p:cNvSpPr txBox="1"/>
          <p:nvPr/>
        </p:nvSpPr>
        <p:spPr>
          <a:xfrm>
            <a:off x="98599" y="109537"/>
            <a:ext cx="531786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 instructions</a:t>
            </a:r>
          </a:p>
          <a:p>
            <a:r>
              <a:rPr lang="en-US" sz="2400" dirty="0"/>
              <a:t>20 branches</a:t>
            </a:r>
          </a:p>
          <a:p>
            <a:r>
              <a:rPr lang="en-US" sz="2400" dirty="0"/>
              <a:t>14 Not-Taken, 6 Taken</a:t>
            </a:r>
          </a:p>
          <a:p>
            <a:r>
              <a:rPr lang="en-US" sz="2400" dirty="0"/>
              <a:t>Branch resolved in 6</a:t>
            </a:r>
            <a:r>
              <a:rPr lang="en-US" sz="2400" baseline="30000" dirty="0"/>
              <a:t>th</a:t>
            </a:r>
            <a:r>
              <a:rPr lang="en-US" sz="2400" dirty="0"/>
              <a:t> cycle (penalty of 5)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11801-878C-40B8-B20D-60CB23BA4362}"/>
              </a:ext>
            </a:extLst>
          </p:cNvPr>
          <p:cNvSpPr txBox="1"/>
          <p:nvPr/>
        </p:nvSpPr>
        <p:spPr>
          <a:xfrm>
            <a:off x="98599" y="2747963"/>
            <a:ext cx="357283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1: Panic and wait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FC160-6279-4DD9-9662-7F43E08AF1F2}"/>
              </a:ext>
            </a:extLst>
          </p:cNvPr>
          <p:cNvSpPr txBox="1"/>
          <p:nvPr/>
        </p:nvSpPr>
        <p:spPr>
          <a:xfrm>
            <a:off x="98599" y="4657726"/>
            <a:ext cx="374044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2: Fetch-next-</a:t>
            </a:r>
            <a:r>
              <a:rPr lang="en-US" sz="2400" dirty="0" err="1">
                <a:solidFill>
                  <a:srgbClr val="C00000"/>
                </a:solidFill>
              </a:rPr>
              <a:t>instr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43060A-DEC4-4D76-92D4-AFA3B66B9FDF}"/>
              </a:ext>
            </a:extLst>
          </p:cNvPr>
          <p:cNvSpPr txBox="1"/>
          <p:nvPr/>
        </p:nvSpPr>
        <p:spPr>
          <a:xfrm>
            <a:off x="5616732" y="119062"/>
            <a:ext cx="4820615" cy="267765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3: Branch Delay Slot</a:t>
            </a:r>
          </a:p>
          <a:p>
            <a:r>
              <a:rPr lang="en-US" sz="2400" dirty="0"/>
              <a:t>Option A: always useful</a:t>
            </a:r>
          </a:p>
          <a:p>
            <a:r>
              <a:rPr lang="en-US" sz="2400" dirty="0"/>
              <a:t>Option B: useful when the branch </a:t>
            </a:r>
          </a:p>
          <a:p>
            <a:r>
              <a:rPr lang="en-US" sz="2400" dirty="0"/>
              <a:t>                  goes along common fork</a:t>
            </a:r>
          </a:p>
          <a:p>
            <a:r>
              <a:rPr lang="en-US" sz="2400" dirty="0"/>
              <a:t>Option C: useful when the branch</a:t>
            </a:r>
          </a:p>
          <a:p>
            <a:r>
              <a:rPr lang="en-US" sz="2400" dirty="0"/>
              <a:t>                  goes along uncommon fork</a:t>
            </a:r>
          </a:p>
          <a:p>
            <a:r>
              <a:rPr lang="en-US" sz="2400" dirty="0"/>
              <a:t>Option D: no-op, always non-useful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EAB980-33A1-4893-AEED-565148096356}"/>
              </a:ext>
            </a:extLst>
          </p:cNvPr>
          <p:cNvSpPr txBox="1"/>
          <p:nvPr/>
        </p:nvSpPr>
        <p:spPr>
          <a:xfrm>
            <a:off x="5780262" y="4657726"/>
            <a:ext cx="385329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4: Branch predictor</a:t>
            </a:r>
          </a:p>
          <a:p>
            <a:r>
              <a:rPr lang="en-US" sz="2400" dirty="0"/>
              <a:t>Accuracy of 90%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B04570-1691-4C41-97EC-C96FB97D8699}"/>
              </a:ext>
            </a:extLst>
          </p:cNvPr>
          <p:cNvSpPr txBox="1"/>
          <p:nvPr/>
        </p:nvSpPr>
        <p:spPr>
          <a:xfrm>
            <a:off x="9029229" y="2711829"/>
            <a:ext cx="3064172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Option A</a:t>
            </a:r>
          </a:p>
          <a:p>
            <a:pPr algn="ctr"/>
            <a:r>
              <a:rPr lang="en-US" sz="2400" dirty="0"/>
              <a:t>Branch</a:t>
            </a:r>
          </a:p>
          <a:p>
            <a:pPr algn="ctr"/>
            <a:r>
              <a:rPr lang="en-US" sz="2400" dirty="0"/>
              <a:t>Slot</a:t>
            </a:r>
          </a:p>
          <a:p>
            <a:pPr algn="ctr"/>
            <a:r>
              <a:rPr lang="en-US" sz="2400" dirty="0" err="1"/>
              <a:t>NTaken</a:t>
            </a:r>
            <a:r>
              <a:rPr lang="en-US" sz="2400" dirty="0"/>
              <a:t>            Taken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Option B          Option C</a:t>
            </a:r>
          </a:p>
        </p:txBody>
      </p:sp>
    </p:spTree>
    <p:extLst>
      <p:ext uri="{BB962C8B-B14F-4D97-AF65-F5344CB8AC3E}">
        <p14:creationId xmlns:p14="http://schemas.microsoft.com/office/powerpoint/2010/main" val="348191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089433" y="6148893"/>
            <a:ext cx="4024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Out of Order Processor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3D566-C3CA-4478-B0A3-39BCDBBF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4" y="657225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and instr fetch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0ABE5D2-866E-45F7-9010-EF33B739B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94" y="2105025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R1  R3+R2</a:t>
            </a:r>
            <a:endParaRPr lang="en-US" altLang="en-US" sz="2000">
              <a:latin typeface="+mn-lt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EF311C7-0691-4DCF-9DCE-528932A63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4" y="3933825"/>
            <a:ext cx="204100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Fetch Queue</a:t>
            </a:r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4CB1501A-639B-4957-9EEA-73EE2A43E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7294" y="149542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93A73BD-A597-486F-8FE9-48C983130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4" y="2638425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Rename</a:t>
            </a:r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DF8341B7-6FBC-49F2-B1FE-7A9196B68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5494" y="30956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EB1E40C9-EA1F-4063-836E-A2F25055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6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FD5B714-7164-4816-B136-B12624F9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T6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3B978604-CA14-4C9E-9885-7DEE46380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9094" y="276225"/>
            <a:ext cx="238058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Reorder Buffer (ROB)</a:t>
            </a: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D0DBA4ED-3B84-4B4D-9860-FA0DFB10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3095625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+mn-lt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8626337F-D3BE-4C44-BFB7-6BEDDDF47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894" y="4924425"/>
            <a:ext cx="1926105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Issue Queue (IQ)</a:t>
            </a:r>
          </a:p>
        </p:txBody>
      </p:sp>
      <p:sp>
        <p:nvSpPr>
          <p:cNvPr id="27" name="Line 15">
            <a:extLst>
              <a:ext uri="{FF2B5EF4-FFF2-40B4-BE49-F238E27FC236}">
                <a16:creationId xmlns:a16="http://schemas.microsoft.com/office/drawing/2014/main" id="{AD4534B8-86AB-43D5-89AB-BF9B9486A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1894" y="1876425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" name="Line 16">
            <a:extLst>
              <a:ext uri="{FF2B5EF4-FFF2-40B4-BE49-F238E27FC236}">
                <a16:creationId xmlns:a16="http://schemas.microsoft.com/office/drawing/2014/main" id="{79A59AD3-2E6E-451D-8D99-16E069B59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894" y="3400425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812D6C01-54C3-4D33-9101-67338537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0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9C092AE9-D8B5-4911-8B5E-062645A6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8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4B53B344-A251-43ED-A8B1-3B9F4D1DE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6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C329FF7A-6826-4BEB-B950-4F54B5AD4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894" y="962025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R1-R32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05E00E23-769B-4ADB-AA63-C99E810F5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2694" y="33242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1" name="Line 22">
            <a:extLst>
              <a:ext uri="{FF2B5EF4-FFF2-40B4-BE49-F238E27FC236}">
                <a16:creationId xmlns:a16="http://schemas.microsoft.com/office/drawing/2014/main" id="{9BEC7B4E-028F-443C-B13F-9FA710A84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20288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3" name="Line 23">
            <a:extLst>
              <a:ext uri="{FF2B5EF4-FFF2-40B4-BE49-F238E27FC236}">
                <a16:creationId xmlns:a16="http://schemas.microsoft.com/office/drawing/2014/main" id="{42737A49-7B3E-4093-AAC7-CF016B569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2257425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" name="Line 24">
            <a:extLst>
              <a:ext uri="{FF2B5EF4-FFF2-40B4-BE49-F238E27FC236}">
                <a16:creationId xmlns:a16="http://schemas.microsoft.com/office/drawing/2014/main" id="{8F4E1570-5096-4B99-BD0A-E5B947E4D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36290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340D336A-2400-44BE-8BF7-C0DF511C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299" y="3933825"/>
            <a:ext cx="202594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broadcast to IQ</a:t>
            </a:r>
          </a:p>
        </p:txBody>
      </p:sp>
      <p:sp>
        <p:nvSpPr>
          <p:cNvPr id="49" name="Line 26">
            <a:extLst>
              <a:ext uri="{FF2B5EF4-FFF2-40B4-BE49-F238E27FC236}">
                <a16:creationId xmlns:a16="http://schemas.microsoft.com/office/drawing/2014/main" id="{7EB32BF8-1035-4DD4-8053-E39466346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885825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29579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2566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Latency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6751656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1000 instructions, 1000 cycles, no stalls with L1 hits</a:t>
            </a:r>
          </a:p>
          <a:p>
            <a:r>
              <a:rPr lang="en-US" sz="2400" dirty="0"/>
              <a:t># loads/stores:</a:t>
            </a:r>
          </a:p>
          <a:p>
            <a:r>
              <a:rPr lang="en-US" sz="2400" dirty="0"/>
              <a:t>% of loads/stores that show up at L2:</a:t>
            </a:r>
          </a:p>
          <a:p>
            <a:r>
              <a:rPr lang="en-US" sz="2400" dirty="0"/>
              <a:t>% of loads/stores that show up at L3:</a:t>
            </a:r>
          </a:p>
          <a:p>
            <a:r>
              <a:rPr lang="en-US" sz="2400" dirty="0"/>
              <a:t>% of loads/stores that show up at mem:</a:t>
            </a:r>
          </a:p>
          <a:p>
            <a:r>
              <a:rPr lang="en-US" sz="2400" dirty="0"/>
              <a:t>L2 acc = 10 </a:t>
            </a:r>
            <a:r>
              <a:rPr lang="en-US" sz="2400" dirty="0" err="1"/>
              <a:t>cyc</a:t>
            </a:r>
            <a:r>
              <a:rPr lang="en-US" sz="2400" dirty="0"/>
              <a:t>,   L3 acc = 25 </a:t>
            </a:r>
            <a:r>
              <a:rPr lang="en-US" sz="2400" dirty="0" err="1"/>
              <a:t>cyc</a:t>
            </a:r>
            <a:r>
              <a:rPr lang="en-US" sz="2400" dirty="0"/>
              <a:t>,   mem acc = 200 </a:t>
            </a:r>
            <a:r>
              <a:rPr lang="en-US" sz="2400" dirty="0" err="1"/>
              <a:t>cyc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95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1927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8711937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512KB cache, 8-way set-associative, 64-byte blocks, 32-bit addresses</a:t>
            </a:r>
          </a:p>
          <a:p>
            <a:endParaRPr lang="en-US" sz="2400" dirty="0"/>
          </a:p>
          <a:p>
            <a:r>
              <a:rPr lang="en-US" sz="2400" dirty="0"/>
              <a:t>Data array size = #sets x #ways x </a:t>
            </a:r>
            <a:r>
              <a:rPr lang="en-US" sz="2400" dirty="0" err="1"/>
              <a:t>blocksize</a:t>
            </a:r>
            <a:endParaRPr lang="en-US" sz="2400" dirty="0"/>
          </a:p>
          <a:p>
            <a:r>
              <a:rPr lang="en-US" sz="2400" dirty="0"/>
              <a:t>Tag array size = #sets x #ways x </a:t>
            </a:r>
            <a:r>
              <a:rPr lang="en-US" sz="2400" dirty="0" err="1"/>
              <a:t>tagsize</a:t>
            </a:r>
            <a:endParaRPr lang="en-US" sz="2400" dirty="0"/>
          </a:p>
          <a:p>
            <a:r>
              <a:rPr lang="en-US" sz="2400" dirty="0"/>
              <a:t>Offset bits = log(</a:t>
            </a:r>
            <a:r>
              <a:rPr lang="en-US" sz="2400" dirty="0" err="1"/>
              <a:t>blocksize</a:t>
            </a:r>
            <a:r>
              <a:rPr lang="en-US" sz="2400" dirty="0"/>
              <a:t>)</a:t>
            </a:r>
          </a:p>
          <a:p>
            <a:r>
              <a:rPr lang="en-US" sz="2400" dirty="0"/>
              <a:t>Index bits = log(#sets)</a:t>
            </a:r>
          </a:p>
          <a:p>
            <a:r>
              <a:rPr lang="en-US" sz="2400" dirty="0"/>
              <a:t>Tag bits + index bits + offset bits = </a:t>
            </a:r>
            <a:r>
              <a:rPr lang="en-US" sz="2400" dirty="0" err="1"/>
              <a:t>addresswidth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188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775233" y="6148893"/>
            <a:ext cx="3225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Hits/Misses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9530814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16 sets, 1 way, 32-byte blocks</a:t>
            </a:r>
          </a:p>
          <a:p>
            <a:endParaRPr lang="en-US" sz="2400" dirty="0"/>
          </a:p>
          <a:p>
            <a:r>
              <a:rPr lang="en-US" sz="2400" dirty="0"/>
              <a:t>Access pattern:      4       40     400      480      512       520       1032       1540     </a:t>
            </a:r>
          </a:p>
          <a:p>
            <a:r>
              <a:rPr lang="en-US" sz="2400" dirty="0"/>
              <a:t>                 Set #:</a:t>
            </a:r>
          </a:p>
          <a:p>
            <a:r>
              <a:rPr lang="en-US" sz="2400" dirty="0"/>
              <a:t>                Block:</a:t>
            </a:r>
          </a:p>
        </p:txBody>
      </p:sp>
    </p:spTree>
    <p:extLst>
      <p:ext uri="{BB962C8B-B14F-4D97-AF65-F5344CB8AC3E}">
        <p14:creationId xmlns:p14="http://schemas.microsoft.com/office/powerpoint/2010/main" val="21609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0B963A-3039-4CB4-B6CC-1767A8AA8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65" y="280660"/>
            <a:ext cx="11660669" cy="35907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8DB260-105F-4D34-AB66-7ADDB3B75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395" y="2746041"/>
            <a:ext cx="9290682" cy="369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4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523</Words>
  <Application>Microsoft Office PowerPoint</Application>
  <PresentationFormat>Widescreen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14</cp:revision>
  <dcterms:created xsi:type="dcterms:W3CDTF">2018-04-26T14:54:29Z</dcterms:created>
  <dcterms:modified xsi:type="dcterms:W3CDTF">2020-04-26T23:45:05Z</dcterms:modified>
</cp:coreProperties>
</file>