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626" r:id="rId2"/>
    <p:sldId id="683" r:id="rId3"/>
    <p:sldId id="684" r:id="rId4"/>
    <p:sldId id="685" r:id="rId5"/>
    <p:sldId id="686" r:id="rId6"/>
    <p:sldId id="670" r:id="rId7"/>
    <p:sldId id="671" r:id="rId8"/>
    <p:sldId id="672" r:id="rId9"/>
    <p:sldId id="673" r:id="rId10"/>
    <p:sldId id="674" r:id="rId11"/>
    <p:sldId id="675" r:id="rId12"/>
    <p:sldId id="676" r:id="rId13"/>
    <p:sldId id="677" r:id="rId14"/>
    <p:sldId id="678" r:id="rId15"/>
    <p:sldId id="679" r:id="rId16"/>
    <p:sldId id="680" r:id="rId17"/>
    <p:sldId id="681" r:id="rId18"/>
    <p:sldId id="682" r:id="rId19"/>
    <p:sldId id="687" r:id="rId20"/>
    <p:sldId id="600" r:id="rId21"/>
    <p:sldId id="601" r:id="rId22"/>
    <p:sldId id="602" r:id="rId23"/>
    <p:sldId id="606" r:id="rId24"/>
    <p:sldId id="617" r:id="rId25"/>
    <p:sldId id="618" r:id="rId26"/>
    <p:sldId id="619" r:id="rId27"/>
    <p:sldId id="620" r:id="rId28"/>
    <p:sldId id="621" r:id="rId29"/>
    <p:sldId id="622" r:id="rId30"/>
    <p:sldId id="609" r:id="rId31"/>
    <p:sldId id="627" r:id="rId32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67" d="100"/>
          <a:sy n="67" d="100"/>
        </p:scale>
        <p:origin x="1263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4A17A195-B0B6-4117-B1BB-D7F87D76FB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69F32B40-1776-4EDE-91D3-A7F7E3B593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1E4F5484-B5D7-4AE5-A396-9C9C4AC58A1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B4274153-25D8-4488-843D-CCD9B25B177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fld id="{9924CC41-D986-40A8-87DB-4BEC1C8F3E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83342732-DFB9-43DF-B9D7-02C2A27DA5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B1102FFF-A40B-4F9E-A5E5-043334B35E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B639959-13B6-4922-9188-D0EF1E04A1B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68BF9045-2010-42B6-BE2E-4B43DAA8F9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E13BEAB0-756C-41F2-8111-7A71585DEB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98BD5AA1-5BF7-4FB1-B77D-4EB98A40D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fld id="{0FE81EE0-2875-4391-AFA6-D8873D57CD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9005AF5-2FD9-4D98-89CD-FA5BC9D96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082F8C-3887-430F-9B6B-CB06994E3314}" type="slidenum">
              <a:rPr lang="en-US" altLang="en-US" sz="1200" u="none"/>
              <a:pPr/>
              <a:t>1</a:t>
            </a:fld>
            <a:endParaRPr lang="en-US" altLang="en-US" sz="1200" u="non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C3AE049-6884-4FBD-AC1F-FFE02B7861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75406B4-C798-4DDC-BE34-900D91662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0EFC3D1E-8A92-430B-B4EE-EC5AB88CA4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C98450-9CF2-4995-BF34-8C54436AD85F}" type="slidenum">
              <a:rPr lang="en-US" altLang="en-US" sz="1200" u="none"/>
              <a:pPr/>
              <a:t>10</a:t>
            </a:fld>
            <a:endParaRPr lang="en-US" altLang="en-US" sz="1200" u="none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E829D0F-6681-4D71-B609-FE30A2C1A7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3D85893-1F79-42B3-AF9A-0E474EB50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42C9129-FF34-4AFD-A3AD-E4210FD222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52A168-E2C3-4AFD-835E-9D8BD4D92648}" type="slidenum">
              <a:rPr lang="en-US" altLang="en-US" sz="1200" u="none"/>
              <a:pPr/>
              <a:t>11</a:t>
            </a:fld>
            <a:endParaRPr lang="en-US" altLang="en-US" sz="1200" u="none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7459D36-0B56-4E86-BBA2-485FD7E3B7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2268553-ACFE-4FA2-B2B1-0F76E2768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22DC28B-040C-4FDB-B5F9-B315807548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EDB744-D9F7-454D-8F15-B80F801EAABC}" type="slidenum">
              <a:rPr lang="en-US" altLang="en-US" sz="1200" u="none"/>
              <a:pPr/>
              <a:t>12</a:t>
            </a:fld>
            <a:endParaRPr lang="en-US" altLang="en-US" sz="1200" u="none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0B3ADFC-7B21-4C7F-8E0D-8C47CFB561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577A125-7E90-490A-80D5-D3E7BE625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FB8755E-CA56-4FA3-82DC-17C18B2972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F181E1-35D9-4E25-A395-E0B19F5C593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8F0F079-A087-41EF-92FC-D7D3A31BE3B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43AC6D4-30A5-4878-A9C5-03B0D166B50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F00DA84-2771-4F66-87DC-8D4B686C0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04B7E1-5823-41EA-856E-301E8A15747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0430E23-35E0-43F0-9121-DA308B9CAF1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9A9A6E6-1368-4345-ABB2-F29454C80E6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CBC1C1C-6FAB-4C0E-A6A1-995C6287D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C24D87-6A54-4B56-9E3E-15CC4452BDF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5B24FF4-7572-4BD5-AF3C-8D0751E269D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DE32DCD-7196-4FA0-9471-641793587C8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21BA293-03D2-40BD-A00E-50B96F9B4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5DDDDE-C8C5-4F65-B588-710827FB8BB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E8F0DC7-907A-40E6-932C-B21A80722C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D134490-8819-40A8-BD08-97DED976D87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5FC15DA-9D2B-424A-9F46-B8DAB39361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FFA041-AEAE-4A4A-94B7-CE0FA516D8E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BC42ADD-9E93-4D90-8A53-A2A79C8FF2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000B746-0262-4135-9E59-CD3901B623B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287180B-9BD7-45E8-B742-82FB8E7E87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246BED-B7C7-483F-815B-FF75C034B58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C4E81AE-23C3-47C8-84D0-25262A7956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352DADE-C4D7-48C1-973E-CDFFCE0638B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5328A2B1-4CFE-4004-BD21-208FA16089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E008F8-04AD-489B-923F-3CBDD77EBDC3}" type="slidenum">
              <a:rPr lang="en-US" altLang="en-US" sz="1200" u="none"/>
              <a:pPr/>
              <a:t>19</a:t>
            </a:fld>
            <a:endParaRPr lang="en-US" altLang="en-US" sz="1200" u="none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0CA4E42-3C1A-4E2A-BD96-30A247F32F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F47F297E-FA6D-46B1-9212-5A5ED759D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DE3B32A2-B390-4915-ACC1-552EE7368E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2C0577-205E-4CDB-8A75-23771345773F}" type="slidenum">
              <a:rPr lang="en-US" altLang="en-US" sz="1200" u="none"/>
              <a:pPr/>
              <a:t>2</a:t>
            </a:fld>
            <a:endParaRPr lang="en-US" altLang="en-US" sz="1200" u="none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21E8729-D6A2-4BBC-9378-1FEE3292C4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7B72846-30C1-4EFD-B6F6-1F55499B3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EEF62F5-AC23-4214-B64B-CC69775C4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6D4AE7-FA34-4F21-8C6A-B863F2ECCA94}" type="slidenum">
              <a:rPr lang="en-US" altLang="en-US" sz="1200" u="none"/>
              <a:pPr/>
              <a:t>20</a:t>
            </a:fld>
            <a:endParaRPr lang="en-US" altLang="en-US" sz="1200" u="none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E4EF7C1-AE9B-44A2-A1AC-74B997F102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E3EF5D1-64CA-4E7B-BB93-691402D63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9FB4F53-7A28-4753-9D7A-617E8CBCD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F442D0-FE30-4C77-B288-BD2DCD515C08}" type="slidenum">
              <a:rPr lang="en-US" altLang="en-US" sz="1200" u="none"/>
              <a:pPr/>
              <a:t>21</a:t>
            </a:fld>
            <a:endParaRPr lang="en-US" altLang="en-US" sz="1200" u="none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3269748-A9D3-4E30-B5F6-15D2D288B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E951750-4052-4ECA-B1FF-AA34B71F2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1B5594D-4CF3-4847-B065-4A96208C9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E71090-20FD-4AB0-82CC-1A709D9A312B}" type="slidenum">
              <a:rPr lang="en-US" altLang="en-US" sz="1200" u="none"/>
              <a:pPr/>
              <a:t>22</a:t>
            </a:fld>
            <a:endParaRPr lang="en-US" altLang="en-US" sz="1200" u="none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B1461E5-7D48-41CE-8808-5843385CA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253178B-C0EE-4D42-B55A-078C70D14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CCF2C22-1EBB-43F3-BF80-4F59B1F891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0BD1A4-360A-43C3-AA5B-71D27DE590E6}" type="slidenum">
              <a:rPr lang="en-US" altLang="en-US" sz="1200" u="none"/>
              <a:pPr/>
              <a:t>23</a:t>
            </a:fld>
            <a:endParaRPr lang="en-US" altLang="en-US" sz="1200" u="none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7CD8E8F-F7F4-41C3-8473-5B2C187334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BFE163E-3CDD-4E36-99AE-5E20D7613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D744D1F-9C31-46B8-A2BC-B1E789270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CE8495-AD0F-4D1D-B6F8-FF05ABFA8B22}" type="slidenum">
              <a:rPr lang="en-US" altLang="en-US" sz="1200" u="none"/>
              <a:pPr/>
              <a:t>24</a:t>
            </a:fld>
            <a:endParaRPr lang="en-US" altLang="en-US" sz="1200" u="none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F839598-EC01-4C79-BAC3-AE7EFF2F9F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044FEEE-0BEB-4B52-8342-526E4E216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44E14FB-2A60-4166-80EE-7813EF375B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BA3BD5-DA4E-4F93-BB4F-FCCB0C1F5900}" type="slidenum">
              <a:rPr lang="en-US" altLang="en-US" sz="1200" u="none"/>
              <a:pPr/>
              <a:t>25</a:t>
            </a:fld>
            <a:endParaRPr lang="en-US" altLang="en-US" sz="1200" u="none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3F565D4-92DF-49A6-95F8-A05173EDCD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139105B-B938-428D-B4C2-08C2F3566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C53AF9E5-BD37-4F01-A702-2F92099011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D11C68-4479-4D22-8469-A65DA10D9E16}" type="slidenum">
              <a:rPr lang="en-US" altLang="en-US" sz="1200" u="none"/>
              <a:pPr/>
              <a:t>26</a:t>
            </a:fld>
            <a:endParaRPr lang="en-US" altLang="en-US" sz="1200" u="none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3186328-FFEB-495B-8BC5-E5E7CB1BD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4CAF9A4-BE36-4859-B16E-488741D5A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218AFE4-2D05-45A8-854B-3407A95D7C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0D87F7-85C8-4A20-B134-449F68A650F8}" type="slidenum">
              <a:rPr lang="en-US" altLang="en-US" sz="1200" u="none"/>
              <a:pPr/>
              <a:t>27</a:t>
            </a:fld>
            <a:endParaRPr lang="en-US" altLang="en-US" sz="1200" u="none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CBF6CFF-AC23-4A62-8FF9-F434800CF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9F45527E-2474-4388-9903-A8E08E312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BBE33E89-C405-498C-8B46-A946C1BA6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A42C03-B3F0-4F83-AA70-4219B2368BA2}" type="slidenum">
              <a:rPr lang="en-US" altLang="en-US" sz="1200" u="none"/>
              <a:pPr/>
              <a:t>28</a:t>
            </a:fld>
            <a:endParaRPr lang="en-US" altLang="en-US" sz="1200" u="none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0851183-EAA4-4EC3-AD1E-372B4145C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300CC26-AB1C-4CF4-898C-5BA27572B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6BFD41D-1638-4FA2-9BB2-E18B7D302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244B8F-B303-4A46-BF9C-B771776560FF}" type="slidenum">
              <a:rPr lang="en-US" altLang="en-US" sz="1200" u="none"/>
              <a:pPr/>
              <a:t>29</a:t>
            </a:fld>
            <a:endParaRPr lang="en-US" altLang="en-US" sz="1200" u="none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26EF154-BD99-4976-A656-561CCF99C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2E60AF9-DA8D-46DF-98B3-90F4820A3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46ADCA6-ADA4-4112-A249-26FB0CAB8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BCBCE9-18DC-4A69-9BEF-7AC437DD5C75}" type="slidenum">
              <a:rPr lang="en-US" altLang="en-US" sz="1200" u="none"/>
              <a:pPr/>
              <a:t>3</a:t>
            </a:fld>
            <a:endParaRPr lang="en-US" altLang="en-US" sz="1200" u="none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5CDF8AB-09F2-465C-B8AC-914020024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2DA2B21-85C2-4DAC-9B17-CE2B782B0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577F4A4D-FB97-4D54-93E5-6523BCB6F5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3BDA03-B75C-4996-B609-E69C1811B539}" type="slidenum">
              <a:rPr lang="en-US" altLang="en-US" sz="1200" u="none"/>
              <a:pPr/>
              <a:t>30</a:t>
            </a:fld>
            <a:endParaRPr lang="en-US" altLang="en-US" sz="1200" u="none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486453B-878A-4F94-A2DB-517CB94294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EEE6D426-5A29-4811-8032-70333320C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B0249A2F-8346-4C7D-86E5-686620D51B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CA7789-F7E0-4F8A-B598-C76B583C61D2}" type="slidenum">
              <a:rPr lang="en-US" altLang="en-US" sz="1200" u="none"/>
              <a:pPr/>
              <a:t>31</a:t>
            </a:fld>
            <a:endParaRPr lang="en-US" altLang="en-US" sz="1200" u="none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B2B05467-007C-4AC2-85FF-0EFFECD01D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98F2C051-4047-460C-B7F3-3A2F175C5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2540E73-C1C1-40A7-B7E7-F9520D46BF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4C8484-EFD4-4271-AF7E-15D7EBF94E7C}" type="slidenum">
              <a:rPr lang="en-US" altLang="en-US" sz="1200" u="none"/>
              <a:pPr/>
              <a:t>4</a:t>
            </a:fld>
            <a:endParaRPr lang="en-US" altLang="en-US" sz="1200" u="none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15B66A4-6C54-4D2F-B7C0-6E51E827BB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8FCE2CC-054B-4392-B4B1-AF9680A69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11542B55-56DE-4D95-A2C4-2CE63ACAF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95B356-2FB9-4ABC-899D-29A4B8833985}" type="slidenum">
              <a:rPr lang="en-US" altLang="en-US" sz="1200" u="none"/>
              <a:pPr/>
              <a:t>5</a:t>
            </a:fld>
            <a:endParaRPr lang="en-US" altLang="en-US" sz="1200" u="none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085D1A3-13DB-401F-BB8F-DBC54D8E54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E2617CC-39E1-413C-B3EE-7A2D6D5DF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C5A0EB9-F9F7-421D-A0E9-9A8FCA8035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DD94A2-B9BC-4E0A-9C9D-C31889D51F8A}" type="slidenum">
              <a:rPr lang="en-US" altLang="en-US" sz="1200" u="none"/>
              <a:pPr/>
              <a:t>6</a:t>
            </a:fld>
            <a:endParaRPr lang="en-US" altLang="en-US" sz="1200" u="non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81C5E41-27D5-407B-A554-3146FF4F42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B2681E4-7523-4033-AA3C-F752E256E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2DE774F-E0BA-4879-9079-B2A51D06B7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DCA6DC-5B47-4462-8F0F-820A614173C7}" type="slidenum">
              <a:rPr lang="en-US" altLang="en-US" sz="1200" u="none"/>
              <a:pPr/>
              <a:t>7</a:t>
            </a:fld>
            <a:endParaRPr lang="en-US" altLang="en-US" sz="1200" u="none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80CD69F-316B-4B4D-B1A2-0511BF1438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E702FB7-9964-4CEE-B086-50301B4CD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3FB3198-0AD3-49FC-8599-D21F0DC07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696E7B-3A11-4BFB-BCA7-E78591244F00}" type="slidenum">
              <a:rPr lang="en-US" altLang="en-US" sz="1200" u="none"/>
              <a:pPr/>
              <a:t>8</a:t>
            </a:fld>
            <a:endParaRPr lang="en-US" altLang="en-US" sz="1200" u="none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C4995C4-D288-40E9-B1A6-0F7814D0B9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C1DAFAE-9421-4021-B958-4434CA70B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D9F8DA3C-32F2-441C-8514-8CD3DEED8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BD99DD-C2C7-47C1-836F-3398C814D38A}" type="slidenum">
              <a:rPr lang="en-US" altLang="en-US" sz="1200" u="none"/>
              <a:pPr/>
              <a:t>9</a:t>
            </a:fld>
            <a:endParaRPr lang="en-US" altLang="en-US" sz="1200" u="none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AC69B75-61A6-404A-AD73-50CC64E01F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C6FD77D-6320-4794-ACD3-193E1F57F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ABD53C-817B-4646-B61C-68A92D81C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77765E-ECD0-4615-BAA5-9E4EAB0C3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BFAA47-631D-4D97-82B0-81327BBF2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30FD2-4C59-4D8D-9BA0-38BE350DF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90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9749B4-B117-4F11-9A3D-D65CF67E9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6FFFA8-4790-4AF4-B629-464F6DD2AD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F50CD3-A516-4A8B-ACE5-4C06D5C59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B2BF8-AF6C-4DE0-92AE-DCCC53C27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16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6655A-E357-49A9-90A9-3082D5AEC0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D745AA-74AF-43D0-9AFC-10A5BF215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F8D3DE-A45E-41BD-B99B-19A7CCAF6F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9C57B-51DE-4DE3-B8B3-22710FDFD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5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69A68B-D583-40AA-AD54-18CA3CB98D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7395ED-DF13-4AF4-9239-46D8ACA1F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5199D0-4CE6-4123-8CDD-73A75EDD0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8CC7F-F68A-4CE1-80AB-4F4E5E786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03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95DB58-3AF7-4158-A25A-303D10950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737E66-6CEE-48CE-A4FE-C9B51C97F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7999C3-E262-4AC1-995D-569BA4ADD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260F9-EE0D-4645-8511-021A716A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51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926F3B-9226-4B22-998D-47FFABF90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8CE80B-F985-4CE6-AE9A-077EA411EA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E4E90-C328-4306-A53E-5CBE5CA05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78024-EDDF-46BF-8D79-CBA6B89F4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04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B24DDB-9688-4741-9E49-695FDD8A1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85F316-AD8C-4458-88EE-129639B61B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9F93A7-5B2F-49E7-BBB8-4C624CF91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773C8-DACC-43B5-A39A-E79DB3BB6C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49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E67B81-42DB-42BB-8D58-7E2B182BC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862FB8-BCB0-434E-8022-5969EF77EF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74C870-B735-404F-8970-21A6EE97A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C38F2-D435-459E-93EB-9B083D2DB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99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0C3E25-5807-49AC-8EAA-562E8DF4A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B7459E8-C466-462D-8B5E-B28718913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380ECC-DE9D-4CD2-B7F4-A64B12500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A50A1-ED24-4F74-91F9-CB9254E54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4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C2380F-A7CE-4AAB-8328-AD56323554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76C32-9142-4A13-9309-E756295CC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ED4083-8FCA-44B4-A77F-96AFB04E2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C5D2A-5944-4E45-8D2E-92F36AD08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38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50569-3354-4139-889D-E8485AA31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18FF31-C77E-4C5D-86FC-BA87303CB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996B0-E6AE-4746-8464-8B6CA02EAE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CA5EE-217A-4024-A46F-E493D149C7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39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61DDDD-A29F-48CC-A3C1-9451AFF9E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7EAB60-965E-461C-A38C-F36945DB2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B7EE20-332B-4AF2-819A-E5D35F210A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A855F1-FABC-41DB-9E6D-00FB15B3F0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84DB13E-6B39-48F4-9F2D-2B1C52A43C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latin typeface="Times New Roman" panose="02020603050405020304" pitchFamily="18" charset="0"/>
              </a:defRPr>
            </a:lvl1pPr>
          </a:lstStyle>
          <a:p>
            <a:fld id="{815E506E-0716-4C5A-A036-4096CD894D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FDCB8A-498C-4BF2-8AA9-5951C135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0AF219-6454-404C-9B38-709116EEF8B3}" type="slidenum">
              <a:rPr lang="en-US" altLang="en-US" sz="1400" u="none">
                <a:latin typeface="Times New Roman" panose="02020603050405020304" pitchFamily="18" charset="0"/>
              </a:rPr>
              <a:pPr/>
              <a:t>1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67B4F821-2F76-4D48-82DB-DA8319058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41925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Lecture 27: Pot-Pourri</a:t>
            </a: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815B73ED-7FE4-477A-8296-7B81EF826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A0117170-4778-4371-B3D7-7F2B0EBD8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595708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Arial" panose="020B0604020202020204" pitchFamily="34" charset="0"/>
              </a:rPr>
              <a:t> Today’s topics: 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Arial" panose="020B0604020202020204" pitchFamily="34" charset="0"/>
              </a:rPr>
              <a:t> Consistency Models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Arial" panose="020B0604020202020204" pitchFamily="34" charset="0"/>
              </a:rPr>
              <a:t> Shared memory vs message-passing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Arial" panose="020B0604020202020204" pitchFamily="34" charset="0"/>
              </a:rPr>
              <a:t> Simultaneous multi-threading (SMT)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Arial" panose="020B0604020202020204" pitchFamily="34" charset="0"/>
              </a:rPr>
              <a:t> GPUs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Arial" panose="020B0604020202020204" pitchFamily="34" charset="0"/>
              </a:rPr>
              <a:t> Accelerators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Arial" panose="020B0604020202020204" pitchFamily="34" charset="0"/>
              </a:rPr>
              <a:t> Disks and reliability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CAF80BA-B104-4820-A873-1182208B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F6F3E1-657E-4055-81B2-3FFF9921E4B0}" type="slidenum">
              <a:rPr lang="en-US" altLang="en-US" sz="1400" u="none">
                <a:latin typeface="Times New Roman" panose="02020603050405020304" pitchFamily="18" charset="0"/>
              </a:rPr>
              <a:pPr/>
              <a:t>10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DE0A8CCE-E594-4B7F-9477-89414B030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251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Multithreading Within a Processor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6598E983-5094-4E51-864B-0B596A224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06ABE6BE-2B77-4D89-9A96-46529F242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8459788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Until now, we have executed multiple threads of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application on different processors – can multiple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threads execute concurrently on the same processor?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Why is this desireable?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>
                <a:latin typeface="Arial" panose="020B0604020202020204" pitchFamily="34" charset="0"/>
              </a:rPr>
              <a:t> inexpensive – one CPU, no external interconnects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>
                <a:latin typeface="Arial" panose="020B0604020202020204" pitchFamily="34" charset="0"/>
              </a:rPr>
              <a:t> no remote or coherence misses (more capacity misses)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Why does this make sense?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>
                <a:latin typeface="Arial" panose="020B0604020202020204" pitchFamily="34" charset="0"/>
              </a:rPr>
              <a:t> most processors can’t find enough work – peak IPC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  is 6, average IPC is 1.5!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>
                <a:latin typeface="Arial" panose="020B0604020202020204" pitchFamily="34" charset="0"/>
              </a:rPr>
              <a:t> threads can share resources </a:t>
            </a:r>
            <a:r>
              <a:rPr lang="en-US" altLang="en-US" sz="2400" u="none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400" u="none">
                <a:latin typeface="Arial" panose="020B0604020202020204" pitchFamily="34" charset="0"/>
              </a:rPr>
              <a:t>we can increase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  threads without a corresponding linear increase in area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 Placeholder 3">
            <a:extLst>
              <a:ext uri="{FF2B5EF4-FFF2-40B4-BE49-F238E27FC236}">
                <a16:creationId xmlns:a16="http://schemas.microsoft.com/office/drawing/2014/main" id="{2500D96E-91D8-413B-B5F2-95CB6064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12A0A7-D168-413E-AF01-BBA174C0F4DD}" type="slidenum">
              <a:rPr lang="en-US" altLang="en-US" sz="1400" u="none">
                <a:latin typeface="Times New Roman" panose="02020603050405020304" pitchFamily="18" charset="0"/>
              </a:rPr>
              <a:pPr/>
              <a:t>11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3A8D0642-F351-4770-8717-06004582E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39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How are Resources Shared?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D3E86B97-0889-4686-BFD1-AA63FF723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BF9442CE-0293-49A8-A9A4-2C1295E32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390" name="Text Box 5">
            <a:extLst>
              <a:ext uri="{FF2B5EF4-FFF2-40B4-BE49-F238E27FC236}">
                <a16:creationId xmlns:a16="http://schemas.microsoft.com/office/drawing/2014/main" id="{20E2759A-A4FA-4668-93FF-26364309F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795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Each box represents an issue slot for a functional unit. Peak thruput is 4 IPC.</a:t>
            </a:r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id="{B7B1F238-1F59-4F19-94A6-7F9A377EF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392" name="Rectangle 7">
            <a:extLst>
              <a:ext uri="{FF2B5EF4-FFF2-40B4-BE49-F238E27FC236}">
                <a16:creationId xmlns:a16="http://schemas.microsoft.com/office/drawing/2014/main" id="{6C81AE39-7F99-4281-B67D-E3431C41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393" name="Rectangle 8">
            <a:extLst>
              <a:ext uri="{FF2B5EF4-FFF2-40B4-BE49-F238E27FC236}">
                <a16:creationId xmlns:a16="http://schemas.microsoft.com/office/drawing/2014/main" id="{022A5B8B-9296-4061-BEE1-CFBAAF14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394" name="Rectangle 9">
            <a:extLst>
              <a:ext uri="{FF2B5EF4-FFF2-40B4-BE49-F238E27FC236}">
                <a16:creationId xmlns:a16="http://schemas.microsoft.com/office/drawing/2014/main" id="{8740BECB-CF1A-4E6E-A58D-0BA6C6789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133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395" name="Rectangle 10">
            <a:extLst>
              <a:ext uri="{FF2B5EF4-FFF2-40B4-BE49-F238E27FC236}">
                <a16:creationId xmlns:a16="http://schemas.microsoft.com/office/drawing/2014/main" id="{582C76B5-7D54-4615-BF91-6778B948F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396" name="Rectangle 11">
            <a:extLst>
              <a:ext uri="{FF2B5EF4-FFF2-40B4-BE49-F238E27FC236}">
                <a16:creationId xmlns:a16="http://schemas.microsoft.com/office/drawing/2014/main" id="{9B07AC00-31F8-48CC-82CB-3BC6861C5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397" name="Rectangle 12">
            <a:extLst>
              <a:ext uri="{FF2B5EF4-FFF2-40B4-BE49-F238E27FC236}">
                <a16:creationId xmlns:a16="http://schemas.microsoft.com/office/drawing/2014/main" id="{9354DBCE-8A4E-440F-B1E7-7C157BE2A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398" name="Rectangle 13">
            <a:extLst>
              <a:ext uri="{FF2B5EF4-FFF2-40B4-BE49-F238E27FC236}">
                <a16:creationId xmlns:a16="http://schemas.microsoft.com/office/drawing/2014/main" id="{84208279-7BFB-4D3B-8A25-951BADBA6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399" name="Rectangle 14">
            <a:extLst>
              <a:ext uri="{FF2B5EF4-FFF2-40B4-BE49-F238E27FC236}">
                <a16:creationId xmlns:a16="http://schemas.microsoft.com/office/drawing/2014/main" id="{B93B75DB-3267-4031-B9FD-D6E1A1E3E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00" name="Rectangle 15">
            <a:extLst>
              <a:ext uri="{FF2B5EF4-FFF2-40B4-BE49-F238E27FC236}">
                <a16:creationId xmlns:a16="http://schemas.microsoft.com/office/drawing/2014/main" id="{926279E3-0DB2-4CB7-B064-D82C822E6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01" name="Rectangle 16">
            <a:extLst>
              <a:ext uri="{FF2B5EF4-FFF2-40B4-BE49-F238E27FC236}">
                <a16:creationId xmlns:a16="http://schemas.microsoft.com/office/drawing/2014/main" id="{FD3658AF-31F2-43CE-91EB-A4F88F58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02" name="Rectangle 17">
            <a:extLst>
              <a:ext uri="{FF2B5EF4-FFF2-40B4-BE49-F238E27FC236}">
                <a16:creationId xmlns:a16="http://schemas.microsoft.com/office/drawing/2014/main" id="{A49BBDBA-9F9F-44A4-B6EE-705BBDC5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03" name="Rectangle 18">
            <a:extLst>
              <a:ext uri="{FF2B5EF4-FFF2-40B4-BE49-F238E27FC236}">
                <a16:creationId xmlns:a16="http://schemas.microsoft.com/office/drawing/2014/main" id="{D6F72941-4F06-44EB-BC5F-C94E5C9F9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04" name="Rectangle 19">
            <a:extLst>
              <a:ext uri="{FF2B5EF4-FFF2-40B4-BE49-F238E27FC236}">
                <a16:creationId xmlns:a16="http://schemas.microsoft.com/office/drawing/2014/main" id="{5E5B20B5-F105-411D-A6F4-685D024DE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05" name="Rectangle 20">
            <a:extLst>
              <a:ext uri="{FF2B5EF4-FFF2-40B4-BE49-F238E27FC236}">
                <a16:creationId xmlns:a16="http://schemas.microsoft.com/office/drawing/2014/main" id="{D0FA4E2D-6DB6-40B1-AF7A-D6491C157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06" name="Rectangle 21">
            <a:extLst>
              <a:ext uri="{FF2B5EF4-FFF2-40B4-BE49-F238E27FC236}">
                <a16:creationId xmlns:a16="http://schemas.microsoft.com/office/drawing/2014/main" id="{E2ACAF16-D7E8-47DB-915E-B6FFD531E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07" name="Rectangle 22">
            <a:extLst>
              <a:ext uri="{FF2B5EF4-FFF2-40B4-BE49-F238E27FC236}">
                <a16:creationId xmlns:a16="http://schemas.microsoft.com/office/drawing/2014/main" id="{175B2101-CE1A-46CC-816C-8D91C9B7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08" name="Rectangle 23">
            <a:extLst>
              <a:ext uri="{FF2B5EF4-FFF2-40B4-BE49-F238E27FC236}">
                <a16:creationId xmlns:a16="http://schemas.microsoft.com/office/drawing/2014/main" id="{197488D7-73A4-4F7C-B567-C3524A307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09" name="Rectangle 24">
            <a:extLst>
              <a:ext uri="{FF2B5EF4-FFF2-40B4-BE49-F238E27FC236}">
                <a16:creationId xmlns:a16="http://schemas.microsoft.com/office/drawing/2014/main" id="{55C800B0-0F2D-42CB-8BB3-282BEBA6F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10" name="Rectangle 25">
            <a:extLst>
              <a:ext uri="{FF2B5EF4-FFF2-40B4-BE49-F238E27FC236}">
                <a16:creationId xmlns:a16="http://schemas.microsoft.com/office/drawing/2014/main" id="{5654E8D6-0B13-4929-A9D4-643F0EAFF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11" name="Rectangle 26">
            <a:extLst>
              <a:ext uri="{FF2B5EF4-FFF2-40B4-BE49-F238E27FC236}">
                <a16:creationId xmlns:a16="http://schemas.microsoft.com/office/drawing/2014/main" id="{4E063E72-04E8-49C0-99E8-B38637313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12" name="Rectangle 27">
            <a:extLst>
              <a:ext uri="{FF2B5EF4-FFF2-40B4-BE49-F238E27FC236}">
                <a16:creationId xmlns:a16="http://schemas.microsoft.com/office/drawing/2014/main" id="{202071C5-D4DD-4056-82B0-45FD84A7A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13" name="Rectangle 28">
            <a:extLst>
              <a:ext uri="{FF2B5EF4-FFF2-40B4-BE49-F238E27FC236}">
                <a16:creationId xmlns:a16="http://schemas.microsoft.com/office/drawing/2014/main" id="{92161145-8870-463A-A088-9FD910C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14" name="Rectangle 29">
            <a:extLst>
              <a:ext uri="{FF2B5EF4-FFF2-40B4-BE49-F238E27FC236}">
                <a16:creationId xmlns:a16="http://schemas.microsoft.com/office/drawing/2014/main" id="{EF23D57D-764B-4673-B7B7-7562679A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15" name="Rectangle 30">
            <a:extLst>
              <a:ext uri="{FF2B5EF4-FFF2-40B4-BE49-F238E27FC236}">
                <a16:creationId xmlns:a16="http://schemas.microsoft.com/office/drawing/2014/main" id="{8784BAE8-CFC2-41AD-9048-5E7DF07E4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16" name="Rectangle 31">
            <a:extLst>
              <a:ext uri="{FF2B5EF4-FFF2-40B4-BE49-F238E27FC236}">
                <a16:creationId xmlns:a16="http://schemas.microsoft.com/office/drawing/2014/main" id="{CD2601EC-467D-4E42-AA42-8F9C78724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17" name="Rectangle 32">
            <a:extLst>
              <a:ext uri="{FF2B5EF4-FFF2-40B4-BE49-F238E27FC236}">
                <a16:creationId xmlns:a16="http://schemas.microsoft.com/office/drawing/2014/main" id="{38127D2A-9D0D-4E20-B21F-5377C12F0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18" name="Rectangle 33">
            <a:extLst>
              <a:ext uri="{FF2B5EF4-FFF2-40B4-BE49-F238E27FC236}">
                <a16:creationId xmlns:a16="http://schemas.microsoft.com/office/drawing/2014/main" id="{A0B36BDD-A60C-40A7-9C76-B9A6A1DD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505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19" name="Rectangle 34">
            <a:extLst>
              <a:ext uri="{FF2B5EF4-FFF2-40B4-BE49-F238E27FC236}">
                <a16:creationId xmlns:a16="http://schemas.microsoft.com/office/drawing/2014/main" id="{C0726FB5-1B33-49FB-9A90-CE9A43751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20" name="Rectangle 35">
            <a:extLst>
              <a:ext uri="{FF2B5EF4-FFF2-40B4-BE49-F238E27FC236}">
                <a16:creationId xmlns:a16="http://schemas.microsoft.com/office/drawing/2014/main" id="{6B058699-46EE-4744-98A5-5A7F70AD2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21" name="Rectangle 36">
            <a:extLst>
              <a:ext uri="{FF2B5EF4-FFF2-40B4-BE49-F238E27FC236}">
                <a16:creationId xmlns:a16="http://schemas.microsoft.com/office/drawing/2014/main" id="{C20CC3A9-F302-42B8-B878-EA7A0E8D7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505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22" name="Line 37">
            <a:extLst>
              <a:ext uri="{FF2B5EF4-FFF2-40B4-BE49-F238E27FC236}">
                <a16:creationId xmlns:a16="http://schemas.microsoft.com/office/drawing/2014/main" id="{BEAAB32C-5ACF-4AC0-BD3E-9984C54B1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9050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Text Box 38">
            <a:extLst>
              <a:ext uri="{FF2B5EF4-FFF2-40B4-BE49-F238E27FC236}">
                <a16:creationId xmlns:a16="http://schemas.microsoft.com/office/drawing/2014/main" id="{4C79F6EA-0F06-46DE-88A5-D875EC20E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Cycles</a:t>
            </a:r>
          </a:p>
        </p:txBody>
      </p:sp>
      <p:sp>
        <p:nvSpPr>
          <p:cNvPr id="16424" name="Rectangle 39">
            <a:extLst>
              <a:ext uri="{FF2B5EF4-FFF2-40B4-BE49-F238E27FC236}">
                <a16:creationId xmlns:a16="http://schemas.microsoft.com/office/drawing/2014/main" id="{7D234E3D-D990-4A40-8275-263DAA0A2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25" name="Rectangle 40">
            <a:extLst>
              <a:ext uri="{FF2B5EF4-FFF2-40B4-BE49-F238E27FC236}">
                <a16:creationId xmlns:a16="http://schemas.microsoft.com/office/drawing/2014/main" id="{0F48FBE6-BBC3-4087-B4D1-A88BBA8B5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26" name="Rectangle 41">
            <a:extLst>
              <a:ext uri="{FF2B5EF4-FFF2-40B4-BE49-F238E27FC236}">
                <a16:creationId xmlns:a16="http://schemas.microsoft.com/office/drawing/2014/main" id="{A1E65417-C4E6-499C-B577-CF5F2098B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27" name="Rectangle 42">
            <a:extLst>
              <a:ext uri="{FF2B5EF4-FFF2-40B4-BE49-F238E27FC236}">
                <a16:creationId xmlns:a16="http://schemas.microsoft.com/office/drawing/2014/main" id="{2DA23188-0E9C-444E-B73C-B3DF53749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28" name="Rectangle 43">
            <a:extLst>
              <a:ext uri="{FF2B5EF4-FFF2-40B4-BE49-F238E27FC236}">
                <a16:creationId xmlns:a16="http://schemas.microsoft.com/office/drawing/2014/main" id="{6A04D935-E3DC-4428-95BB-FAB38CE2B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29" name="Rectangle 44">
            <a:extLst>
              <a:ext uri="{FF2B5EF4-FFF2-40B4-BE49-F238E27FC236}">
                <a16:creationId xmlns:a16="http://schemas.microsoft.com/office/drawing/2014/main" id="{FF46909E-B02D-4030-9A92-2651D8FA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30" name="Rectangle 45">
            <a:extLst>
              <a:ext uri="{FF2B5EF4-FFF2-40B4-BE49-F238E27FC236}">
                <a16:creationId xmlns:a16="http://schemas.microsoft.com/office/drawing/2014/main" id="{DC7BB5A1-423C-46A4-8210-AFAE61639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31" name="Rectangle 46">
            <a:extLst>
              <a:ext uri="{FF2B5EF4-FFF2-40B4-BE49-F238E27FC236}">
                <a16:creationId xmlns:a16="http://schemas.microsoft.com/office/drawing/2014/main" id="{D555BAF6-6A2F-4F9E-A3A4-DEA9670E3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32" name="Rectangle 47">
            <a:extLst>
              <a:ext uri="{FF2B5EF4-FFF2-40B4-BE49-F238E27FC236}">
                <a16:creationId xmlns:a16="http://schemas.microsoft.com/office/drawing/2014/main" id="{DC772917-E743-4AD1-8A06-2FD7E37E8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33" name="Rectangle 48">
            <a:extLst>
              <a:ext uri="{FF2B5EF4-FFF2-40B4-BE49-F238E27FC236}">
                <a16:creationId xmlns:a16="http://schemas.microsoft.com/office/drawing/2014/main" id="{386CF7D3-F808-47A0-AF22-275D9753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34" name="Rectangle 49">
            <a:extLst>
              <a:ext uri="{FF2B5EF4-FFF2-40B4-BE49-F238E27FC236}">
                <a16:creationId xmlns:a16="http://schemas.microsoft.com/office/drawing/2014/main" id="{26EFC2C2-B4BF-4663-B4C1-89C0E5635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35" name="Rectangle 50">
            <a:extLst>
              <a:ext uri="{FF2B5EF4-FFF2-40B4-BE49-F238E27FC236}">
                <a16:creationId xmlns:a16="http://schemas.microsoft.com/office/drawing/2014/main" id="{1698F5F4-DEB2-46ED-8420-49DA630E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36" name="Rectangle 51">
            <a:extLst>
              <a:ext uri="{FF2B5EF4-FFF2-40B4-BE49-F238E27FC236}">
                <a16:creationId xmlns:a16="http://schemas.microsoft.com/office/drawing/2014/main" id="{AF667C83-01C5-426D-9F69-2582C1DFC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37" name="Rectangle 52">
            <a:extLst>
              <a:ext uri="{FF2B5EF4-FFF2-40B4-BE49-F238E27FC236}">
                <a16:creationId xmlns:a16="http://schemas.microsoft.com/office/drawing/2014/main" id="{2818F854-A791-4229-A56C-C50E3667A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38" name="Rectangle 53">
            <a:extLst>
              <a:ext uri="{FF2B5EF4-FFF2-40B4-BE49-F238E27FC236}">
                <a16:creationId xmlns:a16="http://schemas.microsoft.com/office/drawing/2014/main" id="{C930CD3E-C516-4094-AEE9-E99D216BC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39" name="Rectangle 54">
            <a:extLst>
              <a:ext uri="{FF2B5EF4-FFF2-40B4-BE49-F238E27FC236}">
                <a16:creationId xmlns:a16="http://schemas.microsoft.com/office/drawing/2014/main" id="{84F1AB82-F083-4878-A597-EB183E759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40" name="Rectangle 55">
            <a:extLst>
              <a:ext uri="{FF2B5EF4-FFF2-40B4-BE49-F238E27FC236}">
                <a16:creationId xmlns:a16="http://schemas.microsoft.com/office/drawing/2014/main" id="{F5CA8F68-346C-4427-8D7A-6A8D19E15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41" name="Rectangle 56">
            <a:extLst>
              <a:ext uri="{FF2B5EF4-FFF2-40B4-BE49-F238E27FC236}">
                <a16:creationId xmlns:a16="http://schemas.microsoft.com/office/drawing/2014/main" id="{896D84DB-5A5C-40F6-9D99-E71B67BB7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42" name="Rectangle 57">
            <a:extLst>
              <a:ext uri="{FF2B5EF4-FFF2-40B4-BE49-F238E27FC236}">
                <a16:creationId xmlns:a16="http://schemas.microsoft.com/office/drawing/2014/main" id="{21C34751-0A05-4A6B-B606-B631B0CE3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43" name="Rectangle 58">
            <a:extLst>
              <a:ext uri="{FF2B5EF4-FFF2-40B4-BE49-F238E27FC236}">
                <a16:creationId xmlns:a16="http://schemas.microsoft.com/office/drawing/2014/main" id="{D74C1D31-309F-477C-B644-A2A16BED6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44" name="Rectangle 59">
            <a:extLst>
              <a:ext uri="{FF2B5EF4-FFF2-40B4-BE49-F238E27FC236}">
                <a16:creationId xmlns:a16="http://schemas.microsoft.com/office/drawing/2014/main" id="{512C0DD5-892B-424D-B5B8-B58F591B3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45" name="Rectangle 60">
            <a:extLst>
              <a:ext uri="{FF2B5EF4-FFF2-40B4-BE49-F238E27FC236}">
                <a16:creationId xmlns:a16="http://schemas.microsoft.com/office/drawing/2014/main" id="{2660E8BE-EF92-4A0A-AF5F-4AA7E738B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46" name="Rectangle 61">
            <a:extLst>
              <a:ext uri="{FF2B5EF4-FFF2-40B4-BE49-F238E27FC236}">
                <a16:creationId xmlns:a16="http://schemas.microsoft.com/office/drawing/2014/main" id="{ED4D6C80-2705-4E04-B51E-DCC9BB344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47" name="Rectangle 62">
            <a:extLst>
              <a:ext uri="{FF2B5EF4-FFF2-40B4-BE49-F238E27FC236}">
                <a16:creationId xmlns:a16="http://schemas.microsoft.com/office/drawing/2014/main" id="{6D630D31-9E60-4D4D-B0D1-92B434EE0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48" name="Rectangle 63">
            <a:extLst>
              <a:ext uri="{FF2B5EF4-FFF2-40B4-BE49-F238E27FC236}">
                <a16:creationId xmlns:a16="http://schemas.microsoft.com/office/drawing/2014/main" id="{5D23670D-3E2D-46B7-B7CA-9C8A96B60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49" name="Rectangle 64">
            <a:extLst>
              <a:ext uri="{FF2B5EF4-FFF2-40B4-BE49-F238E27FC236}">
                <a16:creationId xmlns:a16="http://schemas.microsoft.com/office/drawing/2014/main" id="{64AD41EE-810B-452B-A2AE-C6AA5842B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50" name="Rectangle 65">
            <a:extLst>
              <a:ext uri="{FF2B5EF4-FFF2-40B4-BE49-F238E27FC236}">
                <a16:creationId xmlns:a16="http://schemas.microsoft.com/office/drawing/2014/main" id="{D3EC10FD-F480-4749-8AD0-46C1CB756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51" name="Rectangle 66">
            <a:extLst>
              <a:ext uri="{FF2B5EF4-FFF2-40B4-BE49-F238E27FC236}">
                <a16:creationId xmlns:a16="http://schemas.microsoft.com/office/drawing/2014/main" id="{ABD40F79-DBAF-4496-A47D-71798EF5B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52" name="Rectangle 67">
            <a:extLst>
              <a:ext uri="{FF2B5EF4-FFF2-40B4-BE49-F238E27FC236}">
                <a16:creationId xmlns:a16="http://schemas.microsoft.com/office/drawing/2014/main" id="{3D5F0086-CD5B-4044-811A-DA37CC036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53" name="Rectangle 68">
            <a:extLst>
              <a:ext uri="{FF2B5EF4-FFF2-40B4-BE49-F238E27FC236}">
                <a16:creationId xmlns:a16="http://schemas.microsoft.com/office/drawing/2014/main" id="{33878520-D72F-4EF6-81F4-9B07BCFEF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54" name="Rectangle 69">
            <a:extLst>
              <a:ext uri="{FF2B5EF4-FFF2-40B4-BE49-F238E27FC236}">
                <a16:creationId xmlns:a16="http://schemas.microsoft.com/office/drawing/2014/main" id="{05B6A392-5AAD-48D5-BABD-4CE4D3CE0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55" name="Rectangle 70">
            <a:extLst>
              <a:ext uri="{FF2B5EF4-FFF2-40B4-BE49-F238E27FC236}">
                <a16:creationId xmlns:a16="http://schemas.microsoft.com/office/drawing/2014/main" id="{E98BD315-A6BA-48FF-9E9C-EA97CA622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56" name="Rectangle 71">
            <a:extLst>
              <a:ext uri="{FF2B5EF4-FFF2-40B4-BE49-F238E27FC236}">
                <a16:creationId xmlns:a16="http://schemas.microsoft.com/office/drawing/2014/main" id="{1CB5582B-3560-4A45-A99A-ABB100B75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57" name="Rectangle 72">
            <a:extLst>
              <a:ext uri="{FF2B5EF4-FFF2-40B4-BE49-F238E27FC236}">
                <a16:creationId xmlns:a16="http://schemas.microsoft.com/office/drawing/2014/main" id="{DD5CD9BF-E205-4BB3-8808-EA892FEB9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58" name="Rectangle 73">
            <a:extLst>
              <a:ext uri="{FF2B5EF4-FFF2-40B4-BE49-F238E27FC236}">
                <a16:creationId xmlns:a16="http://schemas.microsoft.com/office/drawing/2014/main" id="{974CEF7E-967A-4BBB-921E-A3A7775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59" name="Rectangle 74">
            <a:extLst>
              <a:ext uri="{FF2B5EF4-FFF2-40B4-BE49-F238E27FC236}">
                <a16:creationId xmlns:a16="http://schemas.microsoft.com/office/drawing/2014/main" id="{0A204EED-20FA-444C-9D9F-C11E1428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905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60" name="Rectangle 75">
            <a:extLst>
              <a:ext uri="{FF2B5EF4-FFF2-40B4-BE49-F238E27FC236}">
                <a16:creationId xmlns:a16="http://schemas.microsoft.com/office/drawing/2014/main" id="{52DA9FA6-60A2-40E7-ABD5-716D08ACD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61" name="Rectangle 76">
            <a:extLst>
              <a:ext uri="{FF2B5EF4-FFF2-40B4-BE49-F238E27FC236}">
                <a16:creationId xmlns:a16="http://schemas.microsoft.com/office/drawing/2014/main" id="{955B26A7-2417-49D8-B18C-C1B557448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133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62" name="Rectangle 77">
            <a:extLst>
              <a:ext uri="{FF2B5EF4-FFF2-40B4-BE49-F238E27FC236}">
                <a16:creationId xmlns:a16="http://schemas.microsoft.com/office/drawing/2014/main" id="{61431534-8E34-4629-BE1C-1181A5FFB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63" name="Rectangle 78">
            <a:extLst>
              <a:ext uri="{FF2B5EF4-FFF2-40B4-BE49-F238E27FC236}">
                <a16:creationId xmlns:a16="http://schemas.microsoft.com/office/drawing/2014/main" id="{40697393-9C94-45CE-B428-6123C4725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1336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64" name="Rectangle 79">
            <a:extLst>
              <a:ext uri="{FF2B5EF4-FFF2-40B4-BE49-F238E27FC236}">
                <a16:creationId xmlns:a16="http://schemas.microsoft.com/office/drawing/2014/main" id="{1C7AA8E0-BF2F-496D-BBD8-881E6A4E5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65" name="Rectangle 80">
            <a:extLst>
              <a:ext uri="{FF2B5EF4-FFF2-40B4-BE49-F238E27FC236}">
                <a16:creationId xmlns:a16="http://schemas.microsoft.com/office/drawing/2014/main" id="{2C1E928B-91EB-4500-A7E8-AE27F5C1A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362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66" name="Rectangle 81">
            <a:extLst>
              <a:ext uri="{FF2B5EF4-FFF2-40B4-BE49-F238E27FC236}">
                <a16:creationId xmlns:a16="http://schemas.microsoft.com/office/drawing/2014/main" id="{31A47DD0-AC6A-42B5-BB2D-90444348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67" name="Rectangle 82">
            <a:extLst>
              <a:ext uri="{FF2B5EF4-FFF2-40B4-BE49-F238E27FC236}">
                <a16:creationId xmlns:a16="http://schemas.microsoft.com/office/drawing/2014/main" id="{1E96A011-31D3-495D-9B09-0883F7514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68" name="Rectangle 83">
            <a:extLst>
              <a:ext uri="{FF2B5EF4-FFF2-40B4-BE49-F238E27FC236}">
                <a16:creationId xmlns:a16="http://schemas.microsoft.com/office/drawing/2014/main" id="{C72DAF5A-C2F4-420E-8EE2-D736DCB3C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69" name="Rectangle 84">
            <a:extLst>
              <a:ext uri="{FF2B5EF4-FFF2-40B4-BE49-F238E27FC236}">
                <a16:creationId xmlns:a16="http://schemas.microsoft.com/office/drawing/2014/main" id="{D667ACA4-7FB9-4D35-93DF-22D9E29F4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70" name="Rectangle 85">
            <a:extLst>
              <a:ext uri="{FF2B5EF4-FFF2-40B4-BE49-F238E27FC236}">
                <a16:creationId xmlns:a16="http://schemas.microsoft.com/office/drawing/2014/main" id="{AC30276B-E6BA-4D36-BDAF-951D4C2A1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5908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71" name="Rectangle 86">
            <a:extLst>
              <a:ext uri="{FF2B5EF4-FFF2-40B4-BE49-F238E27FC236}">
                <a16:creationId xmlns:a16="http://schemas.microsoft.com/office/drawing/2014/main" id="{3FDC1E73-CC7F-4419-94E8-FA3E799A3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5908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72" name="Rectangle 87">
            <a:extLst>
              <a:ext uri="{FF2B5EF4-FFF2-40B4-BE49-F238E27FC236}">
                <a16:creationId xmlns:a16="http://schemas.microsoft.com/office/drawing/2014/main" id="{708B14A6-9304-4221-9DC9-8923DD70C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73" name="Rectangle 88">
            <a:extLst>
              <a:ext uri="{FF2B5EF4-FFF2-40B4-BE49-F238E27FC236}">
                <a16:creationId xmlns:a16="http://schemas.microsoft.com/office/drawing/2014/main" id="{CC819CB3-0535-461E-A078-AE001E75B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8194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74" name="Rectangle 89">
            <a:extLst>
              <a:ext uri="{FF2B5EF4-FFF2-40B4-BE49-F238E27FC236}">
                <a16:creationId xmlns:a16="http://schemas.microsoft.com/office/drawing/2014/main" id="{70FD6644-3BD4-4D9E-B462-0E692D9CC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8194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75" name="Rectangle 90">
            <a:extLst>
              <a:ext uri="{FF2B5EF4-FFF2-40B4-BE49-F238E27FC236}">
                <a16:creationId xmlns:a16="http://schemas.microsoft.com/office/drawing/2014/main" id="{686A172C-49AD-4D9D-8359-A7FD6DB7D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8194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76" name="Rectangle 91">
            <a:extLst>
              <a:ext uri="{FF2B5EF4-FFF2-40B4-BE49-F238E27FC236}">
                <a16:creationId xmlns:a16="http://schemas.microsoft.com/office/drawing/2014/main" id="{29BC9533-9038-4242-8BD5-282F13A2C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77" name="Rectangle 92">
            <a:extLst>
              <a:ext uri="{FF2B5EF4-FFF2-40B4-BE49-F238E27FC236}">
                <a16:creationId xmlns:a16="http://schemas.microsoft.com/office/drawing/2014/main" id="{5D2B348F-71B2-4902-8A51-2B169ACC2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78" name="Rectangle 93">
            <a:extLst>
              <a:ext uri="{FF2B5EF4-FFF2-40B4-BE49-F238E27FC236}">
                <a16:creationId xmlns:a16="http://schemas.microsoft.com/office/drawing/2014/main" id="{37376198-66CF-4848-A5E7-70CD90E22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0480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79" name="Rectangle 94">
            <a:extLst>
              <a:ext uri="{FF2B5EF4-FFF2-40B4-BE49-F238E27FC236}">
                <a16:creationId xmlns:a16="http://schemas.microsoft.com/office/drawing/2014/main" id="{A8D3D804-A7DA-4C5C-96F7-672006F49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048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80" name="Rectangle 95">
            <a:extLst>
              <a:ext uri="{FF2B5EF4-FFF2-40B4-BE49-F238E27FC236}">
                <a16:creationId xmlns:a16="http://schemas.microsoft.com/office/drawing/2014/main" id="{74CD62B0-3634-4CB7-842A-D6E399079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276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81" name="Rectangle 96">
            <a:extLst>
              <a:ext uri="{FF2B5EF4-FFF2-40B4-BE49-F238E27FC236}">
                <a16:creationId xmlns:a16="http://schemas.microsoft.com/office/drawing/2014/main" id="{2D11F76C-A715-4318-8AC7-6B0D7DEC5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82" name="Rectangle 97">
            <a:extLst>
              <a:ext uri="{FF2B5EF4-FFF2-40B4-BE49-F238E27FC236}">
                <a16:creationId xmlns:a16="http://schemas.microsoft.com/office/drawing/2014/main" id="{737E92AE-D4A4-4D28-9EEF-7ECBF57D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276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83" name="Rectangle 98">
            <a:extLst>
              <a:ext uri="{FF2B5EF4-FFF2-40B4-BE49-F238E27FC236}">
                <a16:creationId xmlns:a16="http://schemas.microsoft.com/office/drawing/2014/main" id="{B3CA710B-E7F8-413B-9B1F-86532684C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276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84" name="Rectangle 99">
            <a:extLst>
              <a:ext uri="{FF2B5EF4-FFF2-40B4-BE49-F238E27FC236}">
                <a16:creationId xmlns:a16="http://schemas.microsoft.com/office/drawing/2014/main" id="{28392004-3EDE-4B78-9356-50C00FD6B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85" name="Rectangle 100">
            <a:extLst>
              <a:ext uri="{FF2B5EF4-FFF2-40B4-BE49-F238E27FC236}">
                <a16:creationId xmlns:a16="http://schemas.microsoft.com/office/drawing/2014/main" id="{FBF17EA4-B280-445A-B1C4-FCDE7FE1C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86" name="Rectangle 101">
            <a:extLst>
              <a:ext uri="{FF2B5EF4-FFF2-40B4-BE49-F238E27FC236}">
                <a16:creationId xmlns:a16="http://schemas.microsoft.com/office/drawing/2014/main" id="{E3D9BC9C-F841-4732-8B4B-4C9C75CB1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5052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87" name="Rectangle 102">
            <a:extLst>
              <a:ext uri="{FF2B5EF4-FFF2-40B4-BE49-F238E27FC236}">
                <a16:creationId xmlns:a16="http://schemas.microsoft.com/office/drawing/2014/main" id="{C44C1CEA-D69E-4FBA-AF21-63DE6F675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505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88" name="Text Box 103">
            <a:extLst>
              <a:ext uri="{FF2B5EF4-FFF2-40B4-BE49-F238E27FC236}">
                <a16:creationId xmlns:a16="http://schemas.microsoft.com/office/drawing/2014/main" id="{1057B853-5AEE-448B-9FA5-1E1D84FDF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85407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>
                <a:latin typeface="Arial" panose="020B0604020202020204" pitchFamily="34" charset="0"/>
              </a:rPr>
              <a:t> Superscalar processor has high under-utilization – not enough work every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cycle, especially when there is a cache miss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>
                <a:latin typeface="Arial" panose="020B0604020202020204" pitchFamily="34" charset="0"/>
              </a:rPr>
              <a:t> Fine-grained multithreading can only issue instructions from a single thread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in a cycle – can not find max work every cycle, but cache misses can be tolerated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>
                <a:latin typeface="Arial" panose="020B0604020202020204" pitchFamily="34" charset="0"/>
              </a:rPr>
              <a:t> Simultaneous multithreading can issue instructions from any thread every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cycle – has the highest probability of finding work for every issue slot</a:t>
            </a:r>
          </a:p>
        </p:txBody>
      </p:sp>
      <p:sp>
        <p:nvSpPr>
          <p:cNvPr id="16489" name="Text Box 104">
            <a:extLst>
              <a:ext uri="{FF2B5EF4-FFF2-40B4-BE49-F238E27FC236}">
                <a16:creationId xmlns:a16="http://schemas.microsoft.com/office/drawing/2014/main" id="{0117AB98-7BEE-4D6D-A014-20E90222F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73380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Arial" panose="020B0604020202020204" pitchFamily="34" charset="0"/>
              </a:rPr>
              <a:t>Superscalar</a:t>
            </a:r>
          </a:p>
        </p:txBody>
      </p:sp>
      <p:sp>
        <p:nvSpPr>
          <p:cNvPr id="16490" name="Text Box 105">
            <a:extLst>
              <a:ext uri="{FF2B5EF4-FFF2-40B4-BE49-F238E27FC236}">
                <a16:creationId xmlns:a16="http://schemas.microsoft.com/office/drawing/2014/main" id="{3FCB5261-FEE0-4C29-AAE3-BE7926D45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733800"/>
            <a:ext cx="161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Arial" panose="020B0604020202020204" pitchFamily="34" charset="0"/>
              </a:rPr>
              <a:t>Fine-Grained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Arial" panose="020B0604020202020204" pitchFamily="34" charset="0"/>
              </a:rPr>
              <a:t>Multithreading</a:t>
            </a:r>
          </a:p>
        </p:txBody>
      </p:sp>
      <p:sp>
        <p:nvSpPr>
          <p:cNvPr id="16491" name="Text Box 106">
            <a:extLst>
              <a:ext uri="{FF2B5EF4-FFF2-40B4-BE49-F238E27FC236}">
                <a16:creationId xmlns:a16="http://schemas.microsoft.com/office/drawing/2014/main" id="{2CBA9C4D-8FCF-49AC-8D03-3FCB58ADF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733800"/>
            <a:ext cx="161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Arial" panose="020B0604020202020204" pitchFamily="34" charset="0"/>
              </a:rPr>
              <a:t>Simultaneous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Arial" panose="020B0604020202020204" pitchFamily="34" charset="0"/>
              </a:rPr>
              <a:t>Multithreading</a:t>
            </a:r>
          </a:p>
        </p:txBody>
      </p:sp>
      <p:sp>
        <p:nvSpPr>
          <p:cNvPr id="16492" name="Rectangle 107">
            <a:extLst>
              <a:ext uri="{FF2B5EF4-FFF2-40B4-BE49-F238E27FC236}">
                <a16:creationId xmlns:a16="http://schemas.microsoft.com/office/drawing/2014/main" id="{82282095-E81A-4D62-941E-7E5054A47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981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93" name="Rectangle 108">
            <a:extLst>
              <a:ext uri="{FF2B5EF4-FFF2-40B4-BE49-F238E27FC236}">
                <a16:creationId xmlns:a16="http://schemas.microsoft.com/office/drawing/2014/main" id="{E80C005C-40F1-44ED-A3B9-3F540E9B2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3622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94" name="Rectangle 109">
            <a:extLst>
              <a:ext uri="{FF2B5EF4-FFF2-40B4-BE49-F238E27FC236}">
                <a16:creationId xmlns:a16="http://schemas.microsoft.com/office/drawing/2014/main" id="{C331B48B-F033-422C-B024-E46AD5F70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95" name="Rectangle 110">
            <a:extLst>
              <a:ext uri="{FF2B5EF4-FFF2-40B4-BE49-F238E27FC236}">
                <a16:creationId xmlns:a16="http://schemas.microsoft.com/office/drawing/2014/main" id="{31B0784E-42A1-4240-9A88-9FA768DDA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124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96" name="Rectangle 111">
            <a:extLst>
              <a:ext uri="{FF2B5EF4-FFF2-40B4-BE49-F238E27FC236}">
                <a16:creationId xmlns:a16="http://schemas.microsoft.com/office/drawing/2014/main" id="{345DAE80-D3EC-4497-AC46-98E865B91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6497" name="Text Box 112">
            <a:extLst>
              <a:ext uri="{FF2B5EF4-FFF2-40B4-BE49-F238E27FC236}">
                <a16:creationId xmlns:a16="http://schemas.microsoft.com/office/drawing/2014/main" id="{9FEBA5BC-3823-447C-9097-E611456FF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1865313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Thread 1</a:t>
            </a:r>
          </a:p>
        </p:txBody>
      </p:sp>
      <p:sp>
        <p:nvSpPr>
          <p:cNvPr id="16498" name="Text Box 113">
            <a:extLst>
              <a:ext uri="{FF2B5EF4-FFF2-40B4-BE49-F238E27FC236}">
                <a16:creationId xmlns:a16="http://schemas.microsoft.com/office/drawing/2014/main" id="{B21E5234-9F64-4DDF-905F-462E39A49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2860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Thread 2</a:t>
            </a:r>
          </a:p>
        </p:txBody>
      </p:sp>
      <p:sp>
        <p:nvSpPr>
          <p:cNvPr id="16499" name="Text Box 114">
            <a:extLst>
              <a:ext uri="{FF2B5EF4-FFF2-40B4-BE49-F238E27FC236}">
                <a16:creationId xmlns:a16="http://schemas.microsoft.com/office/drawing/2014/main" id="{3DC1D513-9F63-4F0C-A06A-55296752F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6670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Thread 3</a:t>
            </a:r>
          </a:p>
        </p:txBody>
      </p:sp>
      <p:sp>
        <p:nvSpPr>
          <p:cNvPr id="16500" name="Text Box 115">
            <a:extLst>
              <a:ext uri="{FF2B5EF4-FFF2-40B4-BE49-F238E27FC236}">
                <a16:creationId xmlns:a16="http://schemas.microsoft.com/office/drawing/2014/main" id="{572C2905-B8DA-4CDF-B097-3EC3B9CB3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0480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Thread 4</a:t>
            </a:r>
          </a:p>
        </p:txBody>
      </p:sp>
      <p:sp>
        <p:nvSpPr>
          <p:cNvPr id="16501" name="Text Box 116">
            <a:extLst>
              <a:ext uri="{FF2B5EF4-FFF2-40B4-BE49-F238E27FC236}">
                <a16:creationId xmlns:a16="http://schemas.microsoft.com/office/drawing/2014/main" id="{0836BD29-722E-4B3A-97CD-6F7320A1D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4290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Idle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98BFB6-6E9E-4A15-B10D-DEAD006D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B44A15-CB46-409A-A2A3-5B9B9852890D}" type="slidenum">
              <a:rPr lang="en-US" altLang="en-US" sz="1400" u="none">
                <a:latin typeface="Times New Roman" panose="02020603050405020304" pitchFamily="18" charset="0"/>
              </a:rPr>
              <a:pPr/>
              <a:t>12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671D5BBE-F113-4704-B26B-7325C385D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183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Performance Implications of SMT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70893842-A1C5-470F-8FAC-F6D163D22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AAFBE060-1C3C-4A06-ACD6-38C67715C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99306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Single thread performance is likely to go down (caches,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branch predictors, registers, etc. are shared) – this effect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can be mitigated by trying to prioritize one thread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With eight threads in a processor with many resources,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SMT yields throughput improvements of roughly 2-4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3F5DD0B9-B0CA-4CB6-82FA-EECADDD0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6D07F0-B181-4A3F-9DDB-09BB4DBCDB7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28A8D0CB-3690-4958-B8C3-BAE4A94BA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375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SIMD Processors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258914CA-C5C9-4919-9011-B79B666E5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E2119887-ECB1-4C38-BED2-2B0BD8C43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15498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Single instruction, multiple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Such processors offer energy efficiency because a single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 instruction fetch can trigger many data operations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Such data parallelism may be useful for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image/sound and numerical applications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52007B71-42AA-475C-8BF1-F7B87239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75949-2BFA-451A-916D-7BCABE38A1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E50997D5-8934-40CD-9034-D6F6AAA5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279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GPUs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B3C5AE8A-38D1-49DA-98B7-C0A6331D8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D0266A17-77D3-4744-A031-09F5C70CF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5471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Initially developed as graphics accelerators; now viewed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as one of the densest compute engines available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Many on-going efforts to run non-graphics workloads 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GPUs, i.e., use them as general-purpose GPUs or GPGPUs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C/C++ based programming platforms enable wider use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 of GPGPUs – CUDA from NVidia and OpenCL from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 industry consortium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A heterogeneous system has a regular host CPU and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GPU that handles (say) CUDA code (they can both be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on the same chip)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D052A01F-5107-4CCD-BFD0-D461DF4A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A553D8-6242-4861-AB6A-BA39786479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45AE5C78-237D-4292-AE89-D75B9F64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170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The GPU Architecture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C73B5FFF-B576-4F73-AA91-DEFC083C6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9B71D373-56A0-429F-A67B-606A74F95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443038"/>
            <a:ext cx="813435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SIMT – single instruction, multiple thread; a GPU has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many SIMT cores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A large data-parallel operation is partitioned into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thread blocks (one per SIMT core); a thread block is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partitioned into many warps (one warp running at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time in the SIMT core); a warp is partitioned across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in-order pipelines (each is called a SIMD lane)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A SIMT core can have multiple active warps at a time,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i.e., the SIMT core stores the registers for each warp;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warps can be context-switched at low cost; a warp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scheduler keeps track of runnable warps and schedules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a new warp if the currently running warp stalls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26A9BE9D-ED05-421E-BBD5-48001392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60FF5F-3EFD-4DF9-B7FF-7750E3E3E23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86A7144-0CC1-4998-8A37-C75F3D2D6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170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The GPU Architecture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E903779E-CC5E-4774-8D04-2A7A8E5B6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9" name="Picture 1">
            <a:extLst>
              <a:ext uri="{FF2B5EF4-FFF2-40B4-BE49-F238E27FC236}">
                <a16:creationId xmlns:a16="http://schemas.microsoft.com/office/drawing/2014/main" id="{4FD98562-70AF-462E-B954-66FE34D7B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30375"/>
            <a:ext cx="89868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A2EC20C0-7CD3-4373-B572-F5C23AB0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65E8FC-18B9-4339-ABC1-6F0EEF9D5BC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62918C58-7084-4A8C-B02B-9BAB8934E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100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Architecture Features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FA17C8E2-B505-4265-BC9F-704C0AED1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51CB59F3-DBC0-4337-9B47-C494C0C81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54138"/>
            <a:ext cx="8634413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Simple in-order pipelines that rely on thread-level parallelism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to hide long latencies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Many registers (~1K) per in-order pipeline (lane) to support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many active warps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When a branch is encountered, some of the lanes proceed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along the “then” case depending on their data values;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later, the other lanes evaluate the “else” case; a branch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cuts the data-level parallelism by half (branch divergence)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When a load/store is encountered, the requests from all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lanes are coalesced into a few 128B cache line requests;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each request may return at a different time (mem divergence)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58852AF6-3448-4004-93FD-44F15C31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5751E8-3A0C-48F7-8936-0D6EAF1F135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3D9AC89F-F89E-41E2-852C-BDCFA9F59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535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GPU Memory Hierarchy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068D9F8D-4EAF-42D0-AF3C-9D0D17BED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F5AAAE17-6F19-42CF-A03E-ED8989FD4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1304925"/>
            <a:ext cx="870267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Each SIMT core has a private L1 cache (shared by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 warps on that core)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A large L2 is shared by all SIMT cores; each L2 bank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services a subset of all addresses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Each L2 partition is connected to its own memory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controller and memory channel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The GDDR5 memory system runs at higher frequencies,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 and uses chips with more banks, wide IO, and better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 power delivery networks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A portion of GDDR5 memory is private to the GPU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rest is accessible to the host CPU (the GPU performs copies)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C0C5D7C-84A9-4B73-B609-20EA54E4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D690B1-73C9-466E-BD1B-0FB0AE2E37F8}" type="slidenum">
              <a:rPr lang="en-US" altLang="en-US" sz="1400" u="none">
                <a:latin typeface="Times New Roman" panose="02020603050405020304" pitchFamily="18" charset="0"/>
              </a:rPr>
              <a:pPr/>
              <a:t>19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2367FA3D-0F51-4244-BBCC-84B62B197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0756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Arial" panose="020B0604020202020204" pitchFamily="34" charset="0"/>
              </a:rPr>
              <a:t>Tesla FSD</a:t>
            </a:r>
          </a:p>
        </p:txBody>
      </p:sp>
      <p:sp>
        <p:nvSpPr>
          <p:cNvPr id="57348" name="Line 3">
            <a:extLst>
              <a:ext uri="{FF2B5EF4-FFF2-40B4-BE49-F238E27FC236}">
                <a16:creationId xmlns:a16="http://schemas.microsoft.com/office/drawing/2014/main" id="{D1C1CAF1-EF87-49F2-9828-D2C831683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6" descr="Image result for tesla self driving fsd chip">
            <a:extLst>
              <a:ext uri="{FF2B5EF4-FFF2-40B4-BE49-F238E27FC236}">
                <a16:creationId xmlns:a16="http://schemas.microsoft.com/office/drawing/2014/main" id="{60A84189-EFB5-4932-A6EC-8072B22C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04351"/>
            <a:ext cx="3850940" cy="256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tesla self driving fsd chip">
            <a:extLst>
              <a:ext uri="{FF2B5EF4-FFF2-40B4-BE49-F238E27FC236}">
                <a16:creationId xmlns:a16="http://schemas.microsoft.com/office/drawing/2014/main" id="{0B98E552-B820-47CB-8E44-BAB4863F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3" y="2666999"/>
            <a:ext cx="5120591" cy="320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e4pFootnotes">
            <a:extLst>
              <a:ext uri="{FF2B5EF4-FFF2-40B4-BE49-F238E27FC236}">
                <a16:creationId xmlns:a16="http://schemas.microsoft.com/office/drawing/2014/main" id="{A900B636-3A49-4F9D-91E5-3070801B1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6705600"/>
            <a:ext cx="1491108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Source: Tesla</a:t>
            </a:r>
          </a:p>
        </p:txBody>
      </p:sp>
    </p:spTree>
    <p:extLst>
      <p:ext uri="{BB962C8B-B14F-4D97-AF65-F5344CB8AC3E}">
        <p14:creationId xmlns:p14="http://schemas.microsoft.com/office/powerpoint/2010/main" val="270637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373DFD9-EB0A-4B4D-AE4A-00A7DB8D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682EA9-0C6F-463C-9141-C93A7962E0A2}" type="slidenum">
              <a:rPr lang="en-US" altLang="en-US" sz="1400" u="none">
                <a:latin typeface="Times New Roman" panose="02020603050405020304" pitchFamily="18" charset="0"/>
              </a:rPr>
              <a:pPr/>
              <a:t>2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62A13F63-2B68-44DA-9416-834C315E3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192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Coherence Vs. Consistency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E6FFD0B3-DA02-4DF1-807E-7BC089525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3B69FA8D-F054-45BB-9525-7553AF15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08831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Recall that coherence guarantees (i) write propagation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(a write will eventually be seen by other processors),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(ii) write serialization (all processors see writes to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same location in the same order)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The consistency model defines the ordering of writes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reads to different memory locations – the hardware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guarantees a certain consistency model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programmer attempts to write correct programs with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those assumptions</a:t>
            </a:r>
          </a:p>
        </p:txBody>
      </p:sp>
    </p:spTree>
    <p:extLst>
      <p:ext uri="{BB962C8B-B14F-4D97-AF65-F5344CB8AC3E}">
        <p14:creationId xmlns:p14="http://schemas.microsoft.com/office/powerpoint/2010/main" val="3079014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1A41F46-6746-40BC-8E53-B2CAF4D2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0257EF-4CFA-48A9-9334-28A93242FDD8}" type="slidenum">
              <a:rPr lang="en-US" altLang="en-US" sz="1400" u="none">
                <a:latin typeface="Times New Roman" panose="02020603050405020304" pitchFamily="18" charset="0"/>
              </a:rPr>
              <a:pPr/>
              <a:t>20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2771" name="Text Box 1026">
            <a:extLst>
              <a:ext uri="{FF2B5EF4-FFF2-40B4-BE49-F238E27FC236}">
                <a16:creationId xmlns:a16="http://schemas.microsoft.com/office/drawing/2014/main" id="{95B180D9-D6D2-4B29-AE49-49C69D901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00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Role of Disks</a:t>
            </a:r>
          </a:p>
        </p:txBody>
      </p:sp>
      <p:sp>
        <p:nvSpPr>
          <p:cNvPr id="32772" name="Line 1027">
            <a:extLst>
              <a:ext uri="{FF2B5EF4-FFF2-40B4-BE49-F238E27FC236}">
                <a16:creationId xmlns:a16="http://schemas.microsoft.com/office/drawing/2014/main" id="{744761A6-BC7B-450C-8CD2-AFDCC3A5D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1028">
            <a:extLst>
              <a:ext uri="{FF2B5EF4-FFF2-40B4-BE49-F238E27FC236}">
                <a16:creationId xmlns:a16="http://schemas.microsoft.com/office/drawing/2014/main" id="{BF1AA191-A65B-4980-ADF0-13480364A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85471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Activities external to the CPU/memory are typically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orders of magnitude slower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Example: while CPU performance has improved by 50%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per year, disk latencies have improved by 10% every year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Typical strategy on I/O: switch contexts and work 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 something else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Other metrics, such as bandwidth, reliability, availability,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and capacity, often receive more attention than performance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9413A5-F423-446E-B6C9-0B697087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3FDB7A-3468-4043-BBC0-7AE7383F27A3}" type="slidenum">
              <a:rPr lang="en-US" altLang="en-US" sz="1400" u="none">
                <a:latin typeface="Times New Roman" panose="02020603050405020304" pitchFamily="18" charset="0"/>
              </a:rPr>
              <a:pPr/>
              <a:t>21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286CAB26-2136-41AF-8C46-12E366EB3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36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Magnetic Disks</a:t>
            </a: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A16ED9D0-FDE3-4371-9FF2-C67DD5D90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5DF64242-7EC7-4A07-B496-030661F34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28357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A magnetic disk consists of 1-12 </a:t>
            </a:r>
            <a:r>
              <a:rPr lang="en-US" altLang="en-US" sz="2400" i="1" u="none">
                <a:solidFill>
                  <a:schemeClr val="accent2"/>
                </a:solidFill>
                <a:latin typeface="Arial" panose="020B0604020202020204" pitchFamily="34" charset="0"/>
              </a:rPr>
              <a:t>platters</a:t>
            </a:r>
            <a:r>
              <a:rPr lang="en-US" altLang="en-US" sz="2400" u="none">
                <a:latin typeface="Arial" panose="020B0604020202020204" pitchFamily="34" charset="0"/>
              </a:rPr>
              <a:t> (metal or glass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disk covered with magnetic recording material on both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sides), with diameters between 1-3.5 inches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Each platter is comprised of concentric </a:t>
            </a:r>
            <a:r>
              <a:rPr lang="en-US" altLang="en-US" sz="2400" i="1" u="none">
                <a:solidFill>
                  <a:schemeClr val="accent2"/>
                </a:solidFill>
                <a:latin typeface="Arial" panose="020B0604020202020204" pitchFamily="34" charset="0"/>
              </a:rPr>
              <a:t>tracks</a:t>
            </a:r>
            <a:r>
              <a:rPr lang="en-US" altLang="en-US" sz="2400" u="none">
                <a:latin typeface="Arial" panose="020B0604020202020204" pitchFamily="34" charset="0"/>
              </a:rPr>
              <a:t> (5-30K)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each track is divided into </a:t>
            </a:r>
            <a:r>
              <a:rPr lang="en-US" altLang="en-US" sz="2400" i="1" u="none">
                <a:solidFill>
                  <a:schemeClr val="accent2"/>
                </a:solidFill>
                <a:latin typeface="Arial" panose="020B0604020202020204" pitchFamily="34" charset="0"/>
              </a:rPr>
              <a:t>sectors</a:t>
            </a:r>
            <a:r>
              <a:rPr lang="en-US" altLang="en-US" sz="2400" u="none">
                <a:latin typeface="Arial" panose="020B0604020202020204" pitchFamily="34" charset="0"/>
              </a:rPr>
              <a:t> (100 – 500 per track,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each about 512 bytes)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A movable arm holds the read/write heads for each disk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surface and moves them all in tandem – a </a:t>
            </a:r>
            <a:r>
              <a:rPr lang="en-US" altLang="en-US" sz="2400" i="1" u="none">
                <a:solidFill>
                  <a:schemeClr val="accent2"/>
                </a:solidFill>
                <a:latin typeface="Arial" panose="020B0604020202020204" pitchFamily="34" charset="0"/>
              </a:rPr>
              <a:t>cylinder</a:t>
            </a:r>
            <a:r>
              <a:rPr lang="en-US" altLang="en-US" sz="2400" u="none">
                <a:latin typeface="Arial" panose="020B0604020202020204" pitchFamily="34" charset="0"/>
              </a:rPr>
              <a:t> of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is accessible at a time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88F2604-9B14-44A8-902F-66541B93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E8456E-87C0-48EF-A0E7-3B30213B68A8}" type="slidenum">
              <a:rPr lang="en-US" altLang="en-US" sz="1400" u="none">
                <a:latin typeface="Times New Roman" panose="02020603050405020304" pitchFamily="18" charset="0"/>
              </a:rPr>
              <a:pPr/>
              <a:t>22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CE70BB8E-2892-4378-8CCD-F60DEBE90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508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Disk Latency</a:t>
            </a:r>
          </a:p>
        </p:txBody>
      </p:sp>
      <p:sp>
        <p:nvSpPr>
          <p:cNvPr id="36868" name="Line 3">
            <a:extLst>
              <a:ext uri="{FF2B5EF4-FFF2-40B4-BE49-F238E27FC236}">
                <a16:creationId xmlns:a16="http://schemas.microsoft.com/office/drawing/2014/main" id="{70488FD5-3F65-4F1B-8C2B-C5C34A9EE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41924DEF-16C7-40A4-9556-50D79697A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7929563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To read/write data, the arm has to be placed on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correct track – this </a:t>
            </a:r>
            <a:r>
              <a:rPr lang="en-US" altLang="en-US" sz="2400" i="1" u="none">
                <a:solidFill>
                  <a:schemeClr val="accent2"/>
                </a:solidFill>
                <a:latin typeface="Arial" panose="020B0604020202020204" pitchFamily="34" charset="0"/>
              </a:rPr>
              <a:t>seek time</a:t>
            </a:r>
            <a:r>
              <a:rPr lang="en-US" altLang="en-US" sz="2400" u="none">
                <a:latin typeface="Arial" panose="020B0604020202020204" pitchFamily="34" charset="0"/>
              </a:rPr>
              <a:t> usually takes 5 to 12 ms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on average – can take less if there is spatial locality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</a:t>
            </a:r>
            <a:r>
              <a:rPr lang="en-US" altLang="en-US" sz="2400" i="1" u="none">
                <a:solidFill>
                  <a:schemeClr val="accent2"/>
                </a:solidFill>
                <a:latin typeface="Arial" panose="020B0604020202020204" pitchFamily="34" charset="0"/>
              </a:rPr>
              <a:t>Rotational latency</a:t>
            </a:r>
            <a:r>
              <a:rPr lang="en-US" altLang="en-US" sz="2400" u="none">
                <a:latin typeface="Arial" panose="020B0604020202020204" pitchFamily="34" charset="0"/>
              </a:rPr>
              <a:t> is the time taken to rotate the correct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sector under the head – average is typically more than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2 ms (15,000 RPM)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</a:t>
            </a:r>
            <a:r>
              <a:rPr lang="en-US" altLang="en-US" sz="2400" i="1" u="none">
                <a:solidFill>
                  <a:schemeClr val="accent2"/>
                </a:solidFill>
                <a:latin typeface="Arial" panose="020B0604020202020204" pitchFamily="34" charset="0"/>
              </a:rPr>
              <a:t>Transfer time</a:t>
            </a:r>
            <a:r>
              <a:rPr lang="en-US" altLang="en-US" sz="2400" u="none">
                <a:latin typeface="Arial" panose="020B0604020202020204" pitchFamily="34" charset="0"/>
              </a:rPr>
              <a:t> is the time taken to transfer a block of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out of the disk and is typically 3 – 65 MB/second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A disk controller maintains a disk cache (spatial locality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can be exploited) and sets up the transfer on the bus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(</a:t>
            </a:r>
            <a:r>
              <a:rPr lang="en-US" altLang="en-US" sz="2400" i="1" u="none">
                <a:solidFill>
                  <a:schemeClr val="accent2"/>
                </a:solidFill>
                <a:latin typeface="Arial" panose="020B0604020202020204" pitchFamily="34" charset="0"/>
              </a:rPr>
              <a:t>controller overhead</a:t>
            </a:r>
            <a:r>
              <a:rPr lang="en-US" altLang="en-US" sz="2400" u="none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DDC0E1E-8686-4CDD-A7A0-9EF0C3D8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2CA45B-DD04-43C2-9DCC-CDD1E2BEAE52}" type="slidenum">
              <a:rPr lang="en-US" altLang="en-US" sz="1400" u="none">
                <a:latin typeface="Times New Roman" panose="02020603050405020304" pitchFamily="18" charset="0"/>
              </a:rPr>
              <a:pPr/>
              <a:t>23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F49E85FF-932A-4E07-AA65-06A0FAAB3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345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Defining Reliability and Availability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DDDB296D-0E28-449D-8FB0-5E8AE3D00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55FADBBF-22A5-4D76-9D20-D04E3ABD7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6455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A system toggles between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>
                <a:latin typeface="Arial" panose="020B0604020202020204" pitchFamily="34" charset="0"/>
              </a:rPr>
              <a:t> Service accomplishment: service matches specifications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>
                <a:latin typeface="Arial" panose="020B0604020202020204" pitchFamily="34" charset="0"/>
              </a:rPr>
              <a:t> Service interruption: service deviates from specs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The toggle is caused by </a:t>
            </a:r>
            <a:r>
              <a:rPr lang="en-US" altLang="en-US" sz="2400" i="1" u="none">
                <a:latin typeface="Arial" panose="020B0604020202020204" pitchFamily="34" charset="0"/>
              </a:rPr>
              <a:t>failures</a:t>
            </a:r>
            <a:r>
              <a:rPr lang="en-US" altLang="en-US" sz="2400" u="none">
                <a:latin typeface="Arial" panose="020B0604020202020204" pitchFamily="34" charset="0"/>
              </a:rPr>
              <a:t> and </a:t>
            </a:r>
            <a:r>
              <a:rPr lang="en-US" altLang="en-US" sz="2400" i="1" u="none">
                <a:latin typeface="Arial" panose="020B0604020202020204" pitchFamily="34" charset="0"/>
              </a:rPr>
              <a:t>restorations </a:t>
            </a: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Reliability measures continuous service accomplishment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i="1" u="none">
                <a:latin typeface="Arial" panose="020B0604020202020204" pitchFamily="34" charset="0"/>
              </a:rPr>
              <a:t>  </a:t>
            </a:r>
            <a:r>
              <a:rPr lang="en-US" altLang="en-US" sz="2400" u="none">
                <a:latin typeface="Arial" panose="020B0604020202020204" pitchFamily="34" charset="0"/>
              </a:rPr>
              <a:t>and is usually expressed as mean time to failure (MTTF)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i="1" u="none">
                <a:latin typeface="Arial" panose="020B0604020202020204" pitchFamily="34" charset="0"/>
              </a:rPr>
              <a:t> </a:t>
            </a:r>
            <a:r>
              <a:rPr lang="en-US" altLang="en-US" sz="2400" u="none">
                <a:latin typeface="Arial" panose="020B0604020202020204" pitchFamily="34" charset="0"/>
              </a:rPr>
              <a:t>Availability measures fraction of time that service matches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i="1" u="none">
                <a:latin typeface="Arial" panose="020B0604020202020204" pitchFamily="34" charset="0"/>
              </a:rPr>
              <a:t>  </a:t>
            </a:r>
            <a:r>
              <a:rPr lang="en-US" altLang="en-US" sz="2400" u="none">
                <a:latin typeface="Arial" panose="020B0604020202020204" pitchFamily="34" charset="0"/>
              </a:rPr>
              <a:t>specifications, expressed as  MTTF / (MTTF + MTTR)</a:t>
            </a:r>
            <a:endParaRPr lang="en-US" altLang="en-US" sz="2400" i="1" u="none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CADB60-2CCF-4DDD-B02E-D7FE0A36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90091E-0355-42D6-B763-374B93023A71}" type="slidenum">
              <a:rPr lang="en-US" altLang="en-US" sz="1400" u="none">
                <a:latin typeface="Times New Roman" panose="02020603050405020304" pitchFamily="18" charset="0"/>
              </a:rPr>
              <a:pPr/>
              <a:t>24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D672C5FB-41BD-4B22-843E-BA9E1D981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155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RAID</a:t>
            </a:r>
          </a:p>
        </p:txBody>
      </p:sp>
      <p:sp>
        <p:nvSpPr>
          <p:cNvPr id="40964" name="Line 3">
            <a:extLst>
              <a:ext uri="{FF2B5EF4-FFF2-40B4-BE49-F238E27FC236}">
                <a16:creationId xmlns:a16="http://schemas.microsoft.com/office/drawing/2014/main" id="{F15221E4-83F2-437C-AD98-B3C08B249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9AF32BE2-59F1-40E0-A879-9DD2E37D7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5153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Reliability and availability are important metrics for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RAID: redundant array of inexpensive (independent)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Redundancy can deal with one or more failures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Each sector of a disk records check information that allows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it to determine if the disk has an error or not (in other words,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redundancy already exists within a disk)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When the disk read flags an error, we turn elsewhere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correct data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1DE19C5-5468-4624-8E0B-7C1806FE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95AF01-1890-49E1-8735-44531ABC3483}" type="slidenum">
              <a:rPr lang="en-US" altLang="en-US" sz="1400" u="none">
                <a:latin typeface="Times New Roman" panose="02020603050405020304" pitchFamily="18" charset="0"/>
              </a:rPr>
              <a:pPr/>
              <a:t>25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2629994E-1240-41DA-A4CC-875CA3A4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05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RAID 0 and RAID 1</a:t>
            </a: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81B1C4C9-7DCB-48F5-A126-5B59D4D53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536832F6-9AC8-470B-A113-C96C85491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9565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RAID 0 has no additional redundancy (misnomer) – it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uses an array of disks and stripes (interleaves)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across the arrays to improve parallelism and throughput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RAID 1 mirrors or shadows every disk – every write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happens to two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Reads to the mirror may happen only when the primary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disk fails – or, you may try to read both together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quicker response is accepted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Expensive solution: high reliability at twice the cost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2860F71-E088-44BF-979B-16AE70C4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74B95C-C84E-41FF-B8C5-2303DC2C3C15}" type="slidenum">
              <a:rPr lang="en-US" altLang="en-US" sz="1400" u="none">
                <a:latin typeface="Times New Roman" panose="02020603050405020304" pitchFamily="18" charset="0"/>
              </a:rPr>
              <a:pPr/>
              <a:t>26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738DEDC5-D191-4855-91FF-A6462B984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493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RAID 3</a:t>
            </a:r>
          </a:p>
        </p:txBody>
      </p:sp>
      <p:sp>
        <p:nvSpPr>
          <p:cNvPr id="45060" name="Line 3">
            <a:extLst>
              <a:ext uri="{FF2B5EF4-FFF2-40B4-BE49-F238E27FC236}">
                <a16:creationId xmlns:a16="http://schemas.microsoft.com/office/drawing/2014/main" id="{832C3B1B-B742-45D4-A3CC-786D35CC8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Text Box 4">
            <a:extLst>
              <a:ext uri="{FF2B5EF4-FFF2-40B4-BE49-F238E27FC236}">
                <a16:creationId xmlns:a16="http://schemas.microsoft.com/office/drawing/2014/main" id="{861924CA-496A-4AE8-9418-263432854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5201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Data is bit-interleaved across several disks and a separate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disk maintains parity information for a set of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For example: with 8 disks, bit 0 is in disk-0, bit 1 is in disk-1,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…, bit 7 is in disk-7; disk-8 maintains parity for all 8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For any read, 8 disks must be accessed (as we usually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read more than a byte at a time) and for any write, 9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must be accessed as parity has to be re-calculated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High throughput for a single request, low cost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redundancy (overhead: 12.5%), low task-level parallelism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C7E31E9-9248-47F5-972E-37CD5EC9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306611-5E1C-40F8-BFB7-9FC630EE7C74}" type="slidenum">
              <a:rPr lang="en-US" altLang="en-US" sz="1400" u="none">
                <a:latin typeface="Times New Roman" panose="02020603050405020304" pitchFamily="18" charset="0"/>
              </a:rPr>
              <a:pPr/>
              <a:t>27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6CC4A1E5-85EE-4B2B-9772-CE923298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05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RAID 4 and RAID 5</a:t>
            </a:r>
          </a:p>
        </p:txBody>
      </p:sp>
      <p:sp>
        <p:nvSpPr>
          <p:cNvPr id="47108" name="Line 3">
            <a:extLst>
              <a:ext uri="{FF2B5EF4-FFF2-40B4-BE49-F238E27FC236}">
                <a16:creationId xmlns:a16="http://schemas.microsoft.com/office/drawing/2014/main" id="{F4B93FB3-E973-4431-841F-C219B49FC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7DC9F5E0-2D5B-4BD8-BFF8-7FC5C8330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364538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Data is block interleaved – this allows us to get all our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data from a single disk on a read – in case of a disk error,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read all 9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Block interleaving reduces thruput for a single request (as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only a single disk drive is servicing the request), but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improves task-level parallelism as other disk drives 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free to service other requests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On a write, we access the disk that stores the data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parity disk – parity information can be updated simply 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checking if the new data differs from the old data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518BFC7-818B-4912-8A56-27952D1E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92043A-5765-45F6-83E3-E7442B7AB538}" type="slidenum">
              <a:rPr lang="en-US" altLang="en-US" sz="1400" u="none">
                <a:latin typeface="Times New Roman" panose="02020603050405020304" pitchFamily="18" charset="0"/>
              </a:rPr>
              <a:pPr/>
              <a:t>28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239E5F09-126D-477C-9582-0E32317B4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493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RAID 5</a:t>
            </a:r>
          </a:p>
        </p:txBody>
      </p:sp>
      <p:sp>
        <p:nvSpPr>
          <p:cNvPr id="49156" name="Line 3">
            <a:extLst>
              <a:ext uri="{FF2B5EF4-FFF2-40B4-BE49-F238E27FC236}">
                <a16:creationId xmlns:a16="http://schemas.microsoft.com/office/drawing/2014/main" id="{8823176F-6E2A-410B-94C9-44453F1EC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Text Box 4">
            <a:extLst>
              <a:ext uri="{FF2B5EF4-FFF2-40B4-BE49-F238E27FC236}">
                <a16:creationId xmlns:a16="http://schemas.microsoft.com/office/drawing/2014/main" id="{125243AC-F6EB-4FEA-92CB-FEEEB7A1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0454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If we have a single disk for parity, multiple writes can not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happen in parallel (as all writes must update parity info)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RAID 5 distributes the parity block to allow simultaneous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writes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CFA1993-7648-4A01-8578-8FDE6855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4EC724-46C0-444B-BED5-456AC421E09A}" type="slidenum">
              <a:rPr lang="en-US" altLang="en-US" sz="1400" u="none">
                <a:latin typeface="Times New Roman" panose="02020603050405020304" pitchFamily="18" charset="0"/>
              </a:rPr>
              <a:pPr/>
              <a:t>29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5F2971E6-C5C2-463A-A656-E4BDCE346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005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RAID Summary</a:t>
            </a:r>
          </a:p>
        </p:txBody>
      </p:sp>
      <p:sp>
        <p:nvSpPr>
          <p:cNvPr id="51204" name="Line 3">
            <a:extLst>
              <a:ext uri="{FF2B5EF4-FFF2-40B4-BE49-F238E27FC236}">
                <a16:creationId xmlns:a16="http://schemas.microsoft.com/office/drawing/2014/main" id="{5D28D7EA-8516-4BDB-B603-7D0E73DC2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E14881B1-D09E-40D7-BA45-7EFB76669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993063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RAID 1-5 can tolerate a single fault – mirroring (RAID 1)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has a 100% overhead, while parity (RAID 3, 4, 5) has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modest overhead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Can tolerate multiple faults by having multiple check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functions – each additional check can cost an additional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disk (RAID 6)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RAID 6 and RAID 2 (memory-style ECC) are not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commercially employed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58A7FC1-53F1-43A3-A49D-E0AAB9D2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1C560C-9E5A-46C6-A17B-7D955D4D4F33}" type="slidenum">
              <a:rPr lang="en-US" altLang="en-US" sz="1400" u="none">
                <a:latin typeface="Times New Roman" panose="02020603050405020304" pitchFamily="18" charset="0"/>
              </a:rPr>
              <a:pPr/>
              <a:t>3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C64D8D8E-C93E-48AC-BA2F-E35FFBFA6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087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Consistency Example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41CB8BDD-E701-4A9D-B9C6-F7248DAD1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BD0074EC-C231-482C-94FF-C7D2B1E85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83581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Consider a multiprocessor with bus-based snooping cache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coherence</a:t>
            </a:r>
          </a:p>
        </p:txBody>
      </p:sp>
      <p:sp>
        <p:nvSpPr>
          <p:cNvPr id="28678" name="Text Box 5">
            <a:extLst>
              <a:ext uri="{FF2B5EF4-FFF2-40B4-BE49-F238E27FC236}">
                <a16:creationId xmlns:a16="http://schemas.microsoft.com/office/drawing/2014/main" id="{36A3FD89-39E0-4B9F-8C53-8A74593EF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86000"/>
            <a:ext cx="3254375" cy="17494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Arial" panose="020B0604020202020204" pitchFamily="34" charset="0"/>
              </a:rPr>
              <a:t>Initially A = B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Arial" panose="020B0604020202020204" pitchFamily="34" charset="0"/>
              </a:rPr>
              <a:t>  P1                        P2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1800" u="none">
                <a:solidFill>
                  <a:schemeClr val="accent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 1</a:t>
            </a:r>
            <a:r>
              <a:rPr lang="en-US" altLang="en-US" sz="1800" u="none">
                <a:solidFill>
                  <a:schemeClr val="accent2"/>
                </a:solidFill>
                <a:latin typeface="Arial" panose="020B0604020202020204" pitchFamily="34" charset="0"/>
              </a:rPr>
              <a:t>                 B </a:t>
            </a:r>
            <a:r>
              <a:rPr lang="en-US" altLang="en-US" sz="1800" u="none">
                <a:solidFill>
                  <a:schemeClr val="accent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 1</a:t>
            </a:r>
            <a:endParaRPr lang="en-US" altLang="en-US" sz="1800" u="none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Arial" panose="020B0604020202020204" pitchFamily="34" charset="0"/>
              </a:rPr>
              <a:t> …                       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Arial" panose="020B0604020202020204" pitchFamily="34" charset="0"/>
              </a:rPr>
              <a:t>if (B == 0)           if (A == 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Arial" panose="020B0604020202020204" pitchFamily="34" charset="0"/>
              </a:rPr>
              <a:t>  Crit.Section         Crit.Section</a:t>
            </a:r>
          </a:p>
        </p:txBody>
      </p:sp>
    </p:spTree>
    <p:extLst>
      <p:ext uri="{BB962C8B-B14F-4D97-AF65-F5344CB8AC3E}">
        <p14:creationId xmlns:p14="http://schemas.microsoft.com/office/powerpoint/2010/main" val="3278705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DD2A4A2-1B7D-4DF6-983E-94EC622C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629BE1-1573-4F63-85CB-DF76255C013E}" type="slidenum">
              <a:rPr lang="en-US" altLang="en-US" sz="1400" u="none">
                <a:latin typeface="Times New Roman" panose="02020603050405020304" pitchFamily="18" charset="0"/>
              </a:rPr>
              <a:pPr/>
              <a:t>30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3251" name="Text Box 2">
            <a:extLst>
              <a:ext uri="{FF2B5EF4-FFF2-40B4-BE49-F238E27FC236}">
                <a16:creationId xmlns:a16="http://schemas.microsoft.com/office/drawing/2014/main" id="{E099B037-480A-4C83-9C12-55FFD4C12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622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Memory Protection</a:t>
            </a:r>
          </a:p>
        </p:txBody>
      </p:sp>
      <p:sp>
        <p:nvSpPr>
          <p:cNvPr id="53252" name="Line 3">
            <a:extLst>
              <a:ext uri="{FF2B5EF4-FFF2-40B4-BE49-F238E27FC236}">
                <a16:creationId xmlns:a16="http://schemas.microsoft.com/office/drawing/2014/main" id="{A4462064-CBCC-44EB-839A-561681210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Text Box 4">
            <a:extLst>
              <a:ext uri="{FF2B5EF4-FFF2-40B4-BE49-F238E27FC236}">
                <a16:creationId xmlns:a16="http://schemas.microsoft.com/office/drawing/2014/main" id="{CB3F594C-225D-4737-99A1-2DC643CE6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5407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Most common approach: SECDED – single error correction,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double error detection – an 8-bit code for every 64-bit word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-- can correct a single error in any 64-bit word – also used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in caches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Extends a 64-bit memory channel to a 72-bit channel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requires ECC DIMMs (e.g., a word is fetched from 9 chips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instead of 8)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Chipkill is a form of error protection where failures in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 entire memory chip can be corrected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52C41FA-EBFB-4C36-9781-BDFB69B4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B411A7-CB3D-4630-A38B-4A263426336C}" type="slidenum">
              <a:rPr lang="en-US" altLang="en-US" sz="1400" u="none">
                <a:latin typeface="Times New Roman" panose="02020603050405020304" pitchFamily="18" charset="0"/>
              </a:rPr>
              <a:pPr/>
              <a:t>31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5299" name="Text Box 2">
            <a:extLst>
              <a:ext uri="{FF2B5EF4-FFF2-40B4-BE49-F238E27FC236}">
                <a16:creationId xmlns:a16="http://schemas.microsoft.com/office/drawing/2014/main" id="{578906CA-282A-4E12-8105-5136A30DA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1863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Computation Errors – TMR</a:t>
            </a:r>
          </a:p>
        </p:txBody>
      </p:sp>
      <p:sp>
        <p:nvSpPr>
          <p:cNvPr id="55300" name="Line 3">
            <a:extLst>
              <a:ext uri="{FF2B5EF4-FFF2-40B4-BE49-F238E27FC236}">
                <a16:creationId xmlns:a16="http://schemas.microsoft.com/office/drawing/2014/main" id="{E5FEA0A2-68FA-4C7B-8D00-25F153F10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Text Box 4">
            <a:extLst>
              <a:ext uri="{FF2B5EF4-FFF2-40B4-BE49-F238E27FC236}">
                <a16:creationId xmlns:a16="http://schemas.microsoft.com/office/drawing/2014/main" id="{00CE53AD-D51B-4067-AB4B-0F63E065A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64540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Errors in ALUs and cores are typically handled 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performing the computation n times and voting for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correct answer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n=3 is common and is referred to as triple modular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redundancy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FCAAD29-3879-44D1-85F9-363F0C2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96B8FA-A548-49D8-95D0-B5536D31D626}" type="slidenum">
              <a:rPr lang="en-US" altLang="en-US" sz="1400" u="none">
                <a:latin typeface="Times New Roman" panose="02020603050405020304" pitchFamily="18" charset="0"/>
              </a:rPr>
              <a:pPr/>
              <a:t>4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A9C90D00-2911-476B-AB78-D56652791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087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Consistency Example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36120515-D13A-4AF3-B664-CF5BAD3D8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E52C4630-8BFF-4C08-8D1B-3FC8A92F3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83581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Consider a multiprocessor with bus-based snooping cache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coherence</a:t>
            </a:r>
          </a:p>
        </p:txBody>
      </p:sp>
      <p:sp>
        <p:nvSpPr>
          <p:cNvPr id="30726" name="Text Box 5">
            <a:extLst>
              <a:ext uri="{FF2B5EF4-FFF2-40B4-BE49-F238E27FC236}">
                <a16:creationId xmlns:a16="http://schemas.microsoft.com/office/drawing/2014/main" id="{B251D1E9-8048-482B-9C97-47A68CAD0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86000"/>
            <a:ext cx="3254375" cy="17494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Arial" panose="020B0604020202020204" pitchFamily="34" charset="0"/>
              </a:rPr>
              <a:t>Initially A = B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Arial" panose="020B0604020202020204" pitchFamily="34" charset="0"/>
              </a:rPr>
              <a:t>  P1                        P2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1800" u="none">
                <a:solidFill>
                  <a:schemeClr val="accent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 1</a:t>
            </a:r>
            <a:r>
              <a:rPr lang="en-US" altLang="en-US" sz="1800" u="none">
                <a:solidFill>
                  <a:schemeClr val="accent2"/>
                </a:solidFill>
                <a:latin typeface="Arial" panose="020B0604020202020204" pitchFamily="34" charset="0"/>
              </a:rPr>
              <a:t>                 B </a:t>
            </a:r>
            <a:r>
              <a:rPr lang="en-US" altLang="en-US" sz="1800" u="none">
                <a:solidFill>
                  <a:schemeClr val="accent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 1</a:t>
            </a:r>
            <a:endParaRPr lang="en-US" altLang="en-US" sz="1800" u="none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Arial" panose="020B0604020202020204" pitchFamily="34" charset="0"/>
              </a:rPr>
              <a:t> …                       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Arial" panose="020B0604020202020204" pitchFamily="34" charset="0"/>
              </a:rPr>
              <a:t>if (B == 0)           if (A == 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Arial" panose="020B0604020202020204" pitchFamily="34" charset="0"/>
              </a:rPr>
              <a:t>  Crit.Section         Crit.Section</a:t>
            </a:r>
          </a:p>
        </p:txBody>
      </p:sp>
      <p:sp>
        <p:nvSpPr>
          <p:cNvPr id="30727" name="Text Box 6">
            <a:extLst>
              <a:ext uri="{FF2B5EF4-FFF2-40B4-BE49-F238E27FC236}">
                <a16:creationId xmlns:a16="http://schemas.microsoft.com/office/drawing/2014/main" id="{EB53AF0C-F79F-4138-8A48-4035600D4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3" y="4114800"/>
            <a:ext cx="4640262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Arial" panose="020B0604020202020204" pitchFamily="34" charset="0"/>
              </a:rPr>
              <a:t>The programmer expected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Arial" panose="020B0604020202020204" pitchFamily="34" charset="0"/>
              </a:rPr>
              <a:t>above code to implement 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Arial" panose="020B0604020202020204" pitchFamily="34" charset="0"/>
              </a:rPr>
              <a:t>lock – because of ooo, both processors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Arial" panose="020B0604020202020204" pitchFamily="34" charset="0"/>
              </a:rPr>
              <a:t>can enter the critical section</a:t>
            </a:r>
          </a:p>
        </p:txBody>
      </p:sp>
      <p:sp>
        <p:nvSpPr>
          <p:cNvPr id="30728" name="Text Box 7">
            <a:extLst>
              <a:ext uri="{FF2B5EF4-FFF2-40B4-BE49-F238E27FC236}">
                <a16:creationId xmlns:a16="http://schemas.microsoft.com/office/drawing/2014/main" id="{FF7613F5-E663-414A-AD08-BAC83C618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43600"/>
            <a:ext cx="7885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rgbClr val="CC0000"/>
                </a:solidFill>
                <a:latin typeface="Arial" panose="020B0604020202020204" pitchFamily="34" charset="0"/>
              </a:rPr>
              <a:t>The consistency model lets the programmer know what assumptions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rgbClr val="CC0000"/>
                </a:solidFill>
                <a:latin typeface="Arial" panose="020B0604020202020204" pitchFamily="34" charset="0"/>
              </a:rPr>
              <a:t>they can make about the hardware’s reordering capabilities</a:t>
            </a:r>
          </a:p>
        </p:txBody>
      </p:sp>
    </p:spTree>
    <p:extLst>
      <p:ext uri="{BB962C8B-B14F-4D97-AF65-F5344CB8AC3E}">
        <p14:creationId xmlns:p14="http://schemas.microsoft.com/office/powerpoint/2010/main" val="48813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B93A1AD-C3CB-475E-B68E-77C07D59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51852-73B2-4BBC-88DE-5B669F92599B}" type="slidenum">
              <a:rPr lang="en-US" altLang="en-US" sz="1400" u="none">
                <a:latin typeface="Times New Roman" panose="02020603050405020304" pitchFamily="18" charset="0"/>
              </a:rPr>
              <a:pPr/>
              <a:t>5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E5E77CAB-F043-45F1-BDF8-8DB898F46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425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Sequential Consistency</a:t>
            </a: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81FD2048-9E3F-4A69-97AA-5843BE272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7E7EC100-1080-49B1-9F18-D00ABE339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1534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A multiprocessor is sequentially consistent if the result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of the execution is achieveable by maintaining program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order within a processor and interleaving accesses 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different processors in an arbitrary fashion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The multiprocessor in the previous example is not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sequentially consistent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Can implement sequential consistency by requiring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following: program order, write serialization, everyone has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seen an update before a value is read – very intuitive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the programmer, but extremely slow </a:t>
            </a:r>
          </a:p>
        </p:txBody>
      </p:sp>
    </p:spTree>
    <p:extLst>
      <p:ext uri="{BB962C8B-B14F-4D97-AF65-F5344CB8AC3E}">
        <p14:creationId xmlns:p14="http://schemas.microsoft.com/office/powerpoint/2010/main" val="340275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AD8018B-AFE0-4C80-833E-62BB1A12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9D18C3-F6E5-4169-B853-1A17BCA3FDA3}" type="slidenum">
              <a:rPr lang="en-US" altLang="en-US" sz="1400" u="none">
                <a:latin typeface="Times New Roman" panose="02020603050405020304" pitchFamily="18" charset="0"/>
              </a:rPr>
              <a:pPr/>
              <a:t>6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8882ABB1-A981-41B1-80D5-D263FA7F7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7131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Shared-Memory Vs. Message-Passing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727E9A70-BB04-49D3-8B5F-18415813C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4686EB34-C82E-49DC-8D70-C8091651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3470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solidFill>
                  <a:schemeClr val="accent2"/>
                </a:solidFill>
                <a:latin typeface="Arial" panose="020B0604020202020204" pitchFamily="34" charset="0"/>
              </a:rPr>
              <a:t>Shared-memory: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Well-understood programming model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Communication is implicit and hardware handles protection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Hardware-controlled caching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solidFill>
                  <a:schemeClr val="accent2"/>
                </a:solidFill>
                <a:latin typeface="Arial" panose="020B0604020202020204" pitchFamily="34" charset="0"/>
              </a:rPr>
              <a:t>Message-passing: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No cache coherence </a:t>
            </a:r>
            <a:r>
              <a:rPr lang="en-US" altLang="en-US" sz="2400" u="none">
                <a:latin typeface="Arial" panose="020B0604020202020204" pitchFamily="34" charset="0"/>
                <a:sym typeface="Wingdings" panose="05000000000000000000" pitchFamily="2" charset="2"/>
              </a:rPr>
              <a:t> simpler hardware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  <a:sym typeface="Wingdings" panose="05000000000000000000" pitchFamily="2" charset="2"/>
              </a:rPr>
              <a:t> Explicit communication  easier for the programmer to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>
                <a:latin typeface="Arial" panose="020B0604020202020204" pitchFamily="34" charset="0"/>
              </a:rPr>
              <a:t>  restructure code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Software-controlled caching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>
                <a:latin typeface="Arial" panose="020B0604020202020204" pitchFamily="34" charset="0"/>
              </a:rPr>
              <a:t> Sender can initiate data transfer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11E71730-7060-4227-8615-C0BD79B9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A04982-5CD6-4A3F-A231-6B9088E3E2FD}" type="slidenum">
              <a:rPr lang="en-US" altLang="en-US" sz="1400" u="none">
                <a:latin typeface="Times New Roman" panose="02020603050405020304" pitchFamily="18" charset="0"/>
              </a:rPr>
              <a:pPr/>
              <a:t>7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66BD6595-BBB0-4D5F-BF2C-4098EFA2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65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Ocean Kernel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86C8EE29-E798-4AE3-BB99-3B1651BBE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DDD01EF3-5D24-41AA-A222-A06A9A397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636713"/>
            <a:ext cx="4198938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Procedure Solve(A)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begin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diff = done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while (!done)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for i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temp = A[i,j];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A[i,j]  0.2 * (A[i,j] + neighbors);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diff += abs(A[i,j] – temp);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end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end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if (diff &lt; TOL) then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end while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end procedure 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id="{DB4059EF-1050-4A4A-9A77-F4B908A0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81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8199" name="Rectangle 6">
            <a:extLst>
              <a:ext uri="{FF2B5EF4-FFF2-40B4-BE49-F238E27FC236}">
                <a16:creationId xmlns:a16="http://schemas.microsoft.com/office/drawing/2014/main" id="{AAE26890-4A85-485D-BE73-6FD2B90BE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124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8200" name="Rectangle 7">
            <a:extLst>
              <a:ext uri="{FF2B5EF4-FFF2-40B4-BE49-F238E27FC236}">
                <a16:creationId xmlns:a16="http://schemas.microsoft.com/office/drawing/2014/main" id="{F3AF1EB6-BCC0-47FF-910F-18BBC51A9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267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8201" name="Text Box 8">
            <a:extLst>
              <a:ext uri="{FF2B5EF4-FFF2-40B4-BE49-F238E27FC236}">
                <a16:creationId xmlns:a16="http://schemas.microsoft.com/office/drawing/2014/main" id="{568B0171-9268-4295-A2BF-5B7CC3F90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371600"/>
            <a:ext cx="4667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u="none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202" name="Line 9">
            <a:extLst>
              <a:ext uri="{FF2B5EF4-FFF2-40B4-BE49-F238E27FC236}">
                <a16:creationId xmlns:a16="http://schemas.microsoft.com/office/drawing/2014/main" id="{38F676E0-4EB6-49C1-A1EF-48C221FB23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213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0">
            <a:extLst>
              <a:ext uri="{FF2B5EF4-FFF2-40B4-BE49-F238E27FC236}">
                <a16:creationId xmlns:a16="http://schemas.microsoft.com/office/drawing/2014/main" id="{5946D40D-24F7-4131-8B51-054FF5D00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438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1">
            <a:extLst>
              <a:ext uri="{FF2B5EF4-FFF2-40B4-BE49-F238E27FC236}">
                <a16:creationId xmlns:a16="http://schemas.microsoft.com/office/drawing/2014/main" id="{AE2E496D-5CCE-4FF2-9EF8-778345D3A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362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2">
            <a:extLst>
              <a:ext uri="{FF2B5EF4-FFF2-40B4-BE49-F238E27FC236}">
                <a16:creationId xmlns:a16="http://schemas.microsoft.com/office/drawing/2014/main" id="{B2153A18-1B70-470F-8F17-2C263DE066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2362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21">
            <a:extLst>
              <a:ext uri="{FF2B5EF4-FFF2-40B4-BE49-F238E27FC236}">
                <a16:creationId xmlns:a16="http://schemas.microsoft.com/office/drawing/2014/main" id="{DC329E1B-41F2-4FAE-A6AC-E739ACB0CB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2895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22">
            <a:extLst>
              <a:ext uri="{FF2B5EF4-FFF2-40B4-BE49-F238E27FC236}">
                <a16:creationId xmlns:a16="http://schemas.microsoft.com/office/drawing/2014/main" id="{84F448BA-2104-471C-B0AC-BDA240DFD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200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23">
            <a:extLst>
              <a:ext uri="{FF2B5EF4-FFF2-40B4-BE49-F238E27FC236}">
                <a16:creationId xmlns:a16="http://schemas.microsoft.com/office/drawing/2014/main" id="{973FC4E3-CF13-4456-9909-1904733763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24">
            <a:extLst>
              <a:ext uri="{FF2B5EF4-FFF2-40B4-BE49-F238E27FC236}">
                <a16:creationId xmlns:a16="http://schemas.microsoft.com/office/drawing/2014/main" id="{6FE98593-D6C8-42AD-B499-0EE3ED8304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3124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Text Box 25">
            <a:extLst>
              <a:ext uri="{FF2B5EF4-FFF2-40B4-BE49-F238E27FC236}">
                <a16:creationId xmlns:a16="http://schemas.microsoft.com/office/drawing/2014/main" id="{649167AB-DE50-4A8C-979A-0AF07B0A9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133600"/>
            <a:ext cx="4667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u="none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211" name="Text Box 26">
            <a:extLst>
              <a:ext uri="{FF2B5EF4-FFF2-40B4-BE49-F238E27FC236}">
                <a16:creationId xmlns:a16="http://schemas.microsoft.com/office/drawing/2014/main" id="{A88DB0D3-1C9D-4D07-BE76-CC0E74880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1839913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Arial" panose="020B0604020202020204" pitchFamily="34" charset="0"/>
              </a:rPr>
              <a:t>Row 1</a:t>
            </a:r>
          </a:p>
        </p:txBody>
      </p:sp>
      <p:sp>
        <p:nvSpPr>
          <p:cNvPr id="8212" name="Text Box 27">
            <a:extLst>
              <a:ext uri="{FF2B5EF4-FFF2-40B4-BE49-F238E27FC236}">
                <a16:creationId xmlns:a16="http://schemas.microsoft.com/office/drawing/2014/main" id="{B040E6F2-D037-4082-9B2B-E9F13AF1B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667000"/>
            <a:ext cx="89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Arial" panose="020B0604020202020204" pitchFamily="34" charset="0"/>
              </a:rPr>
              <a:t>Row k</a:t>
            </a:r>
          </a:p>
        </p:txBody>
      </p:sp>
      <p:sp>
        <p:nvSpPr>
          <p:cNvPr id="8213" name="Text Box 28">
            <a:extLst>
              <a:ext uri="{FF2B5EF4-FFF2-40B4-BE49-F238E27FC236}">
                <a16:creationId xmlns:a16="http://schemas.microsoft.com/office/drawing/2014/main" id="{67E344C6-5C10-4B72-B018-9848EF0C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810000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Arial" panose="020B0604020202020204" pitchFamily="34" charset="0"/>
              </a:rPr>
              <a:t>Row 2k</a:t>
            </a:r>
          </a:p>
        </p:txBody>
      </p:sp>
      <p:sp>
        <p:nvSpPr>
          <p:cNvPr id="8214" name="Text Box 29">
            <a:extLst>
              <a:ext uri="{FF2B5EF4-FFF2-40B4-BE49-F238E27FC236}">
                <a16:creationId xmlns:a16="http://schemas.microsoft.com/office/drawing/2014/main" id="{DD583A5C-7F64-41F6-9133-E4EAEA66A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953000"/>
            <a:ext cx="1031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Arial" panose="020B0604020202020204" pitchFamily="34" charset="0"/>
              </a:rPr>
              <a:t>Row 3k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Arial" panose="020B0604020202020204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AC71DB3-2748-4025-A886-3D7CBFD9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F74ADD-0197-4EBC-8F93-BA20606F5813}" type="slidenum">
              <a:rPr lang="en-US" altLang="en-US" sz="1400" u="none">
                <a:latin typeface="Times New Roman" panose="02020603050405020304" pitchFamily="18" charset="0"/>
              </a:rPr>
              <a:pPr/>
              <a:t>8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D9793B48-EA27-4065-8F10-71863CEF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5575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Arial" panose="020B0604020202020204" pitchFamily="34" charset="0"/>
              </a:rPr>
              <a:t>Shared Address Space Model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FA90B3D1-0D42-4C59-BBFC-F6E335431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9906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63FB69F7-A293-4D19-9D02-4FFC0D969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636713"/>
            <a:ext cx="31305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int  n, nprocs;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float  **A, 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LOCKDEC(diff_lock);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BARDEC(bar1);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main()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begin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read(n); read(nprocs);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A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G_MALLOC();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initialize (A);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CREATE (nprocs,Solve,A);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WAIT_FOR_END 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end main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84374F6A-4128-4961-8CD3-731B21098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143000"/>
            <a:ext cx="387985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procedure Solve(A)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i, j, pid, done=0;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float temp, mydiff=0;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mymin = 1 + (pid * n/procs);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mymax = mymin + n/nprocs -1;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while (!done)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mydiff = 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BARRIER(bar1,nprocs);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for i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mymin to mymax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LOCK(diff_lock);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diff += mydiff;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UNLOCK(diff_lock);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BARRIER (bar1, 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if (diff &lt; TOL) then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BARRIER (bar1, 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endwhile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D8DE0C0-1EB2-426C-9187-F923C406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1566BA-F982-4FAD-94F3-7900428DDDD0}" type="slidenum">
              <a:rPr lang="en-US" altLang="en-US" sz="1400" u="none">
                <a:latin typeface="Times New Roman" panose="02020603050405020304" pitchFamily="18" charset="0"/>
              </a:rPr>
              <a:pPr/>
              <a:t>9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3EFF9BFA-0564-40AD-B155-5331F7E84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0013"/>
            <a:ext cx="350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none">
                <a:solidFill>
                  <a:srgbClr val="CC0000"/>
                </a:solidFill>
                <a:latin typeface="Arial" panose="020B0604020202020204" pitchFamily="34" charset="0"/>
              </a:rPr>
              <a:t>Message Passing Model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DFDB7034-E72C-4568-8616-728955EF8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6096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FF79ACE1-B3DD-44BB-BC6F-BC2CAF744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504825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main()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read(n); read(nprocs);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CREATE (nprocs-1, Solve);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Solve();</a:t>
            </a:r>
            <a:endParaRPr lang="en-US" altLang="en-US" sz="1800" u="none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WAIT_FOR_END (nprocs-1);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procedure Solve()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int i, j, pid, nn = n/nprocs, done=0;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float temp, tempdiff, mydiff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myA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malloc(…)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initialize(myA);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while (!done)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mydiff =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0)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SEND(&amp;myA[1,0], n, pid-1,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nprocs-1)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SEND(&amp;myA[nn,0], n, pid+1,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RECEIVE(&amp;myA[0,0], n, pid-1,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nprocs-1)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RECEIVE(&amp;myA[nn+1,0], n, pid+1, ROW);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</p:txBody>
      </p:sp>
      <p:sp>
        <p:nvSpPr>
          <p:cNvPr id="12294" name="Text Box 5">
            <a:extLst>
              <a:ext uri="{FF2B5EF4-FFF2-40B4-BE49-F238E27FC236}">
                <a16:creationId xmlns:a16="http://schemas.microsoft.com/office/drawing/2014/main" id="{90B6C48B-D20E-43B7-9096-C4E79019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762000"/>
            <a:ext cx="408305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for i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1 to nn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if (pid != 0)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SEND(mydiff, 1, 0, DIFF);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RECEIVE(done, 1, 0, DONE);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else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for i  1 to nprocs-1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RECEIVE(tempdiff, 1, *, DIFF);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mydiff += tempdiff;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if  (mydiff &lt; TOL) 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for i  1 to nprocs-1 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SEND(done, 1, I, DONE);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endif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endwhile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47041</TotalTime>
  <Words>2895</Words>
  <Application>Microsoft Office PowerPoint</Application>
  <PresentationFormat>On-screen Show (4:3)</PresentationFormat>
  <Paragraphs>479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285</cp:revision>
  <dcterms:created xsi:type="dcterms:W3CDTF">2002-09-20T18:19:18Z</dcterms:created>
  <dcterms:modified xsi:type="dcterms:W3CDTF">2020-04-21T14:02:04Z</dcterms:modified>
</cp:coreProperties>
</file>