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26" r:id="rId2"/>
    <p:sldId id="677" r:id="rId3"/>
    <p:sldId id="678" r:id="rId4"/>
    <p:sldId id="679" r:id="rId5"/>
    <p:sldId id="680" r:id="rId6"/>
    <p:sldId id="663" r:id="rId7"/>
    <p:sldId id="664" r:id="rId8"/>
    <p:sldId id="665" r:id="rId9"/>
    <p:sldId id="666" r:id="rId10"/>
    <p:sldId id="669" r:id="rId11"/>
    <p:sldId id="667" r:id="rId1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C85627E-F720-43BF-8D0D-28A4022503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1F982EF-CC28-4E3D-9A4C-03C62580043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6F8554FA-44EE-4200-9FD0-2B79594FB3F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493FE2E-8D17-4460-A5C1-E69923C8A52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E1B7932F-32D0-43F9-BA22-BFFD365B05C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8DDAE74-62B6-4685-B4A4-09B778479A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CAF05F6-9A99-49E1-BA00-2896D5595C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C5E2849-9C5F-46BF-A385-944A3790FF9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7E0FEAB4-2C41-44B3-BCB6-F2A7996A29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9B72E5D-7898-4407-9545-BBFDCFDC7C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EDC376-CF59-4712-9299-D4D8706D5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381CBDFA-9DEF-443A-882A-F213CFAB28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60EB16A-A1FB-4AEB-A93D-3CD3F148A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CCDC53-CEDB-4C91-8C7A-DC9FB924C3EF}" type="slidenum">
              <a:rPr lang="en-US" altLang="en-US" sz="1200" u="none"/>
              <a:pPr/>
              <a:t>1</a:t>
            </a:fld>
            <a:endParaRPr lang="en-US" altLang="en-US" sz="1200" u="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4B92466-BD3B-4D35-97D8-2089FA8CCC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EBE9223-E463-4186-8636-D1C6FAC33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540E73-C1C1-40A7-B7E7-F9520D46BF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4C8484-EFD4-4271-AF7E-15D7EBF94E7C}" type="slidenum">
              <a:rPr lang="en-US" altLang="en-US" sz="1200" u="none"/>
              <a:pPr/>
              <a:t>10</a:t>
            </a:fld>
            <a:endParaRPr lang="en-US" altLang="en-US" sz="1200" u="none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15B66A4-6C54-4D2F-B7C0-6E51E827BB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8FCE2CC-054B-4392-B4B1-AF9680A69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11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1434AA-57D3-4D90-A8CD-6C8376328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2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65F95C-BC27-4DFA-9B91-B15AE15A8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9EF0A6-CCC2-4AAF-B9A8-C595013DE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A9E2DD5-CFEE-4D73-BB0F-5BEB9B7D6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F38B49-2937-4A91-A88C-4202538AC710}" type="slidenum">
              <a:rPr lang="en-US" altLang="en-US" sz="1200" u="none"/>
              <a:pPr/>
              <a:t>3</a:t>
            </a:fld>
            <a:endParaRPr lang="en-US" altLang="en-US" sz="1200" u="none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850339D-4848-4F8E-9AF8-F73EFA6D2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EBF5B5E-724C-4CCC-A808-81371D513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4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BFF606E-EDC3-4BE0-BE83-2354AA813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14B42-8E5E-4BCD-AC80-451EC25FE45F}" type="slidenum">
              <a:rPr lang="en-US" altLang="en-US" sz="1200" u="none"/>
              <a:pPr/>
              <a:t>5</a:t>
            </a:fld>
            <a:endParaRPr lang="en-US" altLang="en-US" sz="1200" u="none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EA0073-9203-4EAE-A813-6C59F0AC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5FF2F1-2F73-449A-8B2F-3DB3302BF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26915F4-70BD-42F1-9EC0-C6C049FC4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099B9C-61F7-456A-A745-CF3D6F51962D}" type="slidenum">
              <a:rPr lang="en-US" altLang="en-US" sz="1200" u="none"/>
              <a:pPr/>
              <a:t>6</a:t>
            </a:fld>
            <a:endParaRPr lang="en-US" altLang="en-US" sz="1200" u="none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3E1CE39-B5A1-46A4-9C93-BB19A7ED31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0D5066-D01B-428C-ABDF-AA1DDECE4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DC6892F-3CB7-4362-AD67-44852DE76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FF0A1-D4E6-45FB-A74F-08847D34C993}" type="slidenum">
              <a:rPr lang="en-US" altLang="en-US" sz="1200" u="none"/>
              <a:pPr/>
              <a:t>7</a:t>
            </a:fld>
            <a:endParaRPr lang="en-US" altLang="en-US" sz="1200" u="none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EF379D6-0F51-4DB4-A78B-4706F04DB43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F353633-4AE7-4CAF-8D48-1BA710DFA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E3B32A2-B390-4915-ACC1-552EE7368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2C0577-205E-4CDB-8A75-23771345773F}" type="slidenum">
              <a:rPr lang="en-US" altLang="en-US" sz="1200" u="none"/>
              <a:pPr/>
              <a:t>8</a:t>
            </a:fld>
            <a:endParaRPr lang="en-US" altLang="en-US" sz="1200" u="none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21E8729-D6A2-4BBC-9378-1FEE3292C4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7B72846-30C1-4EFD-B6F6-1F55499B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6ADCA6-ADA4-4112-A249-26FB0CAB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CBCE9-18DC-4A69-9BEF-7AC437DD5C75}" type="slidenum">
              <a:rPr lang="en-US" altLang="en-US" sz="1200" u="none"/>
              <a:pPr/>
              <a:t>9</a:t>
            </a:fld>
            <a:endParaRPr lang="en-US" altLang="en-US" sz="1200" u="none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5CDF8AB-09F2-465C-B8AC-9140200245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DA2B21-85C2-4DAC-9B17-CE2B782B0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62C043-D659-4A37-BE2B-264E60AD7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F924C-DD8B-4D6D-BDB5-A77C7712E2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8AEFF6-35E6-4C3D-910D-B8D842072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02464-8612-4549-AE9C-714EDC958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934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B4916B-8DBC-4673-AAEA-0BF4C8143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D243E-8432-4941-8058-356788BDCA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1A3374-8BB5-4850-ACD9-BCDB608A4A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904B8-D2D7-4D9B-B5FF-DE2610165A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7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586AE-AD9B-4E0B-9D70-2E4B89F66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D414B-67E9-4F12-8A55-3F5071901E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AC57CA-5D6F-4D05-8F3C-C48A881F9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BE9795-C1E1-4716-A8A5-CD4CB97AC2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13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D7E771-CAD3-4F11-8919-D9AEF06DA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F54261-8217-4E88-9DA4-14EF7DBC2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06449F-369B-462C-9981-00348DFF16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B7867-87F6-487C-9F8A-C485EE1C3A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715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498B5E-943A-45DE-83B2-22C37D3C17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F49B8E-334F-410C-8BD4-A9F46D8A1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213E23-8426-4176-8C33-14E6AADD93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883EA-DC22-4C65-8ACA-EFB951C398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57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4A9A65-2F94-4C01-B381-0FB447239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0DCD51-F888-40B1-94B5-852FDCC3DD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FC6532-6A7F-4B8F-9FC9-3994B7133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1A4C1-5D4B-4CE9-9DE5-FA670D4BCF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50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C15A3C-4301-4A52-A2E8-ECF2C1C4D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612AF3-D495-463E-97CE-EB08888D5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CAD193-A727-4F7E-B777-0FCA675D9F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E81C2-F1E2-4472-BB11-09D8604CDD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86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30917D-8327-4ADA-B4B8-0F40CF02EE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BE90BC1-B801-45CE-998B-081EB874F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042D10-11F6-4CE5-9431-0DB40E0B1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DD5EF-1BCE-4314-9C80-6EB509232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153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E4076B-187A-4C43-97BD-FD23E5DEA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57A454-6C28-4A13-B41F-D60076239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FC0A15-9FD9-4A55-B882-1D0567E8F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585093-6EAE-4F46-9FEF-F093D11EC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72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F93D3F-71F4-479C-BF54-4EB865D028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33F880-CAE2-4050-BA0F-747DF103A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1BC176-05C8-4035-B07F-D8C0B2EC5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8FFEB-EBD3-4971-AB74-9762B76D77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43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DF9C0E-FE8F-45E6-B80A-58EF099A3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7B4A03-5DB3-40D2-9EE2-224A14AEDC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61A393-8571-482D-8C77-453EDA65B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48DC7-9A1F-4ADB-87D9-6A2E1B028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36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6765C78-98C6-433B-B5C5-36B29EBBE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D1B580-7C6F-4079-88D6-12A30FA80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11E6A6D-8C34-45BD-B136-6E6C9D69F6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04A08A-A5DD-434A-BDB7-203208896C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7BD42B-E4EC-4A7C-A3CD-C87903FD92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>
                <a:latin typeface="Times New Roman" panose="02020603050405020304" pitchFamily="18" charset="0"/>
              </a:defRPr>
            </a:lvl1pPr>
          </a:lstStyle>
          <a:p>
            <a:fld id="{1F89048F-0DE0-477C-8DB6-7B834A9C09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86305AF-B8DE-4163-AE70-6738BDE9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78B3E3-7BE0-46E5-9B76-6B3B954EF595}" type="slidenum">
              <a:rPr lang="en-US" altLang="en-US" sz="1400" u="none">
                <a:latin typeface="Times New Roman" panose="02020603050405020304" pitchFamily="18" charset="0"/>
              </a:rPr>
              <a:pPr/>
              <a:t>1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8BF64D3-0307-42A0-A91F-014107150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5216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Lecture 26: Multiprocessors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72FC952C-DC1E-4094-9CE1-83FAAF6D2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364962DB-9322-446B-B65E-3AF09CFA2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64261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Arial" panose="020B060402020202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Arial" panose="020B0604020202020204" pitchFamily="34" charset="0"/>
              </a:rPr>
              <a:t> Snooping-based coherence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Arial" panose="020B0604020202020204" pitchFamily="34" charset="0"/>
              </a:rPr>
              <a:t> Synchronization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Arial" panose="020B0604020202020204" pitchFamily="34" charset="0"/>
              </a:rPr>
              <a:t> Consistency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u="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FCAAD29-3879-44D1-85F9-363F0C21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6B8FA-A548-49D8-95D0-B5536D31D626}" type="slidenum">
              <a:rPr lang="en-US" altLang="en-US" sz="1400" u="none">
                <a:latin typeface="Times New Roman" panose="02020603050405020304" pitchFamily="18" charset="0"/>
              </a:rPr>
              <a:pPr/>
              <a:t>10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A9C90D00-2911-476B-AB78-D5665279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87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Consistency Example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6120515-D13A-4AF3-B664-CF5BAD3D8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E52C4630-8BFF-4C08-8D1B-3FC8A92F3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35818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coherence</a:t>
            </a: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B251D1E9-8048-482B-9C97-47A68CAD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3254375" cy="17494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  Crit.Section         Crit.Section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EB53AF0C-F79F-4138-8A48-4035600D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713" y="4114800"/>
            <a:ext cx="4640262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The programmer expected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above code to implement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lock – because of ooo, both processors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can enter the critical section</a:t>
            </a:r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FF7613F5-E663-414A-AD08-BAC83C61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943600"/>
            <a:ext cx="78851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Arial" panose="020B0604020202020204" pitchFamily="34" charset="0"/>
              </a:rPr>
              <a:t>The consistency model lets the programmer know what assumptions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Arial" panose="020B0604020202020204" pitchFamily="34" charset="0"/>
              </a:rPr>
              <a:t>they can make about the hardware’s reordering capabilities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11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5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Sequential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1534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A multiprocessor is sequentially consistent if the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of the execution is achieveable by maintaining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order within a processor and interleaving accesses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different processors in an arbitrary fashion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The multiprocessor in the previous example is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sequentially consistent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Can implement sequential consistency by requiring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following: program order, write serialization, everyone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seen an update before a value is read – very intuitive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the programmer, but extremely slow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74921893-32AD-4317-93F1-2D45A20E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2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DDB3582A-D0A3-409D-B2B1-CD3B12494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89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240665D-E552-4244-95CA-F032A559E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276A0F48-7FC1-4E5F-8524-5CEC8C48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73548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66F084D4-E8EF-4871-977F-8E28C77E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550A42F8-C706-4DA4-BC69-9280C21F3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76BB0BE2-A975-40A2-8E3F-9CACC79D4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298F12DD-097F-4560-93FC-644924ED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A0FED496-CFD6-41B1-BFA6-09B2C9D4B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CC9AA50-45C8-481B-8835-22246B584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3F2404C6-5B69-4536-BA2D-21315329B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EEFCBAB2-0384-46B6-A964-DD6846C3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A9A6D836-7088-4AC1-971C-E5A57856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C1838221-0133-444B-BD1C-D2EC3EE9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5B883E66-3689-481A-9FBB-B2D5C114A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010D273B-66BC-49AB-99DA-BBE3F7D91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023BA4F3-9BF0-42A1-9CAA-D7BCFD6DD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AD39615B-FAEC-4FBD-BC8A-836CE1500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53CA3178-0578-4C8B-9376-35E64360A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2A5FDE3E-8268-4CF2-9C1C-F053C784C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739D9E3A-F68B-4600-B573-E4214FEDA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FA42E720-B632-46EA-86B4-2BE27F424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7492144D-9F7D-49C4-9E59-D1E1525F0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D7964DD6-3F2A-4EDF-8A8C-17C9EC3C7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8E7DE680-868D-4627-97B8-1A4F520DD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0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445931-4BE6-4D5B-85B6-970E44FC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D16FB-4185-4036-B564-1000A3D43C0A}" type="slidenum">
              <a:rPr lang="en-US" altLang="en-US" sz="1400" u="none">
                <a:latin typeface="Times New Roman" panose="02020603050405020304" pitchFamily="18" charset="0"/>
              </a:rPr>
              <a:pPr/>
              <a:t>3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810E5A15-C7DA-413A-992A-5DDEB5B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F9984FC6-A260-4135-B047-FDF02BA0D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7FA13E83-0470-4743-955F-10A4A60C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86439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P1 reads X: not found in cache-1, request sent on bus, memory responds,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X is placed in cache-1 in shared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P2 reads X: not found in cache-2, request sent on bus, everyone snoops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this request, cache-1does nothing because this is just a read request,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memory responds, X is placed in cache-2 in shared state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8FF1151A-7199-4F2B-9B35-301B9E57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P1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05647E6C-AF1F-4092-A54C-FA3FDEA2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Cache-1</a:t>
            </a:r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CF95FB63-93A9-4EAE-B4D1-72747C318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0CB65F54-81C4-4B7C-95B6-6B61D262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P2</a:t>
            </a:r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C87DE5B4-4B03-4C2D-960A-2190EACB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Cache-2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50DF8005-7E65-4D62-BA5B-64DBAFE7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7">
            <a:extLst>
              <a:ext uri="{FF2B5EF4-FFF2-40B4-BE49-F238E27FC236}">
                <a16:creationId xmlns:a16="http://schemas.microsoft.com/office/drawing/2014/main" id="{3DC0B277-2824-47FD-BEBD-9435E0E9C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8">
            <a:extLst>
              <a:ext uri="{FF2B5EF4-FFF2-40B4-BE49-F238E27FC236}">
                <a16:creationId xmlns:a16="http://schemas.microsoft.com/office/drawing/2014/main" id="{C1AF7CA4-18F4-4FC5-88E4-E7C00D4CC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21">
            <a:extLst>
              <a:ext uri="{FF2B5EF4-FFF2-40B4-BE49-F238E27FC236}">
                <a16:creationId xmlns:a16="http://schemas.microsoft.com/office/drawing/2014/main" id="{6A150D8D-0E95-4F62-BA63-008E7D2CE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Rectangle 22">
            <a:extLst>
              <a:ext uri="{FF2B5EF4-FFF2-40B4-BE49-F238E27FC236}">
                <a16:creationId xmlns:a16="http://schemas.microsoft.com/office/drawing/2014/main" id="{17EEE8AA-F6B8-46EF-B481-48B160A9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Main Memory</a:t>
            </a:r>
          </a:p>
        </p:txBody>
      </p:sp>
      <p:sp>
        <p:nvSpPr>
          <p:cNvPr id="12304" name="Line 24">
            <a:extLst>
              <a:ext uri="{FF2B5EF4-FFF2-40B4-BE49-F238E27FC236}">
                <a16:creationId xmlns:a16="http://schemas.microsoft.com/office/drawing/2014/main" id="{39B111D9-A766-4BC1-9E9C-EF30259D5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Text Box 26">
            <a:extLst>
              <a:ext uri="{FF2B5EF4-FFF2-40B4-BE49-F238E27FC236}">
                <a16:creationId xmlns:a16="http://schemas.microsoft.com/office/drawing/2014/main" id="{8277398E-3CFB-40E6-9E72-D3FE89BEC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517207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P1 writes X: cache-1 has data in shared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state (shared only provides read perms),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request sent on bus, cache-2 snoops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then invalidates its copy of X, cache-1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moves its state to modified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P2 reads X: cache-2 has data in invalid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state, request sent on bus, cache-1 snoops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and realizes it has the only valid copy, so it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downgrades itself to shared state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responds with data, X is placed in cache-2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in shared state, memory is also updated</a:t>
            </a:r>
          </a:p>
        </p:txBody>
      </p:sp>
    </p:spTree>
    <p:extLst>
      <p:ext uri="{BB962C8B-B14F-4D97-AF65-F5344CB8AC3E}">
        <p14:creationId xmlns:p14="http://schemas.microsoft.com/office/powerpoint/2010/main" val="240832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4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95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Write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56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823649-5FA3-4F26-8E0D-4804D62C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4869B1-8E06-44EC-A81B-38CC68B0D30F}" type="slidenum">
              <a:rPr lang="en-US" altLang="en-US" sz="1400" u="none">
                <a:latin typeface="Times New Roman" panose="02020603050405020304" pitchFamily="18" charset="0"/>
              </a:rPr>
              <a:pPr/>
              <a:t>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81C8E95-2D22-4C55-B285-86002053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59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Cache Coherence Protocols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CF10ABD-0179-43E8-8E5E-6FE7D614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F9288069-98FA-416F-A2C9-B3A6F01D2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51376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>
                <a:latin typeface="Arial" panose="020B060402020202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>
                <a:latin typeface="Arial" panose="020B060402020202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  shared copies of that block</a:t>
            </a:r>
          </a:p>
        </p:txBody>
      </p:sp>
    </p:spTree>
    <p:extLst>
      <p:ext uri="{BB962C8B-B14F-4D97-AF65-F5344CB8AC3E}">
        <p14:creationId xmlns:p14="http://schemas.microsoft.com/office/powerpoint/2010/main" val="109937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E48E443-8E0D-4B5E-99AA-375951E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435B4-78E2-488F-8F09-309D41DC9BE7}" type="slidenum">
              <a:rPr lang="en-US" altLang="en-US" sz="1400" u="none">
                <a:latin typeface="Times New Roman" panose="02020603050405020304" pitchFamily="18" charset="0"/>
              </a:rPr>
              <a:pPr/>
              <a:t>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55A5C6D-C81F-4742-99CE-546D9821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35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Constructing Locks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7E432901-6759-4ED8-82E0-DF14D494A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F159C5A-B71B-47A8-B812-472F8492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33755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Applications have phases (consisting of many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that must be executed atomically, without other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processes modifying the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A lock surrounding the data/code ensures that only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program can be in a critical section at a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The hardware must provide some basic primitives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allow us to construct locks with different properties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E7188ABD-2188-4657-A8FF-C90A77D1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4887913"/>
            <a:ext cx="1733550" cy="711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Bank balance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$1000</a:t>
            </a: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F8DA868D-BDF8-417D-A899-E38AA6645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295400" cy="1016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Add $100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Wr $1100</a:t>
            </a: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2E794D44-E3D9-489F-AA10-46A51087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715000"/>
            <a:ext cx="1295400" cy="1016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Add $200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Wr $1200</a:t>
            </a:r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2A2D4CD8-81CC-427C-B2A3-1FD6974A3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533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C7F2AC54-4E85-4122-8D3D-3467F8E4A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Text Box 10">
            <a:extLst>
              <a:ext uri="{FF2B5EF4-FFF2-40B4-BE49-F238E27FC236}">
                <a16:creationId xmlns:a16="http://schemas.microsoft.com/office/drawing/2014/main" id="{53925733-CF62-43DC-BD11-08C69A9F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4989513"/>
            <a:ext cx="423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Parallel (unlocked) banking transactions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5D1833E-AD1F-4DE6-931F-33B0CD9F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728E36-3A34-4A1D-9CAE-970D07C82378}" type="slidenum">
              <a:rPr lang="en-US" altLang="en-US" sz="1400" u="none">
                <a:latin typeface="Times New Roman" panose="02020603050405020304" pitchFamily="18" charset="0"/>
              </a:rPr>
              <a:pPr/>
              <a:t>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246EA1CC-322F-48AA-B3E8-76F6D8475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1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Synchronization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66133B3-0985-4E1B-ACD4-2C11EAC6A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F5454E34-7C8A-4C14-B5C0-472C8791E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518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The simplest hardware primitive that greatly facilitates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synchronization implementations (locks, barriers,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is an atomic read-modify-write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Atomic exchange: swap contents of register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Special case of atomic exchange: test &amp; set: transfer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memory location into register and write 1 into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(if memory has 0, lock is free)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lock:    t&amp;s    register,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            bnz   register, 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            CS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            st      location, #0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C945DCDF-242B-4EEC-B910-655453E2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609975" cy="1016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When multiple parallel threads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execute this code, only 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Arial" panose="020B0604020202020204" pitchFamily="34" charset="0"/>
              </a:rPr>
              <a:t>will be able to enter CS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373DFD9-EB0A-4B4D-AE4A-00A7DB8D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82EA9-0C6F-463C-9141-C93A7962E0A2}" type="slidenum">
              <a:rPr lang="en-US" altLang="en-US" sz="1400" u="none">
                <a:latin typeface="Times New Roman" panose="02020603050405020304" pitchFamily="18" charset="0"/>
              </a:rPr>
              <a:pPr/>
              <a:t>8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62A13F63-2B68-44DA-9416-834C315E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Coherence Vs. Consistency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6FFD0B3-DA02-4DF1-807E-7BC089525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3B69FA8D-F054-45BB-9525-7553AF15A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8831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Recall that coherence guarantees (i) write propagation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(a write will eventually be seen by other processors),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(ii) write serialization (all processors see writes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same location in the same order)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The consistency model defines the ordering of writes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reads to different memory locations – the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guarantees a certain consistency model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programmer attempts to write correct programs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those assumptions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58A7FC1-53F1-43A3-A49D-E0AAB9D2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1C560C-9E5A-46C6-A17B-7D955D4D4F33}" type="slidenum">
              <a:rPr lang="en-US" altLang="en-US" sz="1400" u="none">
                <a:latin typeface="Times New Roman" panose="02020603050405020304" pitchFamily="18" charset="0"/>
              </a:rPr>
              <a:pPr/>
              <a:t>9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C64D8D8E-C93E-48AC-BA2F-E35FFBFA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87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Consistency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1CB8BDD-E701-4A9D-B9C6-F7248DAD1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BD0074EC-C231-482C-94FF-C7D2B1E8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35818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coherence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36A3FD89-39E0-4B9F-8C53-8A74593EF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3254375" cy="17494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Arial" panose="020B0604020202020204" pitchFamily="34" charset="0"/>
              </a:rPr>
              <a:t>  Crit.Section         Crit.Section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46274</TotalTime>
  <Words>996</Words>
  <Application>Microsoft Office PowerPoint</Application>
  <PresentationFormat>On-screen Show (4:3)</PresentationFormat>
  <Paragraphs>225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284</cp:revision>
  <dcterms:created xsi:type="dcterms:W3CDTF">2002-09-20T18:19:18Z</dcterms:created>
  <dcterms:modified xsi:type="dcterms:W3CDTF">2020-04-16T02:17:43Z</dcterms:modified>
</cp:coreProperties>
</file>