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63" r:id="rId3"/>
    <p:sldId id="464" r:id="rId4"/>
    <p:sldId id="434" r:id="rId5"/>
    <p:sldId id="462" r:id="rId6"/>
    <p:sldId id="435" r:id="rId7"/>
    <p:sldId id="436" r:id="rId8"/>
    <p:sldId id="437" r:id="rId9"/>
    <p:sldId id="438" r:id="rId10"/>
    <p:sldId id="440" r:id="rId11"/>
    <p:sldId id="417" r:id="rId12"/>
    <p:sldId id="450" r:id="rId13"/>
    <p:sldId id="451" r:id="rId14"/>
    <p:sldId id="465" r:id="rId15"/>
    <p:sldId id="466" r:id="rId16"/>
    <p:sldId id="467" r:id="rId17"/>
    <p:sldId id="4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>
      <p:cViewPr varScale="1">
        <p:scale>
          <a:sx n="67" d="100"/>
          <a:sy n="67" d="100"/>
        </p:scale>
        <p:origin x="109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0020FB-026F-40E0-A82D-28FC400F1CF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71A51-0BC9-403B-A9E0-CFE56423B30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14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5FF8990-CFA4-4C50-A040-B5956BA98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B1EC0F-74C2-4BEF-887B-15B533C05F4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E9B1400-85B9-42BC-A2E2-939635A55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C6070A-2AF8-4C5B-8FAB-C1565CD66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C17B129-388A-4D27-AE1A-F1C58764B6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10B8C9-61DB-4B0C-9EFC-2F24E57C0E8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48B5A27-4AC8-4E24-A3BF-666BA701B5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A8F5BFA-26E7-42D5-80FD-E77827FE8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0C68D7-B52C-4703-BC12-B18C2C86A55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74B264-75CF-4A5B-AF77-5C2642E8FC24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5309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25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: Security, </a:t>
            </a: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VM, </a:t>
            </a:r>
            <a:r>
              <a:rPr lang="en-US" altLang="en-US" dirty="0" err="1">
                <a:solidFill>
                  <a:srgbClr val="CC0000"/>
                </a:solidFill>
                <a:latin typeface="Arial" panose="020B0604020202020204" pitchFamily="34" charset="0"/>
              </a:rPr>
              <a:t>Multiproc</a:t>
            </a:r>
            <a:endParaRPr lang="en-US" altLang="en-US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54671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Security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Virtual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Multiprocessors, cache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83381-9540-405F-88C0-67443FDF821A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60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54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5" y="2474913"/>
            <a:ext cx="224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2098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672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5070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9E061-569A-404F-BA0C-3EE9BFD1E7B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6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44708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Consider the longest latency possible for a load instruction: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TLB miss: must look up page table to find translation for v.page P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Calculate the virtual memory address for the page table entry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 that has the translation for page P – let’s say, this is v.page Q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TLB miss for v.page Q: will require navigation of a hierarchical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 page table (let’s ignore this case for now and assume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 succeeded in finding the physical memory location (R) for page Q)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Access memory location R (find this either in L1, L2, or memory)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We now have the translation for v.page P – put this into the TLB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We now have a TLB hit and know the physical page number – this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 allows us to do tag comparison and check the L1 cache for a hit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If there’s a miss in L1, check L2 – if that misses, check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At any point, if the page table entry claims that the page is on disk,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flag a page fault – the OS then copies the page from disk to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and the hardware resumes what it was doing before the page fault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… phew!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2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6137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off-the-shelf computers, most flexibility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35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88511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organization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fewer than a dozen processors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14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9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73548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6439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517207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>
                <a:latin typeface="Arial" panose="020B060402020202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>
                <a:latin typeface="Arial" panose="020B0604020202020204" pitchFamily="34" charset="0"/>
              </a:rPr>
              <a:t>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95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66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59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Arial" panose="020B060402020202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5137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>
                <a:latin typeface="Arial" panose="020B060402020202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>
                <a:latin typeface="Arial" panose="020B060402020202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>
                <a:latin typeface="Arial" panose="020B060402020202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>
                <a:latin typeface="Arial" panose="020B0604020202020204" pitchFamily="34" charset="0"/>
              </a:rPr>
              <a:t>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C1AD80-0FD4-4D89-AC0B-20DC532E6B7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E88A1BD-8624-431A-8737-0DAFA7A29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80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Spectre: Variant 1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0B7BE1AC-BB96-4CE9-A8E5-B8EF858A3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Box 5">
            <a:extLst>
              <a:ext uri="{FF2B5EF4-FFF2-40B4-BE49-F238E27FC236}">
                <a16:creationId xmlns:a16="http://schemas.microsoft.com/office/drawing/2014/main" id="{F4F7BA5F-A328-46CE-A9E7-0DECC877C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69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if  (x  &lt;  array1_size)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y = array2[ array1[x] ];</a:t>
            </a:r>
          </a:p>
        </p:txBody>
      </p:sp>
      <p:sp>
        <p:nvSpPr>
          <p:cNvPr id="5126" name="TextBox 6">
            <a:extLst>
              <a:ext uri="{FF2B5EF4-FFF2-40B4-BE49-F238E27FC236}">
                <a16:creationId xmlns:a16="http://schemas.microsoft.com/office/drawing/2014/main" id="{6F2C5CF5-9F88-449A-BE8F-213800D46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41DA"/>
                </a:solidFill>
                <a:latin typeface="Arial" panose="020B060402020202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5126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Box 8">
            <a:extLst>
              <a:ext uri="{FF2B5EF4-FFF2-40B4-BE49-F238E27FC236}">
                <a16:creationId xmlns:a16="http://schemas.microsoft.com/office/drawing/2014/main" id="{C422D483-E74E-466B-8074-89FB4A9CA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41DA"/>
                </a:solidFill>
                <a:latin typeface="Arial" panose="020B060402020202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5130" name="TextBox 10">
            <a:extLst>
              <a:ext uri="{FF2B5EF4-FFF2-40B4-BE49-F238E27FC236}">
                <a16:creationId xmlns:a16="http://schemas.microsoft.com/office/drawing/2014/main" id="{6690D1F6-18F8-45C6-96A5-DF62445B3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41DA"/>
                </a:solidFill>
                <a:latin typeface="Arial" panose="020B060402020202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5132" name="TextBox 12">
            <a:extLst>
              <a:ext uri="{FF2B5EF4-FFF2-40B4-BE49-F238E27FC236}">
                <a16:creationId xmlns:a16="http://schemas.microsoft.com/office/drawing/2014/main" id="{6C3B61F1-99E9-4B4D-885A-9AEE896B2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14800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41DA"/>
                </a:solidFill>
                <a:latin typeface="Arial" panose="020B060402020202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5134" name="TextBox 14">
            <a:extLst>
              <a:ext uri="{FF2B5EF4-FFF2-40B4-BE49-F238E27FC236}">
                <a16:creationId xmlns:a16="http://schemas.microsoft.com/office/drawing/2014/main" id="{FBCB4A67-8B79-4BFB-BADA-405177606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41DA"/>
                </a:solidFill>
                <a:latin typeface="Arial" panose="020B060402020202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D815E4-8646-41D2-9199-35B88DA6488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43E21AB6-93DB-4A85-813C-059203FE4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37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Spectre: Variant 2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4EF87-2571-40D5-98B6-5E7BEBA10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Box 5">
            <a:extLst>
              <a:ext uri="{FF2B5EF4-FFF2-40B4-BE49-F238E27FC236}">
                <a16:creationId xmlns:a16="http://schemas.microsoft.com/office/drawing/2014/main" id="{BC153CD5-3B55-4A4A-B192-67DAD23EF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3049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R1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 (from attacker)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11">
            <a:extLst>
              <a:ext uri="{FF2B5EF4-FFF2-40B4-BE49-F238E27FC236}">
                <a16:creationId xmlns:a16="http://schemas.microsoft.com/office/drawing/2014/main" id="{F3EFF9BC-1E8F-407B-BF3C-B63FF27B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… </a:t>
            </a:r>
          </a:p>
        </p:txBody>
      </p:sp>
      <p:sp>
        <p:nvSpPr>
          <p:cNvPr id="7177" name="TextBox 12">
            <a:extLst>
              <a:ext uri="{FF2B5EF4-FFF2-40B4-BE49-F238E27FC236}">
                <a16:creationId xmlns:a16="http://schemas.microsoft.com/office/drawing/2014/main" id="{E4B1BCC0-7247-409A-9F6D-2D5469D71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… </a:t>
            </a:r>
          </a:p>
        </p:txBody>
      </p:sp>
      <p:sp>
        <p:nvSpPr>
          <p:cNvPr id="7178" name="TextBox 13">
            <a:extLst>
              <a:ext uri="{FF2B5EF4-FFF2-40B4-BE49-F238E27FC236}">
                <a16:creationId xmlns:a16="http://schemas.microsoft.com/office/drawing/2014/main" id="{AF5B1667-5577-4531-A2C1-9C33F8682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855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Victim code </a:t>
            </a:r>
          </a:p>
        </p:txBody>
      </p:sp>
      <p:sp>
        <p:nvSpPr>
          <p:cNvPr id="7179" name="TextBox 14">
            <a:extLst>
              <a:ext uri="{FF2B5EF4-FFF2-40B4-BE49-F238E27FC236}">
                <a16:creationId xmlns:a16="http://schemas.microsoft.com/office/drawing/2014/main" id="{8D9107A0-98B1-439E-8657-06E99AA43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855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Victim code </a:t>
            </a:r>
          </a:p>
        </p:txBody>
      </p:sp>
      <p:sp>
        <p:nvSpPr>
          <p:cNvPr id="7180" name="TextBox 15">
            <a:extLst>
              <a:ext uri="{FF2B5EF4-FFF2-40B4-BE49-F238E27FC236}">
                <a16:creationId xmlns:a16="http://schemas.microsoft.com/office/drawing/2014/main" id="{DD069411-4509-4E40-A55E-83634B8E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3150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Label1: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</a:t>
            </a:r>
            <a:r>
              <a:rPr lang="en-US" altLang="en-US" sz="2400" dirty="0" err="1">
                <a:latin typeface="Arial" panose="020B0604020202020204" pitchFamily="34" charset="0"/>
              </a:rPr>
              <a:t>lw</a:t>
            </a:r>
            <a:r>
              <a:rPr lang="en-US" altLang="en-US" sz="2400" dirty="0">
                <a:latin typeface="Arial" panose="020B0604020202020204" pitchFamily="34" charset="0"/>
              </a:rPr>
              <a:t> [R2]</a:t>
            </a:r>
          </a:p>
        </p:txBody>
      </p:sp>
      <p:sp>
        <p:nvSpPr>
          <p:cNvPr id="7181" name="TextBox 16">
            <a:extLst>
              <a:ext uri="{FF2B5EF4-FFF2-40B4-BE49-F238E27FC236}">
                <a16:creationId xmlns:a16="http://schemas.microsoft.com/office/drawing/2014/main" id="{F0228FE1-DE6E-4358-BE7C-1A751C994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Attacker code </a:t>
            </a:r>
          </a:p>
        </p:txBody>
      </p:sp>
      <p:sp>
        <p:nvSpPr>
          <p:cNvPr id="7182" name="TextBox 17">
            <a:extLst>
              <a:ext uri="{FF2B5EF4-FFF2-40B4-BE49-F238E27FC236}">
                <a16:creationId xmlns:a16="http://schemas.microsoft.com/office/drawing/2014/main" id="{48510343-48D3-4B07-A661-F79C7B266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8970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Label0: if (1)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51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memory of a different process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2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2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19600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181600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6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280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11969-2FC0-4B9B-9963-6820FEBB0010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972425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increases memory waste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5558A0-5517-4AD6-8024-5411A23BD79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637588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look up the TLB, then the cache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physical address – must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location in cache –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36679</TotalTime>
  <Words>1439</Words>
  <Application>Microsoft Office PowerPoint</Application>
  <PresentationFormat>On-screen Show (4:3)</PresentationFormat>
  <Paragraphs>295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207</cp:revision>
  <dcterms:created xsi:type="dcterms:W3CDTF">2002-09-20T18:19:18Z</dcterms:created>
  <dcterms:modified xsi:type="dcterms:W3CDTF">2020-04-14T03:12:15Z</dcterms:modified>
</cp:coreProperties>
</file>