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402" r:id="rId2"/>
    <p:sldId id="439" r:id="rId3"/>
    <p:sldId id="450" r:id="rId4"/>
    <p:sldId id="460" r:id="rId5"/>
    <p:sldId id="461" r:id="rId6"/>
    <p:sldId id="462" r:id="rId7"/>
    <p:sldId id="465" r:id="rId8"/>
    <p:sldId id="466" r:id="rId9"/>
    <p:sldId id="451" r:id="rId10"/>
    <p:sldId id="452" r:id="rId11"/>
    <p:sldId id="453" r:id="rId12"/>
    <p:sldId id="454" r:id="rId13"/>
    <p:sldId id="455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>
      <p:cViewPr varScale="1">
        <p:scale>
          <a:sx n="67" d="100"/>
          <a:sy n="67" d="100"/>
        </p:scale>
        <p:origin x="1095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2425A4E7-847C-4662-8896-1284E8B14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4FFA7D6-2F08-40B2-AD74-631147FC956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F6C2BED-7418-4B35-8D4B-6C56EFBA53A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9B397F43-77A1-408D-8063-31E001011CC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487DFA4F-D79F-40EF-BD14-04C316D2A78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7C49E546-6EC3-43CB-866E-0A260A90BC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F712EE4-E4BE-4296-B20A-FEB42CFF06F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FEF63B4E-B540-4037-9D6D-3F279886AF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CE7B03-FC61-423D-97A8-494AB9614456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85FDB22-81A1-46C3-8039-1131DBE959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0822E151-76DE-4724-980E-976B525600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BA33FB7-92DB-4EE1-B288-1F6B8BF469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E7D727-F54B-40BB-B781-790F79E09946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E303AE7A-F635-4783-A096-214A08561D1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3DB6B935-9342-4EE2-BE53-6761C4A688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B2B6D548-92BA-4471-A5D5-2D201B4CBF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758AF1-A293-4EAA-B557-6AC46191C4AC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F8CEB82D-F146-4CC4-BF56-98B04FC6D8B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A1ABE50-0B8C-4968-9FF4-EF44EE3358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76229B21-EDA1-48F7-A719-5787DDE90C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68028FB-F47B-4091-9C4D-9A2265E3FC5B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47BE58EA-07C1-4325-AF6A-E7B68802A1E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AC56CA49-4580-407F-89BD-69B135ADEDF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BC8301EB-E3A7-4474-BD35-2ACAE5D460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3F4EA53-AF48-449F-A8B9-9C810864713F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D9BB95CE-2608-40CD-B469-DF2286538D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DAB6372C-A8D3-486B-8A7A-0078F89C3F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D2A14FC3-A33D-445C-A2E1-931AB7CD2B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899D93-84D4-4657-93E0-861BDE2AA025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FD6C4457-9AB4-4191-A3C5-14C06F39A4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481BF6EA-72BF-4417-AF1F-28A2E73F98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6F5E68DD-98D5-4885-9729-E2D6B21D0A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57BFE0-04EE-4AAC-A204-884E9623A05B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04DDED8F-8128-4E4F-BE8C-73BE53EFBD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A36A6CBC-139D-47AB-884F-A38E3F3970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AE6ED63C-DC2E-4C29-BDC0-BA54815DF6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BF16918-8272-499F-814F-45D8E846EE0B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4941218C-9705-4A48-8C0B-B29BE4FAA9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CD95E6A2-A025-4395-A40E-F8663DE281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EA8A242A-2492-4B43-8258-EF74C823C2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E88E27D-B3E4-41D2-BC90-0538217B9D3D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6143032B-FF0A-4574-B564-3742A90DB5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8740C933-F7B3-45E8-BCAA-18171DE838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76606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6597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0733DEB1-CC55-4B06-A1A3-005F3D7A41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EE56C7-0F97-495C-8E21-C0F595E70255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7D860A9B-A332-4229-986F-BD16B704913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1FEBAD9D-8382-42D3-BA5B-1432147893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A8CFAB-7B1A-4C59-905F-3B0F68BCEE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07C090-14D8-412D-B5EA-4F8DEB7399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031766-EB44-4B2D-91AF-156FD722B7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7C6113-A2A0-4165-92FB-FAD3BD4C6B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03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DF2F31E-6CE7-4FFD-9F2C-0AE961746D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7F7674-29A9-46C0-B14E-FC4D40670D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3BC7CD-7E2C-40AC-95D7-5EF1CA85E8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014DD1-EFF7-4911-8BDF-C948515EE7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305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216472-08BF-4A38-9756-84025D166F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7B47DB-2CD1-425C-BA00-CCD2ADE303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A1E0E2-FCE4-4576-9236-84C931AEA6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3D1665-5E9C-457F-9F63-AF55BAA668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390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DBC420-821B-4083-A85E-D935146BEB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75BBBA-44E0-4B3A-BA81-747A0F8F79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920B895-C1CF-43ED-8C4B-AA069E57CF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001195-0C38-48A8-AAB3-727BDFEB44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9255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AFA63A-16C1-49A6-A868-B711AE9E4A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9EC39B-1037-42CA-98DA-2AE27B46C7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C4AB5C8-3D95-44D5-8568-CA0316A991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38242F-4CFC-4228-807A-79F89C2115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5259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0A3BD2-E8E3-4C7B-8BA9-FE635DEF86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9C0900-EA44-4391-8942-774CCE43E4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608AAD-8D9F-46A4-ABC5-B5F0609144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7B69AF-25F8-49E8-99CE-BF22108084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9419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B15F47-9D54-4CBC-AFE6-54E15B1566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0CF66B3-FF33-4F46-87ED-83B800F302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F774C62-EA72-4F71-9894-0B5E34A838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7A5AD2-6A9A-44A5-9018-4DFD91236D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4479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947F655-516B-424F-99A2-4EAC9CFBBA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4DB15C0-AE07-4586-A55D-3761D50EBD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BB8B54A-B9E5-4146-847E-C925F76B00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6D7824-48CB-42E5-87FC-E57BA6F3D1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24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A8EDD2D-8B2B-49E4-87CA-3D24A6144C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E26124B-3E01-4B83-A95A-A3750B079A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6292396-1A85-42D2-B340-FF2D3D9E12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2E1D6A-6677-415D-AF4D-4FC5CB72EE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0088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A55FF6-B250-4F1C-A28A-E4BF3E4EA2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40844E-3D65-417A-8598-BFC408C544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507FAD-2966-4DD9-A8F8-0F50DAEBFE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406A5D-9CDC-4F96-98E3-BA2A48D2D0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6813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292CD3-1711-45F8-8672-EF4293B47E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EC5C06-ECBB-431E-B94B-D8FF20E3A3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987BCB-FC77-4D89-88CB-7B95EB279F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87F5DD-6424-4DA2-B251-C73E3C9DA0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9333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ACBA136-9A3A-403D-83E3-9AAEB742A9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A84C9EB-9469-476F-B207-4F7BAC2B59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F2BEA70-2E2E-4879-B2ED-6AEF67EB136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7944AA8-0CC0-4BF3-98A5-89A8118C5B3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F90E331-EFCF-4D88-A480-36D615D4EA5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7A1900E6-EF6A-431F-AF0E-CBDC383E7F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0D42570-DB81-4234-8C03-3D1FDB4D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F36F5D-DA44-4E2A-BBB3-266D8374A85C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04C63A97-C8F7-4ED1-AB89-715FA24DB8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54361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Arial" panose="020B0604020202020204" pitchFamily="34" charset="0"/>
              </a:rPr>
              <a:t>Lecture 23: Cache, Memory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24F038B7-8353-4E5E-A773-3F02BC6AAA8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99FDF318-13C1-4F14-AD9F-BEC9E22A9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5650906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Example problems in cache design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Caching policies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Main memory system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8BD44E2-A151-4693-A049-762A61504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8F0028-E01C-4E36-AE2A-FEA747F55DB8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8C106EF3-F937-478E-A73F-3473642C89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3350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Writes</a:t>
            </a:r>
          </a:p>
        </p:txBody>
      </p:sp>
      <p:sp>
        <p:nvSpPr>
          <p:cNvPr id="7172" name="Line 3">
            <a:extLst>
              <a:ext uri="{FF2B5EF4-FFF2-40B4-BE49-F238E27FC236}">
                <a16:creationId xmlns:a16="http://schemas.microsoft.com/office/drawing/2014/main" id="{28C18E9E-8BC7-4455-8FF0-0FEF93740A3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Text Box 4">
            <a:extLst>
              <a:ext uri="{FF2B5EF4-FFF2-40B4-BE49-F238E27FC236}">
                <a16:creationId xmlns:a16="http://schemas.microsoft.com/office/drawing/2014/main" id="{3DE6D768-135A-4EC7-B98B-3DEF104FB5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342313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When you write into a block, do you also update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copy in L2?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</a:rPr>
              <a:t> write-through: every write to L1 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 write to L2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 write-back: mark the block as dirty, when the block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   gets replaced from L1, write it to L2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Writeback coalesces multiple writes to an L1 block into one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L2 write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Writethrough simplifies coherency protocols in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multiprocessor system as the L2 always has a current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copy of data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69357E8-016A-4FFB-9F05-F467AC2B1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D4DB0B7-0E8F-45D8-AA98-514B7FBBA894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CF6DC045-D77E-4D3C-B885-AB5B98163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021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Types of Cache Misses</a:t>
            </a:r>
          </a:p>
        </p:txBody>
      </p:sp>
      <p:sp>
        <p:nvSpPr>
          <p:cNvPr id="9220" name="Line 3">
            <a:extLst>
              <a:ext uri="{FF2B5EF4-FFF2-40B4-BE49-F238E27FC236}">
                <a16:creationId xmlns:a16="http://schemas.microsoft.com/office/drawing/2014/main" id="{764D56F3-4C73-41B4-9997-0812705D240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Text Box 4">
            <a:extLst>
              <a:ext uri="{FF2B5EF4-FFF2-40B4-BE49-F238E27FC236}">
                <a16:creationId xmlns:a16="http://schemas.microsoft.com/office/drawing/2014/main" id="{47F19B11-CF51-44A9-AAE2-DEFA0CFF3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2677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Compulsory misses: happens the first time a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word is accessed – the misses for an infinite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Capacity misses: happens because the program touched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many other words before re-touching the same word –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misses for a fully-associative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Conflict misses: happens because two words map to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same location in the cache – the misses generated while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moving from a fully-associative to a direct-mapped cache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>
            <a:extLst>
              <a:ext uri="{FF2B5EF4-FFF2-40B4-BE49-F238E27FC236}">
                <a16:creationId xmlns:a16="http://schemas.microsoft.com/office/drawing/2014/main" id="{C59A64DB-5B1B-4E2B-92B5-53340A6AF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5B20DA-AAC5-4AF0-9D9D-BFC8E405A19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DD0E50B1-6FA7-447B-A17B-D294052388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6213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Off-Chip DRAM Main Memory</a:t>
            </a:r>
          </a:p>
        </p:txBody>
      </p:sp>
      <p:sp>
        <p:nvSpPr>
          <p:cNvPr id="11268" name="Line 3">
            <a:extLst>
              <a:ext uri="{FF2B5EF4-FFF2-40B4-BE49-F238E27FC236}">
                <a16:creationId xmlns:a16="http://schemas.microsoft.com/office/drawing/2014/main" id="{71A16CEB-4479-4367-B2DC-1F8419A07AD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Text Box 4">
            <a:extLst>
              <a:ext uri="{FF2B5EF4-FFF2-40B4-BE49-F238E27FC236}">
                <a16:creationId xmlns:a16="http://schemas.microsoft.com/office/drawing/2014/main" id="{9EC429A9-10B3-4DAD-B3C9-A4E82773E3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24706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Main memory is stored in DRAM cells that have much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higher storage density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DRAM cells lose their state over time – must be refreshed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periodically, hence the name </a:t>
            </a:r>
            <a:r>
              <a:rPr lang="en-US" altLang="en-US" sz="2400" i="1">
                <a:latin typeface="Arial" panose="020B0604020202020204" pitchFamily="34" charset="0"/>
              </a:rPr>
              <a:t>Dynamic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number of DRAM chips are aggregated on a DIMM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provide high capacity – a DIMM is a module that plugs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into a bus on the motherboard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DRAM access suffers from long access time and high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energy overhead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>
            <a:extLst>
              <a:ext uri="{FF2B5EF4-FFF2-40B4-BE49-F238E27FC236}">
                <a16:creationId xmlns:a16="http://schemas.microsoft.com/office/drawing/2014/main" id="{E27E4082-F767-48CC-88C2-68BD16AF3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F3C9FA5-1B8D-455E-9744-6488C036DB0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B0563033-46B0-4568-93A0-76B99FAF1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417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Memory Architecture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00830E94-9E2E-4D18-A6A9-29E4989FD3F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3317" name="Picture 5" descr="logo-small.jpg">
            <a:extLst>
              <a:ext uri="{FF2B5EF4-FFF2-40B4-BE49-F238E27FC236}">
                <a16:creationId xmlns:a16="http://schemas.microsoft.com/office/drawing/2014/main" id="{3DB88C4B-C739-4BE3-8334-7C003CD64D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11863"/>
            <a:ext cx="1127125" cy="84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8702092-9874-4575-8015-D63B74FDEF70}"/>
              </a:ext>
            </a:extLst>
          </p:cNvPr>
          <p:cNvSpPr/>
          <p:nvPr/>
        </p:nvSpPr>
        <p:spPr>
          <a:xfrm>
            <a:off x="304800" y="1447800"/>
            <a:ext cx="2438400" cy="1676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Processor</a:t>
            </a: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3ABAE4D-B812-4419-B331-1EA52097A119}"/>
              </a:ext>
            </a:extLst>
          </p:cNvPr>
          <p:cNvSpPr/>
          <p:nvPr/>
        </p:nvSpPr>
        <p:spPr>
          <a:xfrm>
            <a:off x="457200" y="2438400"/>
            <a:ext cx="2057400" cy="685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Memory Controller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5B499D-2C83-4692-881F-C368005A8A23}"/>
              </a:ext>
            </a:extLst>
          </p:cNvPr>
          <p:cNvCxnSpPr/>
          <p:nvPr/>
        </p:nvCxnSpPr>
        <p:spPr>
          <a:xfrm>
            <a:off x="1143000" y="3505200"/>
            <a:ext cx="510540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8A87432-7EEA-40BE-95D6-E383295E8EE8}"/>
              </a:ext>
            </a:extLst>
          </p:cNvPr>
          <p:cNvCxnSpPr/>
          <p:nvPr/>
        </p:nvCxnSpPr>
        <p:spPr>
          <a:xfrm>
            <a:off x="1143000" y="3886200"/>
            <a:ext cx="5105400" cy="0"/>
          </a:xfrm>
          <a:prstGeom prst="line">
            <a:avLst/>
          </a:prstGeom>
          <a:ln w="1270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E259B42-BE0B-4511-AD6F-E5167B1D8616}"/>
              </a:ext>
            </a:extLst>
          </p:cNvPr>
          <p:cNvCxnSpPr/>
          <p:nvPr/>
        </p:nvCxnSpPr>
        <p:spPr>
          <a:xfrm rot="5400000">
            <a:off x="762000" y="3505200"/>
            <a:ext cx="762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D5713020-3F47-4295-8BAE-2D6DD9CEE42C}"/>
              </a:ext>
            </a:extLst>
          </p:cNvPr>
          <p:cNvSpPr/>
          <p:nvPr/>
        </p:nvSpPr>
        <p:spPr>
          <a:xfrm>
            <a:off x="3276600" y="1447800"/>
            <a:ext cx="5715000" cy="1676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B3AB172-5629-4971-B4AF-15CF9B01A052}"/>
              </a:ext>
            </a:extLst>
          </p:cNvPr>
          <p:cNvSpPr/>
          <p:nvPr/>
        </p:nvSpPr>
        <p:spPr>
          <a:xfrm>
            <a:off x="34290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ADE24-4E33-4F47-BF2C-BFC59EA215D0}"/>
              </a:ext>
            </a:extLst>
          </p:cNvPr>
          <p:cNvSpPr/>
          <p:nvPr/>
        </p:nvSpPr>
        <p:spPr>
          <a:xfrm>
            <a:off x="41148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B81CBD2-59CE-4CEC-9C02-03597C6243D9}"/>
              </a:ext>
            </a:extLst>
          </p:cNvPr>
          <p:cNvSpPr/>
          <p:nvPr/>
        </p:nvSpPr>
        <p:spPr>
          <a:xfrm>
            <a:off x="48006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71FF93D-FDE8-4645-A3D5-F4FD714058B3}"/>
              </a:ext>
            </a:extLst>
          </p:cNvPr>
          <p:cNvSpPr/>
          <p:nvPr/>
        </p:nvSpPr>
        <p:spPr>
          <a:xfrm>
            <a:off x="54864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1F6F18F-36A4-4E37-91F6-E02935DD704C}"/>
              </a:ext>
            </a:extLst>
          </p:cNvPr>
          <p:cNvSpPr/>
          <p:nvPr/>
        </p:nvSpPr>
        <p:spPr>
          <a:xfrm>
            <a:off x="61722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17908B1-4C28-4677-A43F-B5DC7EAF70BD}"/>
              </a:ext>
            </a:extLst>
          </p:cNvPr>
          <p:cNvSpPr/>
          <p:nvPr/>
        </p:nvSpPr>
        <p:spPr>
          <a:xfrm>
            <a:off x="68580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44A7875-740D-475E-A766-3E6CCDCB4DBB}"/>
              </a:ext>
            </a:extLst>
          </p:cNvPr>
          <p:cNvSpPr/>
          <p:nvPr/>
        </p:nvSpPr>
        <p:spPr>
          <a:xfrm>
            <a:off x="75438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91506D6-6479-457E-9997-D0BB3F932376}"/>
              </a:ext>
            </a:extLst>
          </p:cNvPr>
          <p:cNvSpPr/>
          <p:nvPr/>
        </p:nvSpPr>
        <p:spPr>
          <a:xfrm>
            <a:off x="82296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C10FC9B-D51F-4B9B-92AC-F71E359D5967}"/>
              </a:ext>
            </a:extLst>
          </p:cNvPr>
          <p:cNvCxnSpPr/>
          <p:nvPr/>
        </p:nvCxnSpPr>
        <p:spPr>
          <a:xfrm rot="5400000">
            <a:off x="5867400" y="3505200"/>
            <a:ext cx="762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3" name="Text Box 4">
            <a:extLst>
              <a:ext uri="{FF2B5EF4-FFF2-40B4-BE49-F238E27FC236}">
                <a16:creationId xmlns:a16="http://schemas.microsoft.com/office/drawing/2014/main" id="{C1837D40-CC5A-465F-8D60-C5D933CEA1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200400"/>
            <a:ext cx="158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Address/Cmd</a:t>
            </a:r>
          </a:p>
        </p:txBody>
      </p:sp>
      <p:sp>
        <p:nvSpPr>
          <p:cNvPr id="13334" name="Text Box 4">
            <a:extLst>
              <a:ext uri="{FF2B5EF4-FFF2-40B4-BE49-F238E27FC236}">
                <a16:creationId xmlns:a16="http://schemas.microsoft.com/office/drawing/2014/main" id="{89FFFB28-BC1B-45DC-B391-65B466E2E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886200"/>
            <a:ext cx="6715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Data</a:t>
            </a:r>
          </a:p>
        </p:txBody>
      </p:sp>
      <p:sp>
        <p:nvSpPr>
          <p:cNvPr id="13335" name="Text Box 4">
            <a:extLst>
              <a:ext uri="{FF2B5EF4-FFF2-40B4-BE49-F238E27FC236}">
                <a16:creationId xmlns:a16="http://schemas.microsoft.com/office/drawing/2014/main" id="{C5C99E61-5F33-481D-A920-40226A49EE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200400"/>
            <a:ext cx="10048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DIMM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5D8B27A-8E74-41C2-A8DE-8FE93A724E52}"/>
              </a:ext>
            </a:extLst>
          </p:cNvPr>
          <p:cNvSpPr/>
          <p:nvPr/>
        </p:nvSpPr>
        <p:spPr>
          <a:xfrm>
            <a:off x="3505200" y="1676400"/>
            <a:ext cx="5257800" cy="381000"/>
          </a:xfrm>
          <a:prstGeom prst="rect">
            <a:avLst/>
          </a:prstGeom>
          <a:solidFill>
            <a:schemeClr val="accent1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Bank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B3724CC-ED06-4160-9F3F-D2613CDF3A6B}"/>
              </a:ext>
            </a:extLst>
          </p:cNvPr>
          <p:cNvSpPr/>
          <p:nvPr/>
        </p:nvSpPr>
        <p:spPr>
          <a:xfrm>
            <a:off x="3505200" y="2057400"/>
            <a:ext cx="5257800" cy="228600"/>
          </a:xfrm>
          <a:prstGeom prst="rect">
            <a:avLst/>
          </a:prstGeom>
          <a:solidFill>
            <a:schemeClr val="accent1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Row Buffer</a:t>
            </a:r>
          </a:p>
        </p:txBody>
      </p:sp>
      <p:sp>
        <p:nvSpPr>
          <p:cNvPr id="13338" name="Text Box 4">
            <a:extLst>
              <a:ext uri="{FF2B5EF4-FFF2-40B4-BE49-F238E27FC236}">
                <a16:creationId xmlns:a16="http://schemas.microsoft.com/office/drawing/2014/main" id="{A2E1F58A-DA95-45A3-9767-594D19E8F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256088"/>
            <a:ext cx="8269288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DIMM: a PCB with DRAM chips on the back and front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The memory system is itself organized into ranks and banks;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bank can process a transaction in parallel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Each bank has a row buffer that retains the last row touched in a bank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(it’s like a cache in the memory system that exploits spatial locality)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(row buffer hits have a lower latency than a row buffer miss)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19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Associativity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01" name="Rectangle 8">
            <a:extLst>
              <a:ext uri="{FF2B5EF4-FFF2-40B4-BE49-F238E27FC236}">
                <a16:creationId xmlns:a16="http://schemas.microsoft.com/office/drawing/2014/main" id="{CF6CB980-FEAA-4355-83CA-803D7D237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02" name="Rectangle 9">
            <a:extLst>
              <a:ext uri="{FF2B5EF4-FFF2-40B4-BE49-F238E27FC236}">
                <a16:creationId xmlns:a16="http://schemas.microsoft.com/office/drawing/2014/main" id="{6EACABE5-17AA-479C-BC44-798874A42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03" name="Rectangle 10">
            <a:extLst>
              <a:ext uri="{FF2B5EF4-FFF2-40B4-BE49-F238E27FC236}">
                <a16:creationId xmlns:a16="http://schemas.microsoft.com/office/drawing/2014/main" id="{1F950B98-0476-4DA6-BEC3-53A2E27A8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04" name="Rectangle 11">
            <a:extLst>
              <a:ext uri="{FF2B5EF4-FFF2-40B4-BE49-F238E27FC236}">
                <a16:creationId xmlns:a16="http://schemas.microsoft.com/office/drawing/2014/main" id="{60333898-E764-4E0D-B478-E6866F0E8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                         10100000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371600"/>
            <a:ext cx="151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5" name="Rectangle 22">
            <a:extLst>
              <a:ext uri="{FF2B5EF4-FFF2-40B4-BE49-F238E27FC236}">
                <a16:creationId xmlns:a16="http://schemas.microsoft.com/office/drawing/2014/main" id="{AAC731EF-0556-4162-8F4F-12A6D7190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6" name="Rectangle 23">
            <a:extLst>
              <a:ext uri="{FF2B5EF4-FFF2-40B4-BE49-F238E27FC236}">
                <a16:creationId xmlns:a16="http://schemas.microsoft.com/office/drawing/2014/main" id="{D6064C35-4A2B-4CE8-9482-5502D1CE4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7" name="Rectangle 24">
            <a:extLst>
              <a:ext uri="{FF2B5EF4-FFF2-40B4-BE49-F238E27FC236}">
                <a16:creationId xmlns:a16="http://schemas.microsoft.com/office/drawing/2014/main" id="{47A83CB5-289A-42A7-B930-83BD2EC3C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8" name="Rectangle 25">
            <a:extLst>
              <a:ext uri="{FF2B5EF4-FFF2-40B4-BE49-F238E27FC236}">
                <a16:creationId xmlns:a16="http://schemas.microsoft.com/office/drawing/2014/main" id="{97110B52-29DE-4800-B342-A9D5CDCF3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146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6019800"/>
            <a:ext cx="125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162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Tag array</a:t>
            </a:r>
          </a:p>
        </p:txBody>
      </p:sp>
      <p:sp>
        <p:nvSpPr>
          <p:cNvPr id="33824" name="Text Box 31">
            <a:extLst>
              <a:ext uri="{FF2B5EF4-FFF2-40B4-BE49-F238E27FC236}">
                <a16:creationId xmlns:a16="http://schemas.microsoft.com/office/drawing/2014/main" id="{51F82BB6-29CF-44B3-8FBA-D35B7FBFA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219200"/>
            <a:ext cx="4968875" cy="12001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How many offset/index/tag bits if the cache has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64 sets,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each set has 64 bytes,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4 ways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29" name="Rectangle 36">
            <a:extLst>
              <a:ext uri="{FF2B5EF4-FFF2-40B4-BE49-F238E27FC236}">
                <a16:creationId xmlns:a16="http://schemas.microsoft.com/office/drawing/2014/main" id="{0322971A-92D8-4AA5-B147-81C477D4D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0" name="Rectangle 37">
            <a:extLst>
              <a:ext uri="{FF2B5EF4-FFF2-40B4-BE49-F238E27FC236}">
                <a16:creationId xmlns:a16="http://schemas.microsoft.com/office/drawing/2014/main" id="{79D0F29D-ACD6-447C-B564-21B0CA9F6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1" name="Rectangle 38">
            <a:extLst>
              <a:ext uri="{FF2B5EF4-FFF2-40B4-BE49-F238E27FC236}">
                <a16:creationId xmlns:a16="http://schemas.microsoft.com/office/drawing/2014/main" id="{F19AB673-9E39-45F9-BCDD-6E645D397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2" name="Rectangle 39">
            <a:extLst>
              <a:ext uri="{FF2B5EF4-FFF2-40B4-BE49-F238E27FC236}">
                <a16:creationId xmlns:a16="http://schemas.microsoft.com/office/drawing/2014/main" id="{E8E1819A-9524-4297-9BEA-486EA1990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90800"/>
            <a:ext cx="844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590800"/>
            <a:ext cx="844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9" name="Rectangle 46">
            <a:extLst>
              <a:ext uri="{FF2B5EF4-FFF2-40B4-BE49-F238E27FC236}">
                <a16:creationId xmlns:a16="http://schemas.microsoft.com/office/drawing/2014/main" id="{432080EF-D2CE-41CD-B3E4-EB37A47C2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40" name="Rectangle 47">
            <a:extLst>
              <a:ext uri="{FF2B5EF4-FFF2-40B4-BE49-F238E27FC236}">
                <a16:creationId xmlns:a16="http://schemas.microsoft.com/office/drawing/2014/main" id="{73EF2EAE-F0BA-4EA2-B428-DB294DDDE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41" name="Rectangle 48">
            <a:extLst>
              <a:ext uri="{FF2B5EF4-FFF2-40B4-BE49-F238E27FC236}">
                <a16:creationId xmlns:a16="http://schemas.microsoft.com/office/drawing/2014/main" id="{8D4708B4-BE5E-4F18-B34E-22A3882C2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42" name="Rectangle 49">
            <a:extLst>
              <a:ext uri="{FF2B5EF4-FFF2-40B4-BE49-F238E27FC236}">
                <a16:creationId xmlns:a16="http://schemas.microsoft.com/office/drawing/2014/main" id="{A07240C4-236E-4181-A0D8-A5DBDA8C4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43" name="Line 50">
            <a:extLst>
              <a:ext uri="{FF2B5EF4-FFF2-40B4-BE49-F238E27FC236}">
                <a16:creationId xmlns:a16="http://schemas.microsoft.com/office/drawing/2014/main" id="{38B57024-10B9-46D9-ACF0-146DDA311D6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029200"/>
            <a:ext cx="1295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4" name="Line 51">
            <a:extLst>
              <a:ext uri="{FF2B5EF4-FFF2-40B4-BE49-F238E27FC236}">
                <a16:creationId xmlns:a16="http://schemas.microsoft.com/office/drawing/2014/main" id="{6AD1A455-51A1-4683-ABC7-33B34011441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4572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5" name="Line 52">
            <a:extLst>
              <a:ext uri="{FF2B5EF4-FFF2-40B4-BE49-F238E27FC236}">
                <a16:creationId xmlns:a16="http://schemas.microsoft.com/office/drawing/2014/main" id="{81FECE97-7A1E-40B4-BE34-CD0E7C6ED3F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819400"/>
            <a:ext cx="762000" cy="335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6" name="Text Box 53">
            <a:extLst>
              <a:ext uri="{FF2B5EF4-FFF2-40B4-BE49-F238E27FC236}">
                <a16:creationId xmlns:a16="http://schemas.microsoft.com/office/drawing/2014/main" id="{39DEC570-4E4D-4C75-9909-12CE45F38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6172200"/>
            <a:ext cx="1123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Compare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E7605EB-F33C-418B-8DA5-86D346615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07E40C-4357-407C-8B56-678335B8F776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86979AFA-C6C9-48BA-AD08-6DE847AF8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209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 1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48DC61A1-9F9F-4163-BC77-3FC97E7A9C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9761E435-7E84-419A-B940-4866AC871F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12063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32 KB 4-way set-associative data cache array with 32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byte line sizes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How many sets?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How many index bits, offset bits, tag bits?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How large is the tag array?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7916EAA-0B04-4172-BB86-F8B317670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D50A68-441A-458C-A86C-B194FB428BEE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8D2DD361-C952-4DF1-8DEF-BBA3CD066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682750"/>
            <a:ext cx="7685088" cy="489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32 KB 4-way set-associative data cache array with 32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byte line sizes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  cache size = #sets x #ways x block size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How many sets?   256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How many index bits, offset bits, tag bits?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                       8               5              19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How large is the tag array?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   tag array size = #sets x #ways x tag size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                          = 19 </a:t>
            </a:r>
            <a:r>
              <a:rPr lang="en-US" altLang="en-US" sz="2400" dirty="0" err="1">
                <a:latin typeface="Arial" panose="020B0604020202020204" pitchFamily="34" charset="0"/>
              </a:rPr>
              <a:t>Kb</a:t>
            </a:r>
            <a:r>
              <a:rPr lang="en-US" altLang="en-US" sz="2400" dirty="0">
                <a:latin typeface="Arial" panose="020B0604020202020204" pitchFamily="34" charset="0"/>
              </a:rPr>
              <a:t> = 2.375 KB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50C3EEC-F032-4ED9-AFB5-D2D28917917E}"/>
              </a:ext>
            </a:extLst>
          </p:cNvPr>
          <p:cNvSpPr txBox="1"/>
          <p:nvPr/>
        </p:nvSpPr>
        <p:spPr>
          <a:xfrm>
            <a:off x="3581400" y="152400"/>
            <a:ext cx="4460837" cy="144655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Cache size = #sets x #ways x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blocksize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Index bits = log</a:t>
            </a:r>
            <a:r>
              <a:rPr lang="en-US" sz="22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(sets)</a:t>
            </a:r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Offset bits = log</a:t>
            </a:r>
            <a:r>
              <a:rPr lang="en-US" sz="22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blocksize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Addr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width = tag + index + offset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288A3EA6-83D3-4667-BC5F-E8EED0FC8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209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Arial" panose="020B0604020202020204" pitchFamily="34" charset="0"/>
              </a:rPr>
              <a:t>Example 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479DF51-A700-480E-B71D-86F6D32BF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B96BAD-B72A-4CCA-8F99-52A2E37E6BDC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B2640736-DBFC-409A-8C0D-5D88002B5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209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 2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9CAF5F67-DB4F-4213-947E-1A670D829AB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4ADCFA05-8C84-400C-9E27-A08E080C7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942263" cy="267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pipeline has CPI 1 if all loads/stores are L1 cache hits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40% of all instructions are loads/stores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85% of all loads/stores hit in 1-cycle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50% of all (10-cycle) L2 accesses are misses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Memory access takes 100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What is the CPI?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79F69AA-A1A5-4130-824B-20AE7068B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80D4154-C174-4274-AF9C-D23C4BDA654D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85DD9BC1-89AB-4918-9DAD-5DAF723B0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209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 2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CF890603-DEFA-45BA-BF96-6B126D061E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Text Box 4">
            <a:extLst>
              <a:ext uri="{FF2B5EF4-FFF2-40B4-BE49-F238E27FC236}">
                <a16:creationId xmlns:a16="http://schemas.microsoft.com/office/drawing/2014/main" id="{24908B39-ABCB-4E79-B1C9-75F7169A7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66025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</a:rPr>
              <a:t>A pipeline has CPI 1 if all loads/stores are L1 cache hits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40% of all instructions are loads/stores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85% of all loads/stores hit in 1-cycle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50% of all (10-cycle) L2 accesses are misses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Memory access takes 100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What is the CPI?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Start with 1000 instructions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1000 cycles           (includes all 400 L1 accesses)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+ 400 (</a:t>
            </a:r>
            <a:r>
              <a:rPr lang="en-US" altLang="en-US" sz="2400" dirty="0" err="1">
                <a:latin typeface="Arial" panose="020B0604020202020204" pitchFamily="34" charset="0"/>
              </a:rPr>
              <a:t>ld</a:t>
            </a:r>
            <a:r>
              <a:rPr lang="en-US" altLang="en-US" sz="2400" dirty="0">
                <a:latin typeface="Arial" panose="020B0604020202020204" pitchFamily="34" charset="0"/>
              </a:rPr>
              <a:t>/</a:t>
            </a:r>
            <a:r>
              <a:rPr lang="en-US" altLang="en-US" sz="2400" dirty="0" err="1">
                <a:latin typeface="Arial" panose="020B0604020202020204" pitchFamily="34" charset="0"/>
              </a:rPr>
              <a:t>st</a:t>
            </a:r>
            <a:r>
              <a:rPr lang="en-US" altLang="en-US" sz="2400" dirty="0">
                <a:latin typeface="Arial" panose="020B0604020202020204" pitchFamily="34" charset="0"/>
              </a:rPr>
              <a:t>) x 15% x 10 cycles  (the L2 accesses)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+ 400 x 15% x 50% x 100 cycles  (the mem accesses)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=  4,600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CPI = 4.6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210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Arial" panose="020B0604020202020204" pitchFamily="34" charset="0"/>
              </a:rPr>
              <a:t>Example 3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860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                        00010000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3050" y="2631282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3050" y="4148139"/>
            <a:ext cx="704056" cy="71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676400"/>
            <a:ext cx="151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200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581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962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343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5" name="Rectangle 22">
            <a:extLst>
              <a:ext uri="{FF2B5EF4-FFF2-40B4-BE49-F238E27FC236}">
                <a16:creationId xmlns:a16="http://schemas.microsoft.com/office/drawing/2014/main" id="{AAC731EF-0556-4162-8F4F-12A6D7190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724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6" name="Rectangle 23">
            <a:extLst>
              <a:ext uri="{FF2B5EF4-FFF2-40B4-BE49-F238E27FC236}">
                <a16:creationId xmlns:a16="http://schemas.microsoft.com/office/drawing/2014/main" id="{D6064C35-4A2B-4CE8-9482-5502D1CE4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105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7" name="Rectangle 24">
            <a:extLst>
              <a:ext uri="{FF2B5EF4-FFF2-40B4-BE49-F238E27FC236}">
                <a16:creationId xmlns:a16="http://schemas.microsoft.com/office/drawing/2014/main" id="{47A83CB5-289A-42A7-B930-83BD2EC3C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486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8" name="Rectangle 25">
            <a:extLst>
              <a:ext uri="{FF2B5EF4-FFF2-40B4-BE49-F238E27FC236}">
                <a16:creationId xmlns:a16="http://schemas.microsoft.com/office/drawing/2014/main" id="{97110B52-29DE-4800-B342-A9D5CDCF3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867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8194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743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743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7" y="4998243"/>
            <a:ext cx="125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324600"/>
            <a:ext cx="1162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Tag array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8-byte blocks</a:t>
            </a: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895600"/>
            <a:ext cx="844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895600"/>
            <a:ext cx="844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200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581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962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343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9" name="Rectangle 46">
            <a:extLst>
              <a:ext uri="{FF2B5EF4-FFF2-40B4-BE49-F238E27FC236}">
                <a16:creationId xmlns:a16="http://schemas.microsoft.com/office/drawing/2014/main" id="{432080EF-D2CE-41CD-B3E4-EB37A47C2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724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40" name="Rectangle 47">
            <a:extLst>
              <a:ext uri="{FF2B5EF4-FFF2-40B4-BE49-F238E27FC236}">
                <a16:creationId xmlns:a16="http://schemas.microsoft.com/office/drawing/2014/main" id="{73EF2EAE-F0BA-4EA2-B428-DB294DDDE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105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41" name="Rectangle 48">
            <a:extLst>
              <a:ext uri="{FF2B5EF4-FFF2-40B4-BE49-F238E27FC236}">
                <a16:creationId xmlns:a16="http://schemas.microsoft.com/office/drawing/2014/main" id="{8D4708B4-BE5E-4F18-B34E-22A3882C2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486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42" name="Rectangle 49">
            <a:extLst>
              <a:ext uri="{FF2B5EF4-FFF2-40B4-BE49-F238E27FC236}">
                <a16:creationId xmlns:a16="http://schemas.microsoft.com/office/drawing/2014/main" id="{A07240C4-236E-4181-A0D8-A5DBDA8C4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867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187" y="1256110"/>
            <a:ext cx="4801314" cy="120032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4, 7, 10, 13, 16, 24, 36, 4, 48, 64, 4, 36, 64, 4</a:t>
            </a:r>
          </a:p>
        </p:txBody>
      </p:sp>
    </p:spTree>
    <p:extLst>
      <p:ext uri="{BB962C8B-B14F-4D97-AF65-F5344CB8AC3E}">
        <p14:creationId xmlns:p14="http://schemas.microsoft.com/office/powerpoint/2010/main" val="1028860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210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Arial" panose="020B0604020202020204" pitchFamily="34" charset="0"/>
              </a:rPr>
              <a:t>Example 3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860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                        00010000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3050" y="2631282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3050" y="4148139"/>
            <a:ext cx="704056" cy="71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676400"/>
            <a:ext cx="151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200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581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962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343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5" name="Rectangle 22">
            <a:extLst>
              <a:ext uri="{FF2B5EF4-FFF2-40B4-BE49-F238E27FC236}">
                <a16:creationId xmlns:a16="http://schemas.microsoft.com/office/drawing/2014/main" id="{AAC731EF-0556-4162-8F4F-12A6D7190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724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6" name="Rectangle 23">
            <a:extLst>
              <a:ext uri="{FF2B5EF4-FFF2-40B4-BE49-F238E27FC236}">
                <a16:creationId xmlns:a16="http://schemas.microsoft.com/office/drawing/2014/main" id="{D6064C35-4A2B-4CE8-9482-5502D1CE4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105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7" name="Rectangle 24">
            <a:extLst>
              <a:ext uri="{FF2B5EF4-FFF2-40B4-BE49-F238E27FC236}">
                <a16:creationId xmlns:a16="http://schemas.microsoft.com/office/drawing/2014/main" id="{47A83CB5-289A-42A7-B930-83BD2EC3C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486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8" name="Rectangle 25">
            <a:extLst>
              <a:ext uri="{FF2B5EF4-FFF2-40B4-BE49-F238E27FC236}">
                <a16:creationId xmlns:a16="http://schemas.microsoft.com/office/drawing/2014/main" id="{97110B52-29DE-4800-B342-A9D5CDCF3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867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8194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743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743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7" y="4998243"/>
            <a:ext cx="125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324600"/>
            <a:ext cx="1162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Tag array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8-byte blocks</a:t>
            </a: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895600"/>
            <a:ext cx="844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895600"/>
            <a:ext cx="844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200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581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962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343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39" name="Rectangle 46">
            <a:extLst>
              <a:ext uri="{FF2B5EF4-FFF2-40B4-BE49-F238E27FC236}">
                <a16:creationId xmlns:a16="http://schemas.microsoft.com/office/drawing/2014/main" id="{432080EF-D2CE-41CD-B3E4-EB37A47C2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724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40" name="Rectangle 47">
            <a:extLst>
              <a:ext uri="{FF2B5EF4-FFF2-40B4-BE49-F238E27FC236}">
                <a16:creationId xmlns:a16="http://schemas.microsoft.com/office/drawing/2014/main" id="{73EF2EAE-F0BA-4EA2-B428-DB294DDDE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105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41" name="Rectangle 48">
            <a:extLst>
              <a:ext uri="{FF2B5EF4-FFF2-40B4-BE49-F238E27FC236}">
                <a16:creationId xmlns:a16="http://schemas.microsoft.com/office/drawing/2014/main" id="{8D4708B4-BE5E-4F18-B34E-22A3882C2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486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3842" name="Rectangle 49">
            <a:extLst>
              <a:ext uri="{FF2B5EF4-FFF2-40B4-BE49-F238E27FC236}">
                <a16:creationId xmlns:a16="http://schemas.microsoft.com/office/drawing/2014/main" id="{A07240C4-236E-4181-A0D8-A5DBDA8C4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867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187" y="1256110"/>
            <a:ext cx="4801314" cy="147732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4, 7, 10, 13, 16, 24, 36, 4, 48, 64, 4, 36, 64, 4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M H  M   H   M   </a:t>
            </a:r>
            <a:r>
              <a:rPr lang="en-US" altLang="en-US" sz="1800" dirty="0" err="1">
                <a:latin typeface="Arial" panose="020B0604020202020204" pitchFamily="34" charset="0"/>
              </a:rPr>
              <a:t>M</a:t>
            </a:r>
            <a:r>
              <a:rPr lang="en-US" altLang="en-US" sz="1800" dirty="0">
                <a:latin typeface="Arial" panose="020B0604020202020204" pitchFamily="34" charset="0"/>
              </a:rPr>
              <a:t>   </a:t>
            </a:r>
            <a:r>
              <a:rPr lang="en-US" altLang="en-US" sz="1800" dirty="0" err="1">
                <a:latin typeface="Arial" panose="020B0604020202020204" pitchFamily="34" charset="0"/>
              </a:rPr>
              <a:t>M</a:t>
            </a:r>
            <a:r>
              <a:rPr lang="en-US" altLang="en-US" sz="1800" dirty="0">
                <a:latin typeface="Arial" panose="020B0604020202020204" pitchFamily="34" charset="0"/>
              </a:rPr>
              <a:t>  H   M   </a:t>
            </a:r>
            <a:r>
              <a:rPr lang="en-US" altLang="en-US" sz="1800" dirty="0" err="1">
                <a:latin typeface="Arial" panose="020B0604020202020204" pitchFamily="34" charset="0"/>
              </a:rPr>
              <a:t>M</a:t>
            </a:r>
            <a:r>
              <a:rPr lang="en-US" altLang="en-US" sz="1800" dirty="0">
                <a:latin typeface="Arial" panose="020B0604020202020204" pitchFamily="34" charset="0"/>
              </a:rPr>
              <a:t>  H  M   </a:t>
            </a:r>
            <a:r>
              <a:rPr lang="en-US" altLang="en-US" sz="1800" dirty="0" err="1">
                <a:latin typeface="Arial" panose="020B0604020202020204" pitchFamily="34" charset="0"/>
              </a:rPr>
              <a:t>M</a:t>
            </a:r>
            <a:r>
              <a:rPr lang="en-US" altLang="en-US" sz="1800" dirty="0">
                <a:latin typeface="Arial" panose="020B0604020202020204" pitchFamily="34" charset="0"/>
              </a:rPr>
              <a:t>  </a:t>
            </a:r>
            <a:r>
              <a:rPr lang="en-US" altLang="en-US" sz="1800" dirty="0" err="1">
                <a:latin typeface="Arial" panose="020B0604020202020204" pitchFamily="34" charset="0"/>
              </a:rPr>
              <a:t>M</a:t>
            </a:r>
            <a:endParaRPr lang="en-US" altLang="en-US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327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19AEE9E-FF8E-43F6-993B-18C4800B1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EDAACC4-5A32-42A1-963E-2FA8923BA6B7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631DAF70-18C6-4F06-B62B-60D06FBDC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336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Cache Misses</a:t>
            </a:r>
          </a:p>
        </p:txBody>
      </p:sp>
      <p:sp>
        <p:nvSpPr>
          <p:cNvPr id="5124" name="Line 3">
            <a:extLst>
              <a:ext uri="{FF2B5EF4-FFF2-40B4-BE49-F238E27FC236}">
                <a16:creationId xmlns:a16="http://schemas.microsoft.com/office/drawing/2014/main" id="{BC64FD7E-F9CB-4AD5-A6EE-5C227C24E1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Text Box 4">
            <a:extLst>
              <a:ext uri="{FF2B5EF4-FFF2-40B4-BE49-F238E27FC236}">
                <a16:creationId xmlns:a16="http://schemas.microsoft.com/office/drawing/2014/main" id="{BB2C17C6-5CF2-4426-A813-36D37EB9F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17245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On a write miss, you may either choose to bring the block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into the cache (write-allocate) or not (write-no-allocate)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On a read miss, you always bring the block in (spatial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temporal locality) – but which block do you replace?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</a:rPr>
              <a:t> no choice for a direct-mapped cache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</a:rPr>
              <a:t> randomly pick one of the ways to replace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</a:rPr>
              <a:t> replace the way that was least-recently used (LRU)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</a:rPr>
              <a:t> FIFO replacement (round-robin)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36891</TotalTime>
  <Words>984</Words>
  <Application>Microsoft Office PowerPoint</Application>
  <PresentationFormat>On-screen Show (4:3)</PresentationFormat>
  <Paragraphs>187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210</cp:revision>
  <dcterms:created xsi:type="dcterms:W3CDTF">2002-09-20T18:19:18Z</dcterms:created>
  <dcterms:modified xsi:type="dcterms:W3CDTF">2020-04-07T04:48:49Z</dcterms:modified>
</cp:coreProperties>
</file>