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02" r:id="rId2"/>
    <p:sldId id="439" r:id="rId3"/>
    <p:sldId id="450" r:id="rId4"/>
    <p:sldId id="460" r:id="rId5"/>
    <p:sldId id="461" r:id="rId6"/>
    <p:sldId id="462" r:id="rId7"/>
    <p:sldId id="465" r:id="rId8"/>
    <p:sldId id="466" r:id="rId9"/>
    <p:sldId id="451" r:id="rId10"/>
    <p:sldId id="452" r:id="rId11"/>
    <p:sldId id="453" r:id="rId12"/>
    <p:sldId id="454" r:id="rId13"/>
    <p:sldId id="45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67" d="100"/>
          <a:sy n="67" d="100"/>
        </p:scale>
        <p:origin x="1095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F6C2BED-7418-4B35-8D4B-6C56EFBA53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712EE4-E4BE-4296-B20A-FEB42CFF0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EF63B4E-B540-4037-9D6D-3F279886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CE7B03-FC61-423D-97A8-494AB961445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85FDB22-81A1-46C3-8039-1131DBE959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22E151-76DE-4724-980E-976B52560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BA33FB7-92DB-4EE1-B288-1F6B8BF46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E7D727-F54B-40BB-B781-790F79E09946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03AE7A-F635-4783-A096-214A08561D1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DB6B935-9342-4EE2-BE53-6761C4A6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2B6D548-92BA-4471-A5D5-2D201B4CB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758AF1-A293-4EAA-B557-6AC46191C4AC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8CEB82D-F146-4CC4-BF56-98B04FC6D8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A1ABE50-0B8C-4968-9FF4-EF44EE335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76229B21-EDA1-48F7-A719-5787DDE90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8028FB-F47B-4091-9C4D-9A2265E3FC5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7BE58EA-07C1-4325-AF6A-E7B68802A1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C56CA49-4580-407F-89BD-69B135ADEDF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C8301EB-E3A7-4474-BD35-2ACAE5D460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F4EA53-AF48-449F-A8B9-9C810864713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9BB95CE-2608-40CD-B469-DF2286538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AB6372C-A8D3-486B-8A7A-0078F89C3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2A14FC3-A33D-445C-A2E1-931AB7CD2B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899D93-84D4-4657-93E0-861BDE2AA02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D6C4457-9AB4-4191-A3C5-14C06F39A4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81BF6EA-72BF-4417-AF1F-28A2E73F9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F5E68DD-98D5-4885-9729-E2D6B21D0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57BFE0-04EE-4AAC-A204-884E9623A05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4DDED8F-8128-4E4F-BE8C-73BE53EFB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36A6CBC-139D-47AB-884F-A38E3F397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E6ED63C-DC2E-4C29-BDC0-BA54815DF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F16918-8272-499F-814F-45D8E846EE0B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41218C-9705-4A48-8C0B-B29BE4FA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D95E6A2-A025-4395-A40E-F8663DE28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A8A242A-2492-4B43-8258-EF74C823C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8E27D-B3E4-41D2-BC90-0538217B9D3D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143032B-FF0A-4574-B564-3742A90DB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740C933-F7B3-45E8-BCAA-18171DE83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733DEB1-CC55-4B06-A1A3-005F3D7A4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EE56C7-0F97-495C-8E21-C0F595E70255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D860A9B-A332-4229-986F-BD16B70491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FEBAD9D-8382-42D3-BA5B-143214789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A8CFAB-7B1A-4C59-905F-3B0F68BCE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07C090-14D8-412D-B5EA-4F8DEB739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031766-EB44-4B2D-91AF-156FD722B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C6113-A2A0-4165-92FB-FAD3BD4C6B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F2F31E-6CE7-4FFD-9F2C-0AE961746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7F7674-29A9-46C0-B14E-FC4D40670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3BC7CD-7E2C-40AC-95D7-5EF1CA85E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14DD1-EFF7-4911-8BDF-C948515EE7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0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216472-08BF-4A38-9756-84025D166F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7B47DB-2CD1-425C-BA00-CCD2ADE303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A1E0E2-FCE4-4576-9236-84C931AEA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D1665-5E9C-457F-9F63-AF55BAA66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90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DBC420-821B-4083-A85E-D935146BE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5BBBA-44E0-4B3A-BA81-747A0F8F7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B895-C1CF-43ED-8C4B-AA069E57C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01195-0C38-48A8-AAB3-727BDFEB4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25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AFA63A-16C1-49A6-A868-B711AE9E4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9EC39B-1037-42CA-98DA-2AE27B46C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4AB5C8-3D95-44D5-8568-CA0316A99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8242F-4CFC-4228-807A-79F89C211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5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A3BD2-E8E3-4C7B-8BA9-FE635DEF8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C0900-EA44-4391-8942-774CCE43E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608AAD-8D9F-46A4-ABC5-B5F0609144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B69AF-25F8-49E8-99CE-BF2210808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41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B15F47-9D54-4CBC-AFE6-54E15B156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CF66B3-FF33-4F46-87ED-83B800F30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774C62-EA72-4F71-9894-0B5E34A83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A5AD2-6A9A-44A5-9018-4DFD91236D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7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47F655-516B-424F-99A2-4EAC9CFBB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DB15C0-AE07-4586-A55D-3761D50EB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B8B54A-B9E5-4146-847E-C925F76B0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D7824-48CB-42E5-87FC-E57BA6F3D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2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8EDD2D-8B2B-49E4-87CA-3D24A6144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26124B-3E01-4B83-A95A-A3750B079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292396-1A85-42D2-B340-FF2D3D9E1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E1D6A-6677-415D-AF4D-4FC5CB72E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08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55FF6-B250-4F1C-A28A-E4BF3E4EA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40844E-3D65-417A-8598-BFC408C54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507FAD-2966-4DD9-A8F8-0F50DAEBF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06A5D-9CDC-4F96-98E3-BA2A48D2D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81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92CD3-1711-45F8-8672-EF4293B47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C5C06-ECBB-431E-B94B-D8FF20E3A3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987BCB-FC77-4D89-88CB-7B95EB279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7F5DD-6424-4DA2-B251-C73E3C9DA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3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CBA136-9A3A-403D-83E3-9AAEB742A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84C9EB-9469-476F-B207-4F7BAC2B5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A1900E6-EF6A-431F-AF0E-CBDC383E7F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36F5D-DA44-4E2A-BBB3-266D8374A85C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04C63A97-C8F7-4ED1-AB89-715FA24DB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543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23: Cache, Memory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4F038B7-8353-4E5E-A773-3F02BC6AA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9FDF318-13C1-4F14-AD9F-BEC9E22A9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65090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Example problems in cache design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Caching policies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BD44E2-A151-4693-A049-762A6150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8F0028-E01C-4E36-AE2A-FEA747F55DB8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8C106EF3-F937-478E-A73F-3473642C8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335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Writes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8C18E9E-8BC7-4455-8FF0-0FEF93740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DE6D768-135A-4EC7-B98B-3DEF104F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4231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When you write into a block, do you also update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copy in L2?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write-through: every write to L1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write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 write-back: mark the block as dirty, when the block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gets replaced from L1, write it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Writeback coalesces multiple writes to an L1 block into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L2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Writethrough simplifies coherency protocols in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multiprocessor system as the L2 always has a current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copy of data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69357E8-016A-4FFB-9F05-F467AC2B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4DB0B7-0E8F-45D8-AA98-514B7FBBA894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F6DC045-D77E-4D3C-B885-AB5B98163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Types of Cache Misses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64D56F3-4C73-41B4-9997-0812705D2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47F19B11-CF51-44A9-AAE2-DEFA0CFF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677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moving from a fully-associative to a direct-mapped cache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C59A64DB-5B1B-4E2B-92B5-53340A6A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5B20DA-AAC5-4AF0-9D9D-BFC8E405A19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DD0E50B1-6FA7-447B-A17B-D29405238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21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71A16CEB-4479-4367-B2DC-1F8419A07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9EC429A9-10B3-4DAD-B3C9-A4E82773E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470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periodically, hence the name </a:t>
            </a:r>
            <a:r>
              <a:rPr lang="en-US" altLang="en-US" sz="2400" i="1">
                <a:latin typeface="Arial" panose="020B0604020202020204" pitchFamily="34" charset="0"/>
              </a:rPr>
              <a:t>Dynamic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energy overhead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E27E4082-F767-48CC-88C2-68BD16AF3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3C9FA5-1B8D-455E-9744-6488C036DB0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563033-46B0-4568-93A0-76B99FAF1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41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00830E94-9E2E-4D18-A6A9-29E4989FD3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17" name="Picture 5" descr="logo-small.jpg">
            <a:extLst>
              <a:ext uri="{FF2B5EF4-FFF2-40B4-BE49-F238E27FC236}">
                <a16:creationId xmlns:a16="http://schemas.microsoft.com/office/drawing/2014/main" id="{3DB88C4B-C739-4BE3-8334-7C003CD64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C1837D40-CC5A-465F-8D60-C5D933CEA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58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89FFFB28-BC1B-45DC-B391-65B466E2E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7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C5C99E61-5F33-481D-A920-40226A49E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A2E1F58A-DA95-45A3-9767-594D19E8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82692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(row buffer hits have a lower latency than a row buffer miss)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Associativity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CF6CB980-FEAA-4355-83CA-803D7D23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6EACABE5-17AA-479C-BC44-798874A4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1F950B98-0476-4DA6-BEC3-53A2E27A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60333898-E764-4E0D-B478-E6866F0E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                        10100000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51F82BB6-29CF-44B3-8FBA-D35B7FBF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219200"/>
            <a:ext cx="4968875" cy="12001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How many offset/index/tag bits if the cache has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64 sets,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each set has 64 bytes,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 ways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9" name="Rectangle 36">
            <a:extLst>
              <a:ext uri="{FF2B5EF4-FFF2-40B4-BE49-F238E27FC236}">
                <a16:creationId xmlns:a16="http://schemas.microsoft.com/office/drawing/2014/main" id="{0322971A-92D8-4AA5-B147-81C477D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0" name="Rectangle 37">
            <a:extLst>
              <a:ext uri="{FF2B5EF4-FFF2-40B4-BE49-F238E27FC236}">
                <a16:creationId xmlns:a16="http://schemas.microsoft.com/office/drawing/2014/main" id="{79D0F29D-ACD6-447C-B564-21B0CA9F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1" name="Rectangle 38">
            <a:extLst>
              <a:ext uri="{FF2B5EF4-FFF2-40B4-BE49-F238E27FC236}">
                <a16:creationId xmlns:a16="http://schemas.microsoft.com/office/drawing/2014/main" id="{F19AB673-9E39-45F9-BCDD-6E645D39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2" name="Rectangle 39">
            <a:extLst>
              <a:ext uri="{FF2B5EF4-FFF2-40B4-BE49-F238E27FC236}">
                <a16:creationId xmlns:a16="http://schemas.microsoft.com/office/drawing/2014/main" id="{E8E1819A-9524-4297-9BEA-486EA199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3" name="Line 50">
            <a:extLst>
              <a:ext uri="{FF2B5EF4-FFF2-40B4-BE49-F238E27FC236}">
                <a16:creationId xmlns:a16="http://schemas.microsoft.com/office/drawing/2014/main" id="{38B57024-10B9-46D9-ACF0-146DDA311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4" name="Line 51">
            <a:extLst>
              <a:ext uri="{FF2B5EF4-FFF2-40B4-BE49-F238E27FC236}">
                <a16:creationId xmlns:a16="http://schemas.microsoft.com/office/drawing/2014/main" id="{6AD1A455-51A1-4683-ABC7-33B34011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5" name="Line 52">
            <a:extLst>
              <a:ext uri="{FF2B5EF4-FFF2-40B4-BE49-F238E27FC236}">
                <a16:creationId xmlns:a16="http://schemas.microsoft.com/office/drawing/2014/main" id="{81FECE97-7A1E-40B4-BE34-CD0E7C6E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6" name="Text Box 53">
            <a:extLst>
              <a:ext uri="{FF2B5EF4-FFF2-40B4-BE49-F238E27FC236}">
                <a16:creationId xmlns:a16="http://schemas.microsoft.com/office/drawing/2014/main" id="{39DEC570-4E4D-4C75-9909-12CE45F3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E7605EB-F33C-418B-8DA5-86D346615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7E40C-4357-407C-8B56-678335B8F776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86979AFA-C6C9-48BA-AD08-6DE847AF8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09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48DC61A1-9F9F-4163-BC77-3FC97E7A9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9761E435-7E84-419A-B940-4866AC871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1206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How large is the tag array?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916EAA-0B04-4172-BB86-F8B31767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50A68-441A-458C-A86C-B194FB428BEE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8D2DD361-C952-4DF1-8DEF-BBA3CD066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82750"/>
            <a:ext cx="7685088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cache size = #sets x #ways x block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How many sets?   256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       8               5              19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How large is the tag array?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tag array size = #sets x #ways x tag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          = 19 </a:t>
            </a:r>
            <a:r>
              <a:rPr lang="en-US" altLang="en-US" sz="2400" dirty="0" err="1">
                <a:latin typeface="Arial" panose="020B0604020202020204" pitchFamily="34" charset="0"/>
              </a:rPr>
              <a:t>Kb</a:t>
            </a:r>
            <a:r>
              <a:rPr lang="en-US" altLang="en-US" sz="2400" dirty="0">
                <a:latin typeface="Arial" panose="020B0604020202020204" pitchFamily="34" charset="0"/>
              </a:rPr>
              <a:t> = 2.375 KB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0C3EEC-F032-4ED9-AFB5-D2D28917917E}"/>
              </a:ext>
            </a:extLst>
          </p:cNvPr>
          <p:cNvSpPr txBox="1"/>
          <p:nvPr/>
        </p:nvSpPr>
        <p:spPr>
          <a:xfrm>
            <a:off x="3581400" y="152400"/>
            <a:ext cx="4460837" cy="14465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 size = #sets x #ways x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Index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(sets)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Offset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Addr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width = tag + index + offset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88A3EA6-83D3-4667-BC5F-E8EED0FC8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09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Example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79DF51-A700-480E-B71D-86F6D32B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96BAD-B72A-4CCA-8F99-52A2E37E6BDC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B2640736-DBFC-409A-8C0D-5D88002B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09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2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CAF5F67-DB4F-4213-947E-1A670D82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ADCFA05-8C84-400C-9E27-A08E080C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42263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79F69AA-A1A5-4130-824B-20AE7068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D4154-C174-4274-AF9C-D23C4BDA654D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85DD9BC1-89AB-4918-9DAD-5DAF723B0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09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2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F890603-DEFA-45BA-BF96-6B126D061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4908B39-ABCB-4E79-B1C9-75F7169A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6602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</a:rPr>
              <a:t>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Start with 1000 instructions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1000 cycles           (includes all 400 L1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+ 400 (</a:t>
            </a:r>
            <a:r>
              <a:rPr lang="en-US" altLang="en-US" sz="2400" dirty="0" err="1">
                <a:latin typeface="Arial" panose="020B0604020202020204" pitchFamily="34" charset="0"/>
              </a:rPr>
              <a:t>ld</a:t>
            </a:r>
            <a:r>
              <a:rPr lang="en-US" altLang="en-US" sz="2400" dirty="0">
                <a:latin typeface="Arial" panose="020B0604020202020204" pitchFamily="34" charset="0"/>
              </a:rPr>
              <a:t>/</a:t>
            </a:r>
            <a:r>
              <a:rPr lang="en-US" altLang="en-US" sz="2400" dirty="0" err="1">
                <a:latin typeface="Arial" panose="020B0604020202020204" pitchFamily="34" charset="0"/>
              </a:rPr>
              <a:t>st</a:t>
            </a:r>
            <a:r>
              <a:rPr lang="en-US" altLang="en-US" sz="2400" dirty="0">
                <a:latin typeface="Arial" panose="020B0604020202020204" pitchFamily="34" charset="0"/>
              </a:rPr>
              <a:t>) x 15% x 10 cycles  (the L2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+ 400 x 15% x 50% x 100 cycles  (the mem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=  4,600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CPI = 4.6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10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Example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724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05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486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867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3246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4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486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867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801314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4, 7, 10, 13, 16, 24, 36, 4, 48, 64, 4, 36, 64, 4</a:t>
            </a:r>
          </a:p>
        </p:txBody>
      </p:sp>
    </p:spTree>
    <p:extLst>
      <p:ext uri="{BB962C8B-B14F-4D97-AF65-F5344CB8AC3E}">
        <p14:creationId xmlns:p14="http://schemas.microsoft.com/office/powerpoint/2010/main" val="1028860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10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Example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724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05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486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867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3246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4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486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867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801314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M H  M   H   M   </a:t>
            </a:r>
            <a:r>
              <a:rPr lang="en-US" altLang="en-US" sz="1800" dirty="0" err="1">
                <a:latin typeface="Arial" panose="020B0604020202020204" pitchFamily="34" charset="0"/>
              </a:rPr>
              <a:t>M</a:t>
            </a:r>
            <a:r>
              <a:rPr lang="en-US" altLang="en-US" sz="1800" dirty="0">
                <a:latin typeface="Arial" panose="020B0604020202020204" pitchFamily="34" charset="0"/>
              </a:rPr>
              <a:t>   </a:t>
            </a:r>
            <a:r>
              <a:rPr lang="en-US" altLang="en-US" sz="1800" dirty="0" err="1">
                <a:latin typeface="Arial" panose="020B0604020202020204" pitchFamily="34" charset="0"/>
              </a:rPr>
              <a:t>M</a:t>
            </a:r>
            <a:r>
              <a:rPr lang="en-US" altLang="en-US" sz="1800" dirty="0">
                <a:latin typeface="Arial" panose="020B0604020202020204" pitchFamily="34" charset="0"/>
              </a:rPr>
              <a:t>  H   M   </a:t>
            </a:r>
            <a:r>
              <a:rPr lang="en-US" altLang="en-US" sz="1800" dirty="0" err="1">
                <a:latin typeface="Arial" panose="020B0604020202020204" pitchFamily="34" charset="0"/>
              </a:rPr>
              <a:t>M</a:t>
            </a:r>
            <a:r>
              <a:rPr lang="en-US" altLang="en-US" sz="1800" dirty="0">
                <a:latin typeface="Arial" panose="020B0604020202020204" pitchFamily="34" charset="0"/>
              </a:rPr>
              <a:t>  H  M   </a:t>
            </a:r>
            <a:r>
              <a:rPr lang="en-US" altLang="en-US" sz="1800" dirty="0" err="1">
                <a:latin typeface="Arial" panose="020B0604020202020204" pitchFamily="34" charset="0"/>
              </a:rPr>
              <a:t>M</a:t>
            </a:r>
            <a:r>
              <a:rPr lang="en-US" altLang="en-US" sz="1800" dirty="0">
                <a:latin typeface="Arial" panose="020B0604020202020204" pitchFamily="34" charset="0"/>
              </a:rPr>
              <a:t>  </a:t>
            </a:r>
            <a:r>
              <a:rPr lang="en-US" altLang="en-US" sz="1800" dirty="0" err="1">
                <a:latin typeface="Arial" panose="020B0604020202020204" pitchFamily="34" charset="0"/>
              </a:rPr>
              <a:t>M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27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19AEE9E-FF8E-43F6-993B-18C4800B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DAACC4-5A32-42A1-963E-2FA8923BA6B7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631DAF70-18C6-4F06-B62B-60D06FBD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3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Cache Misses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BC64FD7E-F9CB-4AD5-A6EE-5C227C24E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BB2C17C6-5CF2-4426-A813-36D37EB9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724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On a write miss, you may either choose to bring the block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into the cache (write-allocate) or not (write-no-allocate)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On a read miss, you always bring the block in (spatial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temporal locality) – but which block do you replace?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no choice for a direct-mapped cache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randomly pick one of the ways to replace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replace the way that was least-recently used (LRU)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FIFO replacement (round-robin)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36891</TotalTime>
  <Words>984</Words>
  <Application>Microsoft Office PowerPoint</Application>
  <PresentationFormat>On-screen Show (4:3)</PresentationFormat>
  <Paragraphs>187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210</cp:revision>
  <dcterms:created xsi:type="dcterms:W3CDTF">2002-09-20T18:19:18Z</dcterms:created>
  <dcterms:modified xsi:type="dcterms:W3CDTF">2020-04-07T04:48:49Z</dcterms:modified>
</cp:coreProperties>
</file>