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402" r:id="rId2"/>
    <p:sldId id="452" r:id="rId3"/>
    <p:sldId id="434" r:id="rId4"/>
    <p:sldId id="435" r:id="rId5"/>
    <p:sldId id="436" r:id="rId6"/>
    <p:sldId id="437" r:id="rId7"/>
    <p:sldId id="438" r:id="rId8"/>
    <p:sldId id="439" r:id="rId9"/>
    <p:sldId id="450" r:id="rId10"/>
    <p:sldId id="460" r:id="rId11"/>
    <p:sldId id="461" r:id="rId12"/>
    <p:sldId id="462" r:id="rId13"/>
    <p:sldId id="465" r:id="rId14"/>
    <p:sldId id="466" r:id="rId15"/>
    <p:sldId id="451" r:id="rId16"/>
    <p:sldId id="463" r:id="rId17"/>
    <p:sldId id="464" r:id="rId18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0000"/>
    <a:srgbClr val="990000"/>
    <a:srgbClr val="FF9900"/>
    <a:srgbClr val="FFFF00"/>
    <a:srgbClr val="66CCFF"/>
    <a:srgbClr val="0099FF"/>
    <a:srgbClr val="00FF00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 autoAdjust="0"/>
    <p:restoredTop sz="94660"/>
  </p:normalViewPr>
  <p:slideViewPr>
    <p:cSldViewPr>
      <p:cViewPr varScale="1">
        <p:scale>
          <a:sx n="67" d="100"/>
          <a:sy n="67" d="100"/>
        </p:scale>
        <p:origin x="1263" y="4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0194" name="Rectangle 2">
            <a:extLst>
              <a:ext uri="{FF2B5EF4-FFF2-40B4-BE49-F238E27FC236}">
                <a16:creationId xmlns:a16="http://schemas.microsoft.com/office/drawing/2014/main" id="{F1FCD00B-E3FB-401B-A8B0-A4A9E6A4C4B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20195" name="Rectangle 3">
            <a:extLst>
              <a:ext uri="{FF2B5EF4-FFF2-40B4-BE49-F238E27FC236}">
                <a16:creationId xmlns:a16="http://schemas.microsoft.com/office/drawing/2014/main" id="{DAD6494F-1BDB-484B-A65C-7203135365F0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361E7917-108F-486B-845A-8CD8C49F128E}"/>
              </a:ext>
            </a:extLst>
          </p:cNvPr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20197" name="Rectangle 5">
            <a:extLst>
              <a:ext uri="{FF2B5EF4-FFF2-40B4-BE49-F238E27FC236}">
                <a16:creationId xmlns:a16="http://schemas.microsoft.com/office/drawing/2014/main" id="{577AC653-AD65-48DA-BB86-1AF5A7F45E48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/>
              <a:t>Click to edit Master text styles</a:t>
            </a:r>
          </a:p>
          <a:p>
            <a:pPr lvl="1"/>
            <a:r>
              <a:rPr lang="en-US" altLang="en-US" noProof="0"/>
              <a:t>Second level</a:t>
            </a:r>
          </a:p>
          <a:p>
            <a:pPr lvl="2"/>
            <a:r>
              <a:rPr lang="en-US" altLang="en-US" noProof="0"/>
              <a:t>Third level</a:t>
            </a:r>
          </a:p>
          <a:p>
            <a:pPr lvl="3"/>
            <a:r>
              <a:rPr lang="en-US" altLang="en-US" noProof="0"/>
              <a:t>Fourth level</a:t>
            </a:r>
          </a:p>
          <a:p>
            <a:pPr lvl="4"/>
            <a:r>
              <a:rPr lang="en-US" altLang="en-US" noProof="0"/>
              <a:t>Fifth level</a:t>
            </a:r>
          </a:p>
        </p:txBody>
      </p:sp>
      <p:sp>
        <p:nvSpPr>
          <p:cNvPr id="520198" name="Rectangle 6">
            <a:extLst>
              <a:ext uri="{FF2B5EF4-FFF2-40B4-BE49-F238E27FC236}">
                <a16:creationId xmlns:a16="http://schemas.microsoft.com/office/drawing/2014/main" id="{D23D4A25-641A-4E88-A064-EC7A7FC4DDD3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20199" name="Rectangle 7">
            <a:extLst>
              <a:ext uri="{FF2B5EF4-FFF2-40B4-BE49-F238E27FC236}">
                <a16:creationId xmlns:a16="http://schemas.microsoft.com/office/drawing/2014/main" id="{29E9E9EF-F772-45F8-9656-697B191925F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CB554327-83D6-49AE-A8BE-12611CBD450E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>
            <a:extLst>
              <a:ext uri="{FF2B5EF4-FFF2-40B4-BE49-F238E27FC236}">
                <a16:creationId xmlns:a16="http://schemas.microsoft.com/office/drawing/2014/main" id="{1C6F9A67-5C0B-4CB3-B5FE-D0BEF87F4D6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444FA97-5143-47B4-90AC-A4E074541893}" type="slidenum">
              <a:rPr lang="en-US" altLang="en-US" sz="1200"/>
              <a:pPr/>
              <a:t>1</a:t>
            </a:fld>
            <a:endParaRPr lang="en-US" altLang="en-US" sz="1200"/>
          </a:p>
        </p:txBody>
      </p:sp>
      <p:sp>
        <p:nvSpPr>
          <p:cNvPr id="4099" name="Rectangle 2">
            <a:extLst>
              <a:ext uri="{FF2B5EF4-FFF2-40B4-BE49-F238E27FC236}">
                <a16:creationId xmlns:a16="http://schemas.microsoft.com/office/drawing/2014/main" id="{625FF38D-18FE-4732-BE51-F1CF86BA8AE3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>
            <a:extLst>
              <a:ext uri="{FF2B5EF4-FFF2-40B4-BE49-F238E27FC236}">
                <a16:creationId xmlns:a16="http://schemas.microsoft.com/office/drawing/2014/main" id="{9D5B7AF0-3E6B-40F2-87A7-4B5693F90BF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>
            <a:extLst>
              <a:ext uri="{FF2B5EF4-FFF2-40B4-BE49-F238E27FC236}">
                <a16:creationId xmlns:a16="http://schemas.microsoft.com/office/drawing/2014/main" id="{6F5E68DD-98D5-4885-9729-E2D6B21D0AF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757BFE0-04EE-4AAC-A204-884E9623A05B}" type="slidenum">
              <a:rPr lang="en-US" altLang="en-US" sz="1200"/>
              <a:pPr/>
              <a:t>10</a:t>
            </a:fld>
            <a:endParaRPr lang="en-US" altLang="en-US" sz="1200"/>
          </a:p>
        </p:txBody>
      </p:sp>
      <p:sp>
        <p:nvSpPr>
          <p:cNvPr id="22531" name="Rectangle 2">
            <a:extLst>
              <a:ext uri="{FF2B5EF4-FFF2-40B4-BE49-F238E27FC236}">
                <a16:creationId xmlns:a16="http://schemas.microsoft.com/office/drawing/2014/main" id="{04DDED8F-8128-4E4F-BE8C-73BE53EFBD26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>
            <a:extLst>
              <a:ext uri="{FF2B5EF4-FFF2-40B4-BE49-F238E27FC236}">
                <a16:creationId xmlns:a16="http://schemas.microsoft.com/office/drawing/2014/main" id="{A36A6CBC-139D-47AB-884F-A38E3F3970A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>
            <a:extLst>
              <a:ext uri="{FF2B5EF4-FFF2-40B4-BE49-F238E27FC236}">
                <a16:creationId xmlns:a16="http://schemas.microsoft.com/office/drawing/2014/main" id="{AE6ED63C-DC2E-4C29-BDC0-BA54815DF6C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BF16918-8272-499F-814F-45D8E846EE0B}" type="slidenum">
              <a:rPr lang="en-US" altLang="en-US" sz="1200"/>
              <a:pPr/>
              <a:t>11</a:t>
            </a:fld>
            <a:endParaRPr lang="en-US" altLang="en-US" sz="1200"/>
          </a:p>
        </p:txBody>
      </p:sp>
      <p:sp>
        <p:nvSpPr>
          <p:cNvPr id="24579" name="Rectangle 2">
            <a:extLst>
              <a:ext uri="{FF2B5EF4-FFF2-40B4-BE49-F238E27FC236}">
                <a16:creationId xmlns:a16="http://schemas.microsoft.com/office/drawing/2014/main" id="{4941218C-9705-4A48-8C0B-B29BE4FAA909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>
            <a:extLst>
              <a:ext uri="{FF2B5EF4-FFF2-40B4-BE49-F238E27FC236}">
                <a16:creationId xmlns:a16="http://schemas.microsoft.com/office/drawing/2014/main" id="{CD95E6A2-A025-4395-A40E-F8663DE2817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>
            <a:extLst>
              <a:ext uri="{FF2B5EF4-FFF2-40B4-BE49-F238E27FC236}">
                <a16:creationId xmlns:a16="http://schemas.microsoft.com/office/drawing/2014/main" id="{EA8A242A-2492-4B43-8258-EF74C823C27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E88E27D-B3E4-41D2-BC90-0538217B9D3D}" type="slidenum">
              <a:rPr lang="en-US" altLang="en-US" sz="1200"/>
              <a:pPr/>
              <a:t>12</a:t>
            </a:fld>
            <a:endParaRPr lang="en-US" altLang="en-US" sz="1200"/>
          </a:p>
        </p:txBody>
      </p:sp>
      <p:sp>
        <p:nvSpPr>
          <p:cNvPr id="26627" name="Rectangle 2">
            <a:extLst>
              <a:ext uri="{FF2B5EF4-FFF2-40B4-BE49-F238E27FC236}">
                <a16:creationId xmlns:a16="http://schemas.microsoft.com/office/drawing/2014/main" id="{6143032B-FF0A-4574-B564-3742A90DB5C2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>
            <a:extLst>
              <a:ext uri="{FF2B5EF4-FFF2-40B4-BE49-F238E27FC236}">
                <a16:creationId xmlns:a16="http://schemas.microsoft.com/office/drawing/2014/main" id="{8740C933-F7B3-45E8-BCAA-18171DE8389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>
            <a:extLst>
              <a:ext uri="{FF2B5EF4-FFF2-40B4-BE49-F238E27FC236}">
                <a16:creationId xmlns:a16="http://schemas.microsoft.com/office/drawing/2014/main" id="{7D5F6C0E-267E-4AD3-AC59-73231F782F5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C6A92F4-B857-4FCC-BE8F-14DED440C09E}" type="slidenum">
              <a:rPr lang="en-US" altLang="en-US" sz="1200"/>
              <a:pPr/>
              <a:t>13</a:t>
            </a:fld>
            <a:endParaRPr lang="en-US" altLang="en-US" sz="1200"/>
          </a:p>
        </p:txBody>
      </p:sp>
      <p:sp>
        <p:nvSpPr>
          <p:cNvPr id="34819" name="Rectangle 2">
            <a:extLst>
              <a:ext uri="{FF2B5EF4-FFF2-40B4-BE49-F238E27FC236}">
                <a16:creationId xmlns:a16="http://schemas.microsoft.com/office/drawing/2014/main" id="{4FE17622-389A-4202-BA7C-F87DDDB5165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>
            <a:extLst>
              <a:ext uri="{FF2B5EF4-FFF2-40B4-BE49-F238E27FC236}">
                <a16:creationId xmlns:a16="http://schemas.microsoft.com/office/drawing/2014/main" id="{06950464-E35C-4315-9DD6-33936EFDA21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0766067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>
            <a:extLst>
              <a:ext uri="{FF2B5EF4-FFF2-40B4-BE49-F238E27FC236}">
                <a16:creationId xmlns:a16="http://schemas.microsoft.com/office/drawing/2014/main" id="{7D5F6C0E-267E-4AD3-AC59-73231F782F5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C6A92F4-B857-4FCC-BE8F-14DED440C09E}" type="slidenum">
              <a:rPr lang="en-US" altLang="en-US" sz="1200"/>
              <a:pPr/>
              <a:t>14</a:t>
            </a:fld>
            <a:endParaRPr lang="en-US" altLang="en-US" sz="1200"/>
          </a:p>
        </p:txBody>
      </p:sp>
      <p:sp>
        <p:nvSpPr>
          <p:cNvPr id="34819" name="Rectangle 2">
            <a:extLst>
              <a:ext uri="{FF2B5EF4-FFF2-40B4-BE49-F238E27FC236}">
                <a16:creationId xmlns:a16="http://schemas.microsoft.com/office/drawing/2014/main" id="{4FE17622-389A-4202-BA7C-F87DDDB5165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>
            <a:extLst>
              <a:ext uri="{FF2B5EF4-FFF2-40B4-BE49-F238E27FC236}">
                <a16:creationId xmlns:a16="http://schemas.microsoft.com/office/drawing/2014/main" id="{06950464-E35C-4315-9DD6-33936EFDA21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165973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>
            <a:extLst>
              <a:ext uri="{FF2B5EF4-FFF2-40B4-BE49-F238E27FC236}">
                <a16:creationId xmlns:a16="http://schemas.microsoft.com/office/drawing/2014/main" id="{FD0C9B63-63B2-4FBF-8008-B1E5467B5F3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77D5B67-E4C3-4469-8B21-DBB4CE604933}" type="slidenum">
              <a:rPr lang="en-US" altLang="en-US" sz="1200"/>
              <a:pPr/>
              <a:t>15</a:t>
            </a:fld>
            <a:endParaRPr lang="en-US" altLang="en-US" sz="1200"/>
          </a:p>
        </p:txBody>
      </p:sp>
      <p:sp>
        <p:nvSpPr>
          <p:cNvPr id="28675" name="Rectangle 2">
            <a:extLst>
              <a:ext uri="{FF2B5EF4-FFF2-40B4-BE49-F238E27FC236}">
                <a16:creationId xmlns:a16="http://schemas.microsoft.com/office/drawing/2014/main" id="{4A26C5E8-25D2-4B45-BFB0-7DC91221F76B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>
            <a:extLst>
              <a:ext uri="{FF2B5EF4-FFF2-40B4-BE49-F238E27FC236}">
                <a16:creationId xmlns:a16="http://schemas.microsoft.com/office/drawing/2014/main" id="{2A99EF99-6477-43F4-BC1F-323324D17C9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>
            <a:extLst>
              <a:ext uri="{FF2B5EF4-FFF2-40B4-BE49-F238E27FC236}">
                <a16:creationId xmlns:a16="http://schemas.microsoft.com/office/drawing/2014/main" id="{9F92573F-FE73-42B8-B4DA-8AC653D0DE1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BBF9F32-493A-4A9F-9131-024778CD122B}" type="slidenum">
              <a:rPr lang="en-US" altLang="en-US" sz="1200"/>
              <a:pPr/>
              <a:t>16</a:t>
            </a:fld>
            <a:endParaRPr lang="en-US" altLang="en-US" sz="1200"/>
          </a:p>
        </p:txBody>
      </p:sp>
      <p:sp>
        <p:nvSpPr>
          <p:cNvPr id="30723" name="Rectangle 2">
            <a:extLst>
              <a:ext uri="{FF2B5EF4-FFF2-40B4-BE49-F238E27FC236}">
                <a16:creationId xmlns:a16="http://schemas.microsoft.com/office/drawing/2014/main" id="{DB0B3622-7751-49DF-8500-6EE90BD3B095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>
            <a:extLst>
              <a:ext uri="{FF2B5EF4-FFF2-40B4-BE49-F238E27FC236}">
                <a16:creationId xmlns:a16="http://schemas.microsoft.com/office/drawing/2014/main" id="{9872DFDA-0952-4A26-B7FB-EAF67236346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>
            <a:extLst>
              <a:ext uri="{FF2B5EF4-FFF2-40B4-BE49-F238E27FC236}">
                <a16:creationId xmlns:a16="http://schemas.microsoft.com/office/drawing/2014/main" id="{C0877CAB-6BD1-4DCF-9FED-D4D95D9689C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A8852A2-A26A-4ECB-AA25-573F13404C73}" type="slidenum">
              <a:rPr lang="en-US" altLang="en-US" sz="1200"/>
              <a:pPr/>
              <a:t>17</a:t>
            </a:fld>
            <a:endParaRPr lang="en-US" altLang="en-US" sz="1200"/>
          </a:p>
        </p:txBody>
      </p:sp>
      <p:sp>
        <p:nvSpPr>
          <p:cNvPr id="32771" name="Rectangle 2">
            <a:extLst>
              <a:ext uri="{FF2B5EF4-FFF2-40B4-BE49-F238E27FC236}">
                <a16:creationId xmlns:a16="http://schemas.microsoft.com/office/drawing/2014/main" id="{2765C531-D2A8-4AEB-BBCB-B8B65D946B82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>
            <a:extLst>
              <a:ext uri="{FF2B5EF4-FFF2-40B4-BE49-F238E27FC236}">
                <a16:creationId xmlns:a16="http://schemas.microsoft.com/office/drawing/2014/main" id="{3ED33148-4E6F-4D4B-9BF0-33E92F25D3B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>
            <a:extLst>
              <a:ext uri="{FF2B5EF4-FFF2-40B4-BE49-F238E27FC236}">
                <a16:creationId xmlns:a16="http://schemas.microsoft.com/office/drawing/2014/main" id="{E3ADE5B9-29F7-4D15-991B-402D8A97F35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5A54AAC-841F-4A4F-9EAC-EEAC6F67E660}" type="slidenum">
              <a:rPr lang="en-US" altLang="en-US" sz="1200"/>
              <a:pPr/>
              <a:t>2</a:t>
            </a:fld>
            <a:endParaRPr lang="en-US" altLang="en-US" sz="1200"/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FB7E663B-F439-4E9F-A83C-8906C084E0B1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0F955C9F-CB5A-4F54-8462-A1DE781430D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>
            <a:extLst>
              <a:ext uri="{FF2B5EF4-FFF2-40B4-BE49-F238E27FC236}">
                <a16:creationId xmlns:a16="http://schemas.microsoft.com/office/drawing/2014/main" id="{5C4F45EC-998B-4320-8A31-9A4744D7C64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238763E-1E03-4A7B-BE4E-67FA3899A9A3}" type="slidenum">
              <a:rPr lang="en-US" altLang="en-US" sz="1200"/>
              <a:pPr/>
              <a:t>3</a:t>
            </a:fld>
            <a:endParaRPr lang="en-US" altLang="en-US" sz="1200"/>
          </a:p>
        </p:txBody>
      </p:sp>
      <p:sp>
        <p:nvSpPr>
          <p:cNvPr id="24579" name="Rectangle 2">
            <a:extLst>
              <a:ext uri="{FF2B5EF4-FFF2-40B4-BE49-F238E27FC236}">
                <a16:creationId xmlns:a16="http://schemas.microsoft.com/office/drawing/2014/main" id="{185FF676-3E7B-4D1E-AEBB-9B9CECF66E5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>
            <a:extLst>
              <a:ext uri="{FF2B5EF4-FFF2-40B4-BE49-F238E27FC236}">
                <a16:creationId xmlns:a16="http://schemas.microsoft.com/office/drawing/2014/main" id="{16599A84-6A06-4B51-818D-828D1DD3D37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>
            <a:extLst>
              <a:ext uri="{FF2B5EF4-FFF2-40B4-BE49-F238E27FC236}">
                <a16:creationId xmlns:a16="http://schemas.microsoft.com/office/drawing/2014/main" id="{4224BB62-79D1-4C11-AB94-EDF258C24EE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52430569-B4EC-4790-96E7-F7D2EF873867}" type="slidenum">
              <a:rPr lang="en-US" altLang="en-US" sz="1200"/>
              <a:pPr/>
              <a:t>4</a:t>
            </a:fld>
            <a:endParaRPr lang="en-US" altLang="en-US" sz="1200"/>
          </a:p>
        </p:txBody>
      </p:sp>
      <p:sp>
        <p:nvSpPr>
          <p:cNvPr id="26627" name="Rectangle 2">
            <a:extLst>
              <a:ext uri="{FF2B5EF4-FFF2-40B4-BE49-F238E27FC236}">
                <a16:creationId xmlns:a16="http://schemas.microsoft.com/office/drawing/2014/main" id="{9984906D-8099-4B06-999F-1D46E40A76A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>
            <a:extLst>
              <a:ext uri="{FF2B5EF4-FFF2-40B4-BE49-F238E27FC236}">
                <a16:creationId xmlns:a16="http://schemas.microsoft.com/office/drawing/2014/main" id="{FC1CCE2E-C8B0-4E1A-8A8E-A1D1AA89394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>
            <a:extLst>
              <a:ext uri="{FF2B5EF4-FFF2-40B4-BE49-F238E27FC236}">
                <a16:creationId xmlns:a16="http://schemas.microsoft.com/office/drawing/2014/main" id="{8E184DE9-0039-47EF-8DA7-D4D7A32CA3E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5750DBA-7F97-4C1A-9BA5-00AB85721956}" type="slidenum">
              <a:rPr lang="en-US" altLang="en-US" sz="1200"/>
              <a:pPr/>
              <a:t>5</a:t>
            </a:fld>
            <a:endParaRPr lang="en-US" altLang="en-US" sz="1200"/>
          </a:p>
        </p:txBody>
      </p:sp>
      <p:sp>
        <p:nvSpPr>
          <p:cNvPr id="28675" name="Rectangle 2">
            <a:extLst>
              <a:ext uri="{FF2B5EF4-FFF2-40B4-BE49-F238E27FC236}">
                <a16:creationId xmlns:a16="http://schemas.microsoft.com/office/drawing/2014/main" id="{A17C29A2-EF83-4D60-9858-4C12C8EF741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>
            <a:extLst>
              <a:ext uri="{FF2B5EF4-FFF2-40B4-BE49-F238E27FC236}">
                <a16:creationId xmlns:a16="http://schemas.microsoft.com/office/drawing/2014/main" id="{B51EC449-7D6F-4F7A-881C-FA7886E337B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>
            <a:extLst>
              <a:ext uri="{FF2B5EF4-FFF2-40B4-BE49-F238E27FC236}">
                <a16:creationId xmlns:a16="http://schemas.microsoft.com/office/drawing/2014/main" id="{12B4DA2D-F888-470A-B8A5-0E4D87CA354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0DCFB82-F1AF-4B6F-A502-4C6E5F0042A9}" type="slidenum">
              <a:rPr lang="en-US" altLang="en-US" sz="1200"/>
              <a:pPr/>
              <a:t>6</a:t>
            </a:fld>
            <a:endParaRPr lang="en-US" altLang="en-US" sz="1200"/>
          </a:p>
        </p:txBody>
      </p:sp>
      <p:sp>
        <p:nvSpPr>
          <p:cNvPr id="30723" name="Rectangle 2">
            <a:extLst>
              <a:ext uri="{FF2B5EF4-FFF2-40B4-BE49-F238E27FC236}">
                <a16:creationId xmlns:a16="http://schemas.microsoft.com/office/drawing/2014/main" id="{5754E21E-EC2C-471D-B31B-62198E5D2FD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>
            <a:extLst>
              <a:ext uri="{FF2B5EF4-FFF2-40B4-BE49-F238E27FC236}">
                <a16:creationId xmlns:a16="http://schemas.microsoft.com/office/drawing/2014/main" id="{C29C3865-27F6-4A83-95F9-60E5CDDC90F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>
            <a:extLst>
              <a:ext uri="{FF2B5EF4-FFF2-40B4-BE49-F238E27FC236}">
                <a16:creationId xmlns:a16="http://schemas.microsoft.com/office/drawing/2014/main" id="{E4131077-FC71-4D69-96EE-970854C0FE1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19294E2-66EE-4921-85CE-998FBE48211D}" type="slidenum">
              <a:rPr lang="en-US" altLang="en-US" sz="1200"/>
              <a:pPr/>
              <a:t>7</a:t>
            </a:fld>
            <a:endParaRPr lang="en-US" altLang="en-US" sz="1200"/>
          </a:p>
        </p:txBody>
      </p:sp>
      <p:sp>
        <p:nvSpPr>
          <p:cNvPr id="32771" name="Rectangle 2">
            <a:extLst>
              <a:ext uri="{FF2B5EF4-FFF2-40B4-BE49-F238E27FC236}">
                <a16:creationId xmlns:a16="http://schemas.microsoft.com/office/drawing/2014/main" id="{1178D757-3F19-4DE0-B02C-5846C0D5EEF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>
            <a:extLst>
              <a:ext uri="{FF2B5EF4-FFF2-40B4-BE49-F238E27FC236}">
                <a16:creationId xmlns:a16="http://schemas.microsoft.com/office/drawing/2014/main" id="{76E8E0BC-31AA-4892-BF1A-5029D0F1420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>
            <a:extLst>
              <a:ext uri="{FF2B5EF4-FFF2-40B4-BE49-F238E27FC236}">
                <a16:creationId xmlns:a16="http://schemas.microsoft.com/office/drawing/2014/main" id="{7D5F6C0E-267E-4AD3-AC59-73231F782F5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C6A92F4-B857-4FCC-BE8F-14DED440C09E}" type="slidenum">
              <a:rPr lang="en-US" altLang="en-US" sz="1200"/>
              <a:pPr/>
              <a:t>8</a:t>
            </a:fld>
            <a:endParaRPr lang="en-US" altLang="en-US" sz="1200"/>
          </a:p>
        </p:txBody>
      </p:sp>
      <p:sp>
        <p:nvSpPr>
          <p:cNvPr id="34819" name="Rectangle 2">
            <a:extLst>
              <a:ext uri="{FF2B5EF4-FFF2-40B4-BE49-F238E27FC236}">
                <a16:creationId xmlns:a16="http://schemas.microsoft.com/office/drawing/2014/main" id="{4FE17622-389A-4202-BA7C-F87DDDB5165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>
            <a:extLst>
              <a:ext uri="{FF2B5EF4-FFF2-40B4-BE49-F238E27FC236}">
                <a16:creationId xmlns:a16="http://schemas.microsoft.com/office/drawing/2014/main" id="{06950464-E35C-4315-9DD6-33936EFDA21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>
            <a:extLst>
              <a:ext uri="{FF2B5EF4-FFF2-40B4-BE49-F238E27FC236}">
                <a16:creationId xmlns:a16="http://schemas.microsoft.com/office/drawing/2014/main" id="{D2A14FC3-A33D-445C-A2E1-931AB7CD2BF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52899D93-84D4-4657-93E0-861BDE2AA025}" type="slidenum">
              <a:rPr lang="en-US" altLang="en-US" sz="1200"/>
              <a:pPr/>
              <a:t>9</a:t>
            </a:fld>
            <a:endParaRPr lang="en-US" altLang="en-US" sz="1200"/>
          </a:p>
        </p:txBody>
      </p:sp>
      <p:sp>
        <p:nvSpPr>
          <p:cNvPr id="20483" name="Rectangle 2">
            <a:extLst>
              <a:ext uri="{FF2B5EF4-FFF2-40B4-BE49-F238E27FC236}">
                <a16:creationId xmlns:a16="http://schemas.microsoft.com/office/drawing/2014/main" id="{FD6C4457-9AB4-4191-A3C5-14C06F39A42E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>
            <a:extLst>
              <a:ext uri="{FF2B5EF4-FFF2-40B4-BE49-F238E27FC236}">
                <a16:creationId xmlns:a16="http://schemas.microsoft.com/office/drawing/2014/main" id="{481BF6EA-72BF-4417-AF1F-28A2E73F983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B197DE3-A656-4BE4-8A81-B9F72148C2B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43B86D2-D3F7-46E3-B2B3-FA47CE8AFD6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4141185-DA91-461F-97BD-72FDAFF7575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FFF9F12-02D1-48A4-ADA5-4C70FA94F39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112912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75F5DA4-F89C-4ACD-B6F4-B68BFA13B9D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7270C0A-1C3B-4676-9969-69B337F3062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FA9C567-E7AB-4976-9202-351969509E9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8DB0520-F02C-41FC-8B8E-FA6A2783D65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0029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F86C279-30A8-4C09-B128-C9F6B10890B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4F2BC91-24B3-42F4-B221-4EFF97C1E70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D1E4038-9B63-4D81-BF2F-7F0DB6BB40A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5B1A43A-028E-49AD-9B8D-180C0EA167E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24011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7FABE9E-B086-42CE-B08E-9B40794E91B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4F66518-D5DE-4A4F-8CF9-10797B75F4D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0D63D85-4478-43CD-AEB0-27C734FF878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2B2DF83-C883-40B1-AE0B-7949573B8BE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011146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E1D8B4F-A834-4779-A453-AF53142A614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C48BA32-24D5-4D6F-92DC-04208CC1DD3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C138C64-7661-4AD2-8D34-A13E52636DC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B97038A-3B0C-4EF2-BAD6-8CC43629A07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687475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8B905D1-AD6C-40F0-8F8C-C5CBB1C3D7E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6742CC2-9609-45B7-9FA6-3DE73AF38A1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05F1F25-739B-45B0-858A-C4A8E7C0A98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6D62B38-B23D-4762-AAA2-A964416DABE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912894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171A6CFD-A05E-4123-B25D-602F0AFA32F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B1BB9310-1748-4329-B8C0-E5B1E32C645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A59B7CBF-353B-46D3-8BE3-ECB2FFF518A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603B47D-71FC-4726-B353-6ACB87F7985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223407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93B54CF8-D06F-44D2-BA9A-446B6C7C60E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5F8E1D04-1D46-41B1-A1E2-F6539497F9F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E142718E-5BEF-4D79-84BA-E48147E7E96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63BBD64-C229-42C1-87B2-E96094A325B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917352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1938FB8E-1C55-43D8-AD15-EF6273518CC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E55B9FA8-7ED5-4EB3-8B40-CBF86A55D62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CF139A96-389A-4F72-BCE4-DE59602D393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AFBD8D4-7A47-4AE4-8611-22DA723E69E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140141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9D98275-46F7-4C97-A3DC-E7783C2BBC4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02839A6-D5D2-4D12-A0CA-64F982B6A0B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61911EF-443F-4E1B-8090-7951C6EEB7A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C2728B7-7904-448C-93A6-B3265BD5D6E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455700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8AFF26B-9BE6-49D3-99FF-1E155F8613F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A782EA6-66D5-486C-BDD5-BDC902ACD21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C149185-09E4-4F8E-B545-1778E6CA3F8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C952812-046B-488A-A3AE-2B3804B213E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989256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C6DF4080-E1FC-4735-AB66-0137D98D592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D97C879A-4058-4B11-9107-C93A2A03688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92EBCCCC-99D3-45AF-B088-82C3D84C9AE2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3F26FA37-4AA1-4EA8-B81E-FB0C408107C4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D981D3FD-2586-47D2-9DB0-C5DCBC8C59D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Times New Roman" panose="02020603050405020304" pitchFamily="18" charset="0"/>
              </a:defRPr>
            </a:lvl1pPr>
          </a:lstStyle>
          <a:p>
            <a:fld id="{D443C6E9-4BBA-414D-A645-024EA3F9BA46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6A5AAD5B-E496-4D89-9BE8-97E820F396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00EE9AC-F616-41CF-A3CC-14C74DDAF79E}" type="slidenum">
              <a:rPr lang="en-US" altLang="en-US" sz="1400">
                <a:latin typeface="Times New Roman" panose="02020603050405020304" pitchFamily="18" charset="0"/>
              </a:rPr>
              <a:pPr/>
              <a:t>1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3075" name="Text Box 2">
            <a:extLst>
              <a:ext uri="{FF2B5EF4-FFF2-40B4-BE49-F238E27FC236}">
                <a16:creationId xmlns:a16="http://schemas.microsoft.com/office/drawing/2014/main" id="{9D990537-0872-4651-B74A-F5315B88D1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381000"/>
            <a:ext cx="5945858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Arial" panose="020B0604020202020204" pitchFamily="34" charset="0"/>
              </a:rPr>
              <a:t>Lecture 22: Cache Hierarchies</a:t>
            </a:r>
          </a:p>
        </p:txBody>
      </p:sp>
      <p:sp>
        <p:nvSpPr>
          <p:cNvPr id="3076" name="Line 3">
            <a:extLst>
              <a:ext uri="{FF2B5EF4-FFF2-40B4-BE49-F238E27FC236}">
                <a16:creationId xmlns:a16="http://schemas.microsoft.com/office/drawing/2014/main" id="{ED190951-CFB0-4523-AEB2-CEC5E8908126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7" name="Text Box 4">
            <a:extLst>
              <a:ext uri="{FF2B5EF4-FFF2-40B4-BE49-F238E27FC236}">
                <a16:creationId xmlns:a16="http://schemas.microsoft.com/office/drawing/2014/main" id="{4A54D28D-A0CD-43A8-A1F5-222E3F9496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524000"/>
            <a:ext cx="3783408" cy="3416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Arial" panose="020B0604020202020204" pitchFamily="34" charset="0"/>
              </a:rPr>
              <a:t> Today’s topics: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Arial" panose="020B0604020202020204" pitchFamily="34" charset="0"/>
            </a:endParaRP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Arial" panose="020B0604020202020204" pitchFamily="34" charset="0"/>
              </a:rPr>
              <a:t> Cache access details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Arial" panose="020B0604020202020204" pitchFamily="34" charset="0"/>
              </a:rPr>
              <a:t> Examples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endParaRPr lang="en-US" altLang="en-US" sz="2400" dirty="0">
              <a:latin typeface="Arial" panose="020B0604020202020204" pitchFamily="34" charset="0"/>
            </a:endParaRP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endParaRPr lang="en-US" altLang="en-US" sz="2400" dirty="0">
              <a:latin typeface="Arial" panose="020B0604020202020204" pitchFamily="34" charset="0"/>
            </a:endParaRP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endParaRPr lang="en-US" altLang="en-US" sz="2400" dirty="0">
              <a:latin typeface="Arial" panose="020B0604020202020204" pitchFamily="34" charset="0"/>
            </a:endParaRP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endParaRPr lang="en-US" altLang="en-US" sz="24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67916EAA-0B04-4172-BB86-F8B3176706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9D50A68-441A-458C-A86C-B194FB428BEE}" type="slidenum">
              <a:rPr lang="en-US" altLang="en-US" sz="1400">
                <a:latin typeface="Times New Roman" panose="02020603050405020304" pitchFamily="18" charset="0"/>
              </a:rPr>
              <a:pPr/>
              <a:t>10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21507" name="Text Box 2">
            <a:extLst>
              <a:ext uri="{FF2B5EF4-FFF2-40B4-BE49-F238E27FC236}">
                <a16:creationId xmlns:a16="http://schemas.microsoft.com/office/drawing/2014/main" id="{A5D377AF-68BD-4021-BAE2-95841BBE17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120900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Arial" panose="020B0604020202020204" pitchFamily="34" charset="0"/>
              </a:rPr>
              <a:t>Example 1</a:t>
            </a:r>
          </a:p>
        </p:txBody>
      </p:sp>
      <p:sp>
        <p:nvSpPr>
          <p:cNvPr id="21508" name="Line 3">
            <a:extLst>
              <a:ext uri="{FF2B5EF4-FFF2-40B4-BE49-F238E27FC236}">
                <a16:creationId xmlns:a16="http://schemas.microsoft.com/office/drawing/2014/main" id="{995A3D93-4130-4EC4-811D-A4EA26DE5265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09" name="Text Box 4">
            <a:extLst>
              <a:ext uri="{FF2B5EF4-FFF2-40B4-BE49-F238E27FC236}">
                <a16:creationId xmlns:a16="http://schemas.microsoft.com/office/drawing/2014/main" id="{8D2DD361-C952-4DF1-8DEF-BBA3CD0664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685088" cy="4894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Arial" panose="020B0604020202020204" pitchFamily="34" charset="0"/>
              </a:rPr>
              <a:t> 32 KB 4-way set-associative data cache array with 32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byte line sizes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   cache size = #sets x #ways x block size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Arial" panose="020B0604020202020204" pitchFamily="34" charset="0"/>
              </a:rPr>
              <a:t> How many sets?   256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Arial" panose="020B0604020202020204" pitchFamily="34" charset="0"/>
              </a:rPr>
              <a:t> How many index bits, offset bits, tag bits?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                        8               5              19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Arial" panose="020B0604020202020204" pitchFamily="34" charset="0"/>
              </a:rPr>
              <a:t> How large is the tag array?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    tag array size = #sets x #ways x tag size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                           = 19 Kb = 2.375 KB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2479DF51-A700-480E-B71D-86F6D32BF6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6B96BAD-B72A-4CCA-8F99-52A2E37E6BDC}" type="slidenum">
              <a:rPr lang="en-US" altLang="en-US" sz="1400">
                <a:latin typeface="Times New Roman" panose="02020603050405020304" pitchFamily="18" charset="0"/>
              </a:rPr>
              <a:pPr/>
              <a:t>11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23555" name="Text Box 2">
            <a:extLst>
              <a:ext uri="{FF2B5EF4-FFF2-40B4-BE49-F238E27FC236}">
                <a16:creationId xmlns:a16="http://schemas.microsoft.com/office/drawing/2014/main" id="{B2640736-DBFC-409A-8C0D-5D88002B53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120900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Arial" panose="020B0604020202020204" pitchFamily="34" charset="0"/>
              </a:rPr>
              <a:t>Example 2</a:t>
            </a:r>
          </a:p>
        </p:txBody>
      </p:sp>
      <p:sp>
        <p:nvSpPr>
          <p:cNvPr id="23556" name="Line 3">
            <a:extLst>
              <a:ext uri="{FF2B5EF4-FFF2-40B4-BE49-F238E27FC236}">
                <a16:creationId xmlns:a16="http://schemas.microsoft.com/office/drawing/2014/main" id="{9CAF5F67-DB4F-4213-947E-1A670D829ABD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57" name="Text Box 4">
            <a:extLst>
              <a:ext uri="{FF2B5EF4-FFF2-40B4-BE49-F238E27FC236}">
                <a16:creationId xmlns:a16="http://schemas.microsoft.com/office/drawing/2014/main" id="{4ADCFA05-8C84-400C-9E27-A08E080C77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942263" cy="267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Arial" panose="020B0604020202020204" pitchFamily="34" charset="0"/>
              </a:rPr>
              <a:t> A pipeline has CPI 1 if all loads/stores are L1 cache hits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40% of all instructions are loads/stores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85% of all loads/stores hit in 1-cycle L1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50% of all (10-cycle) L2 accesses are misses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Memory access takes 100 cycles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What is the CPI?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179F69AA-A1A5-4130-824B-20AE7068B4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80D4154-C174-4274-AF9C-D23C4BDA654D}" type="slidenum">
              <a:rPr lang="en-US" altLang="en-US" sz="1400">
                <a:latin typeface="Times New Roman" panose="02020603050405020304" pitchFamily="18" charset="0"/>
              </a:rPr>
              <a:pPr/>
              <a:t>12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25603" name="Text Box 2">
            <a:extLst>
              <a:ext uri="{FF2B5EF4-FFF2-40B4-BE49-F238E27FC236}">
                <a16:creationId xmlns:a16="http://schemas.microsoft.com/office/drawing/2014/main" id="{85DD9BC1-89AB-4918-9DAD-5DAF723B02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120900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Arial" panose="020B0604020202020204" pitchFamily="34" charset="0"/>
              </a:rPr>
              <a:t>Example 2</a:t>
            </a:r>
          </a:p>
        </p:txBody>
      </p:sp>
      <p:sp>
        <p:nvSpPr>
          <p:cNvPr id="25604" name="Line 3">
            <a:extLst>
              <a:ext uri="{FF2B5EF4-FFF2-40B4-BE49-F238E27FC236}">
                <a16:creationId xmlns:a16="http://schemas.microsoft.com/office/drawing/2014/main" id="{CF890603-DEFA-45BA-BF96-6B126D061EC1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05" name="Text Box 4">
            <a:extLst>
              <a:ext uri="{FF2B5EF4-FFF2-40B4-BE49-F238E27FC236}">
                <a16:creationId xmlns:a16="http://schemas.microsoft.com/office/drawing/2014/main" id="{24908B39-ABCB-4E79-B1C9-75F7169A7E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566025" cy="4524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Arial" panose="020B0604020202020204" pitchFamily="34" charset="0"/>
              </a:rPr>
              <a:t> </a:t>
            </a:r>
            <a:r>
              <a:rPr lang="en-US" altLang="en-US" sz="2000" dirty="0">
                <a:latin typeface="Arial" panose="020B0604020202020204" pitchFamily="34" charset="0"/>
              </a:rPr>
              <a:t>A pipeline has CPI 1 if all loads/stores are L1 cache hits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Arial" panose="020B0604020202020204" pitchFamily="34" charset="0"/>
              </a:rPr>
              <a:t>  40% of all instructions are loads/stores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Arial" panose="020B0604020202020204" pitchFamily="34" charset="0"/>
              </a:rPr>
              <a:t>  85% of all loads/stores hit in 1-cycle L1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Arial" panose="020B0604020202020204" pitchFamily="34" charset="0"/>
              </a:rPr>
              <a:t>  50% of all (10-cycle) L2 accesses are misses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Arial" panose="020B0604020202020204" pitchFamily="34" charset="0"/>
              </a:rPr>
              <a:t>  Memory access takes 100 cycles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Arial" panose="020B0604020202020204" pitchFamily="34" charset="0"/>
              </a:rPr>
              <a:t>  What is the CPI?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0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Arial" panose="020B0604020202020204" pitchFamily="34" charset="0"/>
              </a:rPr>
              <a:t>Start with 1000 instructions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Arial" panose="020B0604020202020204" pitchFamily="34" charset="0"/>
              </a:rPr>
              <a:t>1000 cycles           (includes all 400 L1 accesses)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Arial" panose="020B0604020202020204" pitchFamily="34" charset="0"/>
              </a:rPr>
              <a:t>+ 400 (</a:t>
            </a:r>
            <a:r>
              <a:rPr lang="en-US" altLang="en-US" sz="2400" dirty="0" err="1">
                <a:latin typeface="Arial" panose="020B0604020202020204" pitchFamily="34" charset="0"/>
              </a:rPr>
              <a:t>ld</a:t>
            </a:r>
            <a:r>
              <a:rPr lang="en-US" altLang="en-US" sz="2400" dirty="0">
                <a:latin typeface="Arial" panose="020B0604020202020204" pitchFamily="34" charset="0"/>
              </a:rPr>
              <a:t>/</a:t>
            </a:r>
            <a:r>
              <a:rPr lang="en-US" altLang="en-US" sz="2400" dirty="0" err="1">
                <a:latin typeface="Arial" panose="020B0604020202020204" pitchFamily="34" charset="0"/>
              </a:rPr>
              <a:t>st</a:t>
            </a:r>
            <a:r>
              <a:rPr lang="en-US" altLang="en-US" sz="2400" dirty="0">
                <a:latin typeface="Arial" panose="020B0604020202020204" pitchFamily="34" charset="0"/>
              </a:rPr>
              <a:t>) x 15% x 10 cycles  (the L2 accesses)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Arial" panose="020B0604020202020204" pitchFamily="34" charset="0"/>
              </a:rPr>
              <a:t>+ 400 x 15% x 50% x 100 cycles  (the mem accesses)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Arial" panose="020B0604020202020204" pitchFamily="34" charset="0"/>
              </a:rPr>
              <a:t>=  4,600 cycles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Arial" panose="020B0604020202020204" pitchFamily="34" charset="0"/>
              </a:rPr>
              <a:t>CPI = 4.6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lide Number Placeholder 3">
            <a:extLst>
              <a:ext uri="{FF2B5EF4-FFF2-40B4-BE49-F238E27FC236}">
                <a16:creationId xmlns:a16="http://schemas.microsoft.com/office/drawing/2014/main" id="{B4C71773-81FE-4C83-BCC4-6E7FC518B2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30742AB-2EF3-4355-A632-D24169699F3D}" type="slidenum">
              <a:rPr lang="en-US" altLang="en-US" sz="1400">
                <a:latin typeface="Times New Roman" panose="02020603050405020304" pitchFamily="18" charset="0"/>
              </a:rPr>
              <a:pPr/>
              <a:t>13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33795" name="Text Box 2">
            <a:extLst>
              <a:ext uri="{FF2B5EF4-FFF2-40B4-BE49-F238E27FC236}">
                <a16:creationId xmlns:a16="http://schemas.microsoft.com/office/drawing/2014/main" id="{DF69EF03-39D8-4286-8A89-FFA489C067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121093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Arial" panose="020B0604020202020204" pitchFamily="34" charset="0"/>
              </a:rPr>
              <a:t>Example 3</a:t>
            </a:r>
          </a:p>
        </p:txBody>
      </p:sp>
      <p:sp>
        <p:nvSpPr>
          <p:cNvPr id="33796" name="Line 3">
            <a:extLst>
              <a:ext uri="{FF2B5EF4-FFF2-40B4-BE49-F238E27FC236}">
                <a16:creationId xmlns:a16="http://schemas.microsoft.com/office/drawing/2014/main" id="{2E3C011D-691C-4C0B-972F-0E3C07E412CE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797" name="Rectangle 4">
            <a:extLst>
              <a:ext uri="{FF2B5EF4-FFF2-40B4-BE49-F238E27FC236}">
                <a16:creationId xmlns:a16="http://schemas.microsoft.com/office/drawing/2014/main" id="{1900D5E8-D486-4A54-8144-88F97CF2EC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5200" y="32766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33798" name="Rectangle 5">
            <a:extLst>
              <a:ext uri="{FF2B5EF4-FFF2-40B4-BE49-F238E27FC236}">
                <a16:creationId xmlns:a16="http://schemas.microsoft.com/office/drawing/2014/main" id="{7B8DE1BB-A178-4992-92AB-092106B150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5200" y="36576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33799" name="Rectangle 6">
            <a:extLst>
              <a:ext uri="{FF2B5EF4-FFF2-40B4-BE49-F238E27FC236}">
                <a16:creationId xmlns:a16="http://schemas.microsoft.com/office/drawing/2014/main" id="{44C41F67-6317-4084-A753-49B3F641B6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5200" y="40386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33800" name="Rectangle 7">
            <a:extLst>
              <a:ext uri="{FF2B5EF4-FFF2-40B4-BE49-F238E27FC236}">
                <a16:creationId xmlns:a16="http://schemas.microsoft.com/office/drawing/2014/main" id="{2F73277A-8D9C-49F4-9696-0AA7E1FF4C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5200" y="44196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33805" name="Rectangle 12">
            <a:extLst>
              <a:ext uri="{FF2B5EF4-FFF2-40B4-BE49-F238E27FC236}">
                <a16:creationId xmlns:a16="http://schemas.microsoft.com/office/drawing/2014/main" id="{7155E8CB-083C-41DB-8625-36F6D315F0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2286000"/>
            <a:ext cx="2743200" cy="4572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Arial" panose="020B0604020202020204" pitchFamily="34" charset="0"/>
              </a:rPr>
              <a:t>                        00010000</a:t>
            </a:r>
          </a:p>
        </p:txBody>
      </p:sp>
      <p:sp>
        <p:nvSpPr>
          <p:cNvPr id="33806" name="Line 13">
            <a:extLst>
              <a:ext uri="{FF2B5EF4-FFF2-40B4-BE49-F238E27FC236}">
                <a16:creationId xmlns:a16="http://schemas.microsoft.com/office/drawing/2014/main" id="{B98C01DE-0A83-4A32-868C-71FFF45C0B8C}"/>
              </a:ext>
            </a:extLst>
          </p:cNvPr>
          <p:cNvSpPr>
            <a:spLocks noChangeShapeType="1"/>
          </p:cNvSpPr>
          <p:nvPr/>
        </p:nvSpPr>
        <p:spPr bwMode="auto">
          <a:xfrm>
            <a:off x="2813050" y="2631282"/>
            <a:ext cx="0" cy="1524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07" name="Line 14">
            <a:extLst>
              <a:ext uri="{FF2B5EF4-FFF2-40B4-BE49-F238E27FC236}">
                <a16:creationId xmlns:a16="http://schemas.microsoft.com/office/drawing/2014/main" id="{100DAE86-D671-4D36-9CED-0B9C149C1AD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813050" y="4148139"/>
            <a:ext cx="704056" cy="714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08" name="Text Box 15">
            <a:extLst>
              <a:ext uri="{FF2B5EF4-FFF2-40B4-BE49-F238E27FC236}">
                <a16:creationId xmlns:a16="http://schemas.microsoft.com/office/drawing/2014/main" id="{ABB904B0-794A-44D2-86F5-C974BF8D0F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1676400"/>
            <a:ext cx="15176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Byte address</a:t>
            </a:r>
          </a:p>
        </p:txBody>
      </p:sp>
      <p:sp>
        <p:nvSpPr>
          <p:cNvPr id="33809" name="Line 16">
            <a:extLst>
              <a:ext uri="{FF2B5EF4-FFF2-40B4-BE49-F238E27FC236}">
                <a16:creationId xmlns:a16="http://schemas.microsoft.com/office/drawing/2014/main" id="{C47A3973-5A77-4AFB-ACDA-29A143754CE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85800" y="1981200"/>
            <a:ext cx="685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10" name="Line 17">
            <a:extLst>
              <a:ext uri="{FF2B5EF4-FFF2-40B4-BE49-F238E27FC236}">
                <a16:creationId xmlns:a16="http://schemas.microsoft.com/office/drawing/2014/main" id="{4F6CF613-D953-4CC6-8D15-CCB9EA34A4B1}"/>
              </a:ext>
            </a:extLst>
          </p:cNvPr>
          <p:cNvSpPr>
            <a:spLocks noChangeShapeType="1"/>
          </p:cNvSpPr>
          <p:nvPr/>
        </p:nvSpPr>
        <p:spPr bwMode="auto">
          <a:xfrm>
            <a:off x="2743200" y="1981200"/>
            <a:ext cx="685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11" name="Rectangle 18">
            <a:extLst>
              <a:ext uri="{FF2B5EF4-FFF2-40B4-BE49-F238E27FC236}">
                <a16:creationId xmlns:a16="http://schemas.microsoft.com/office/drawing/2014/main" id="{8CC51FE0-F5F1-432E-BCF1-F8F3FF29E9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32004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33812" name="Rectangle 19">
            <a:extLst>
              <a:ext uri="{FF2B5EF4-FFF2-40B4-BE49-F238E27FC236}">
                <a16:creationId xmlns:a16="http://schemas.microsoft.com/office/drawing/2014/main" id="{838C6512-1BAA-4E00-8569-B184E892E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35814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33813" name="Rectangle 20">
            <a:extLst>
              <a:ext uri="{FF2B5EF4-FFF2-40B4-BE49-F238E27FC236}">
                <a16:creationId xmlns:a16="http://schemas.microsoft.com/office/drawing/2014/main" id="{09ACB86F-E313-4A97-B260-B44439B119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39624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33814" name="Rectangle 21">
            <a:extLst>
              <a:ext uri="{FF2B5EF4-FFF2-40B4-BE49-F238E27FC236}">
                <a16:creationId xmlns:a16="http://schemas.microsoft.com/office/drawing/2014/main" id="{4ACF1A08-B493-4801-8B88-4A85CE0ABF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43434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33815" name="Rectangle 22">
            <a:extLst>
              <a:ext uri="{FF2B5EF4-FFF2-40B4-BE49-F238E27FC236}">
                <a16:creationId xmlns:a16="http://schemas.microsoft.com/office/drawing/2014/main" id="{AAC731EF-0556-4162-8F4F-12A6D71901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47244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33816" name="Rectangle 23">
            <a:extLst>
              <a:ext uri="{FF2B5EF4-FFF2-40B4-BE49-F238E27FC236}">
                <a16:creationId xmlns:a16="http://schemas.microsoft.com/office/drawing/2014/main" id="{D6064C35-4A2B-4CE8-9482-5502D1CE49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51054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33817" name="Rectangle 24">
            <a:extLst>
              <a:ext uri="{FF2B5EF4-FFF2-40B4-BE49-F238E27FC236}">
                <a16:creationId xmlns:a16="http://schemas.microsoft.com/office/drawing/2014/main" id="{47A83CB5-289A-42A7-B930-83BD2EC3CC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54864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33818" name="Rectangle 25">
            <a:extLst>
              <a:ext uri="{FF2B5EF4-FFF2-40B4-BE49-F238E27FC236}">
                <a16:creationId xmlns:a16="http://schemas.microsoft.com/office/drawing/2014/main" id="{97110B52-29DE-4800-B342-A9D5CDCF37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58674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33819" name="Text Box 26">
            <a:extLst>
              <a:ext uri="{FF2B5EF4-FFF2-40B4-BE49-F238E27FC236}">
                <a16:creationId xmlns:a16="http://schemas.microsoft.com/office/drawing/2014/main" id="{84AB4D6B-0691-4D1B-8515-AAE16B478D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9200" y="2819400"/>
            <a:ext cx="5778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Tag</a:t>
            </a:r>
          </a:p>
        </p:txBody>
      </p:sp>
      <p:sp>
        <p:nvSpPr>
          <p:cNvPr id="33820" name="Line 27">
            <a:extLst>
              <a:ext uri="{FF2B5EF4-FFF2-40B4-BE49-F238E27FC236}">
                <a16:creationId xmlns:a16="http://schemas.microsoft.com/office/drawing/2014/main" id="{2C161CA8-F634-4C79-BC9B-C608211378D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752600" y="2743200"/>
            <a:ext cx="6096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21" name="Line 28">
            <a:extLst>
              <a:ext uri="{FF2B5EF4-FFF2-40B4-BE49-F238E27FC236}">
                <a16:creationId xmlns:a16="http://schemas.microsoft.com/office/drawing/2014/main" id="{2492A120-251B-48A9-9B84-FD5010AE66A7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2743200"/>
            <a:ext cx="5334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22" name="Text Box 29">
            <a:extLst>
              <a:ext uri="{FF2B5EF4-FFF2-40B4-BE49-F238E27FC236}">
                <a16:creationId xmlns:a16="http://schemas.microsoft.com/office/drawing/2014/main" id="{BC777794-751C-4793-AC35-1A66807D31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60927" y="4998243"/>
            <a:ext cx="12509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Data array</a:t>
            </a:r>
          </a:p>
        </p:txBody>
      </p:sp>
      <p:sp>
        <p:nvSpPr>
          <p:cNvPr id="33823" name="Text Box 30">
            <a:extLst>
              <a:ext uri="{FF2B5EF4-FFF2-40B4-BE49-F238E27FC236}">
                <a16:creationId xmlns:a16="http://schemas.microsoft.com/office/drawing/2014/main" id="{39C6575B-BABA-4613-96A6-6457BAF049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6324600"/>
            <a:ext cx="11620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Tag array</a:t>
            </a:r>
          </a:p>
        </p:txBody>
      </p:sp>
      <p:sp>
        <p:nvSpPr>
          <p:cNvPr id="33825" name="Rectangle 32">
            <a:extLst>
              <a:ext uri="{FF2B5EF4-FFF2-40B4-BE49-F238E27FC236}">
                <a16:creationId xmlns:a16="http://schemas.microsoft.com/office/drawing/2014/main" id="{DEFAB4B3-48C8-4953-BF49-BF9C16248F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0200" y="32766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33826" name="Rectangle 33">
            <a:extLst>
              <a:ext uri="{FF2B5EF4-FFF2-40B4-BE49-F238E27FC236}">
                <a16:creationId xmlns:a16="http://schemas.microsoft.com/office/drawing/2014/main" id="{180CA1D2-25E7-41E7-A6FD-2EB151421F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0200" y="36576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33827" name="Rectangle 34">
            <a:extLst>
              <a:ext uri="{FF2B5EF4-FFF2-40B4-BE49-F238E27FC236}">
                <a16:creationId xmlns:a16="http://schemas.microsoft.com/office/drawing/2014/main" id="{D8BC8B3A-B5DA-4FE7-A2C8-7BFC0F255A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0200" y="40386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33828" name="Rectangle 35">
            <a:extLst>
              <a:ext uri="{FF2B5EF4-FFF2-40B4-BE49-F238E27FC236}">
                <a16:creationId xmlns:a16="http://schemas.microsoft.com/office/drawing/2014/main" id="{2BA3C629-891C-47DE-A5CF-26A9BDF37C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0200" y="44196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8-byte blocks</a:t>
            </a:r>
          </a:p>
        </p:txBody>
      </p:sp>
      <p:sp>
        <p:nvSpPr>
          <p:cNvPr id="33833" name="Text Box 40">
            <a:extLst>
              <a:ext uri="{FF2B5EF4-FFF2-40B4-BE49-F238E27FC236}">
                <a16:creationId xmlns:a16="http://schemas.microsoft.com/office/drawing/2014/main" id="{0C3355AC-82D4-4BD3-AD0B-0265C8510E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38600" y="2895600"/>
            <a:ext cx="8445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Way-1</a:t>
            </a:r>
          </a:p>
        </p:txBody>
      </p:sp>
      <p:sp>
        <p:nvSpPr>
          <p:cNvPr id="33834" name="Text Box 41">
            <a:extLst>
              <a:ext uri="{FF2B5EF4-FFF2-40B4-BE49-F238E27FC236}">
                <a16:creationId xmlns:a16="http://schemas.microsoft.com/office/drawing/2014/main" id="{DD59BFFD-A598-4A6E-8FA8-9634F7E3C4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3600" y="2895600"/>
            <a:ext cx="8445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Way-2</a:t>
            </a:r>
          </a:p>
        </p:txBody>
      </p:sp>
      <p:sp>
        <p:nvSpPr>
          <p:cNvPr id="33835" name="Rectangle 42">
            <a:extLst>
              <a:ext uri="{FF2B5EF4-FFF2-40B4-BE49-F238E27FC236}">
                <a16:creationId xmlns:a16="http://schemas.microsoft.com/office/drawing/2014/main" id="{B07177E7-A69A-4092-985C-6C7242F0A9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9200" y="32004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33836" name="Rectangle 43">
            <a:extLst>
              <a:ext uri="{FF2B5EF4-FFF2-40B4-BE49-F238E27FC236}">
                <a16:creationId xmlns:a16="http://schemas.microsoft.com/office/drawing/2014/main" id="{18AD9516-3A14-4327-A244-84592E0544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9200" y="35814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33837" name="Rectangle 44">
            <a:extLst>
              <a:ext uri="{FF2B5EF4-FFF2-40B4-BE49-F238E27FC236}">
                <a16:creationId xmlns:a16="http://schemas.microsoft.com/office/drawing/2014/main" id="{32003000-2AA7-4462-925A-4CABA9BF22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9200" y="39624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33838" name="Rectangle 45">
            <a:extLst>
              <a:ext uri="{FF2B5EF4-FFF2-40B4-BE49-F238E27FC236}">
                <a16:creationId xmlns:a16="http://schemas.microsoft.com/office/drawing/2014/main" id="{9640C025-3230-478A-8BEB-831BD18C17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9200" y="43434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33839" name="Rectangle 46">
            <a:extLst>
              <a:ext uri="{FF2B5EF4-FFF2-40B4-BE49-F238E27FC236}">
                <a16:creationId xmlns:a16="http://schemas.microsoft.com/office/drawing/2014/main" id="{432080EF-D2CE-41CD-B3E4-EB37A47C23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9200" y="47244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33840" name="Rectangle 47">
            <a:extLst>
              <a:ext uri="{FF2B5EF4-FFF2-40B4-BE49-F238E27FC236}">
                <a16:creationId xmlns:a16="http://schemas.microsoft.com/office/drawing/2014/main" id="{73EF2EAE-F0BA-4EA2-B428-DB294DDDEF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9200" y="51054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33841" name="Rectangle 48">
            <a:extLst>
              <a:ext uri="{FF2B5EF4-FFF2-40B4-BE49-F238E27FC236}">
                <a16:creationId xmlns:a16="http://schemas.microsoft.com/office/drawing/2014/main" id="{8D4708B4-BE5E-4F18-B34E-22A3882C2F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9200" y="54864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33842" name="Rectangle 49">
            <a:extLst>
              <a:ext uri="{FF2B5EF4-FFF2-40B4-BE49-F238E27FC236}">
                <a16:creationId xmlns:a16="http://schemas.microsoft.com/office/drawing/2014/main" id="{A07240C4-236E-4181-A0D8-A5DBDA8C46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9200" y="58674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" name="Text Box 38">
            <a:extLst>
              <a:ext uri="{FF2B5EF4-FFF2-40B4-BE49-F238E27FC236}">
                <a16:creationId xmlns:a16="http://schemas.microsoft.com/office/drawing/2014/main" id="{5E9FAC3B-30C3-4318-83EA-9E4A35D8D6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86187" y="1256110"/>
            <a:ext cx="4801314" cy="1200329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Arial" panose="020B0604020202020204" pitchFamily="34" charset="0"/>
              </a:rPr>
              <a:t>Assume that addresses are 8 bits long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Arial" panose="020B0604020202020204" pitchFamily="34" charset="0"/>
              </a:rPr>
              <a:t>How many of the following address requests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Arial" panose="020B0604020202020204" pitchFamily="34" charset="0"/>
              </a:rPr>
              <a:t>are hits/misses?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Arial" panose="020B0604020202020204" pitchFamily="34" charset="0"/>
              </a:rPr>
              <a:t>4, 7, 10, 13, 16, 24, 36, 4, 48, 64, 4, 36, 64, 4</a:t>
            </a:r>
          </a:p>
        </p:txBody>
      </p:sp>
    </p:spTree>
    <p:extLst>
      <p:ext uri="{BB962C8B-B14F-4D97-AF65-F5344CB8AC3E}">
        <p14:creationId xmlns:p14="http://schemas.microsoft.com/office/powerpoint/2010/main" val="102886046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lide Number Placeholder 3">
            <a:extLst>
              <a:ext uri="{FF2B5EF4-FFF2-40B4-BE49-F238E27FC236}">
                <a16:creationId xmlns:a16="http://schemas.microsoft.com/office/drawing/2014/main" id="{B4C71773-81FE-4C83-BCC4-6E7FC518B2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30742AB-2EF3-4355-A632-D24169699F3D}" type="slidenum">
              <a:rPr lang="en-US" altLang="en-US" sz="1400">
                <a:latin typeface="Times New Roman" panose="02020603050405020304" pitchFamily="18" charset="0"/>
              </a:rPr>
              <a:pPr/>
              <a:t>14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33795" name="Text Box 2">
            <a:extLst>
              <a:ext uri="{FF2B5EF4-FFF2-40B4-BE49-F238E27FC236}">
                <a16:creationId xmlns:a16="http://schemas.microsoft.com/office/drawing/2014/main" id="{DF69EF03-39D8-4286-8A89-FFA489C067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121093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Arial" panose="020B0604020202020204" pitchFamily="34" charset="0"/>
              </a:rPr>
              <a:t>Example 3</a:t>
            </a:r>
          </a:p>
        </p:txBody>
      </p:sp>
      <p:sp>
        <p:nvSpPr>
          <p:cNvPr id="33796" name="Line 3">
            <a:extLst>
              <a:ext uri="{FF2B5EF4-FFF2-40B4-BE49-F238E27FC236}">
                <a16:creationId xmlns:a16="http://schemas.microsoft.com/office/drawing/2014/main" id="{2E3C011D-691C-4C0B-972F-0E3C07E412CE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797" name="Rectangle 4">
            <a:extLst>
              <a:ext uri="{FF2B5EF4-FFF2-40B4-BE49-F238E27FC236}">
                <a16:creationId xmlns:a16="http://schemas.microsoft.com/office/drawing/2014/main" id="{1900D5E8-D486-4A54-8144-88F97CF2EC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5200" y="32766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33798" name="Rectangle 5">
            <a:extLst>
              <a:ext uri="{FF2B5EF4-FFF2-40B4-BE49-F238E27FC236}">
                <a16:creationId xmlns:a16="http://schemas.microsoft.com/office/drawing/2014/main" id="{7B8DE1BB-A178-4992-92AB-092106B150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5200" y="36576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33799" name="Rectangle 6">
            <a:extLst>
              <a:ext uri="{FF2B5EF4-FFF2-40B4-BE49-F238E27FC236}">
                <a16:creationId xmlns:a16="http://schemas.microsoft.com/office/drawing/2014/main" id="{44C41F67-6317-4084-A753-49B3F641B6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5200" y="40386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33800" name="Rectangle 7">
            <a:extLst>
              <a:ext uri="{FF2B5EF4-FFF2-40B4-BE49-F238E27FC236}">
                <a16:creationId xmlns:a16="http://schemas.microsoft.com/office/drawing/2014/main" id="{2F73277A-8D9C-49F4-9696-0AA7E1FF4C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5200" y="44196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33805" name="Rectangle 12">
            <a:extLst>
              <a:ext uri="{FF2B5EF4-FFF2-40B4-BE49-F238E27FC236}">
                <a16:creationId xmlns:a16="http://schemas.microsoft.com/office/drawing/2014/main" id="{7155E8CB-083C-41DB-8625-36F6D315F0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2286000"/>
            <a:ext cx="2743200" cy="4572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Arial" panose="020B0604020202020204" pitchFamily="34" charset="0"/>
              </a:rPr>
              <a:t>                        00010000</a:t>
            </a:r>
          </a:p>
        </p:txBody>
      </p:sp>
      <p:sp>
        <p:nvSpPr>
          <p:cNvPr id="33806" name="Line 13">
            <a:extLst>
              <a:ext uri="{FF2B5EF4-FFF2-40B4-BE49-F238E27FC236}">
                <a16:creationId xmlns:a16="http://schemas.microsoft.com/office/drawing/2014/main" id="{B98C01DE-0A83-4A32-868C-71FFF45C0B8C}"/>
              </a:ext>
            </a:extLst>
          </p:cNvPr>
          <p:cNvSpPr>
            <a:spLocks noChangeShapeType="1"/>
          </p:cNvSpPr>
          <p:nvPr/>
        </p:nvSpPr>
        <p:spPr bwMode="auto">
          <a:xfrm>
            <a:off x="2813050" y="2631282"/>
            <a:ext cx="0" cy="1524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07" name="Line 14">
            <a:extLst>
              <a:ext uri="{FF2B5EF4-FFF2-40B4-BE49-F238E27FC236}">
                <a16:creationId xmlns:a16="http://schemas.microsoft.com/office/drawing/2014/main" id="{100DAE86-D671-4D36-9CED-0B9C149C1AD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813050" y="4148139"/>
            <a:ext cx="704056" cy="714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08" name="Text Box 15">
            <a:extLst>
              <a:ext uri="{FF2B5EF4-FFF2-40B4-BE49-F238E27FC236}">
                <a16:creationId xmlns:a16="http://schemas.microsoft.com/office/drawing/2014/main" id="{ABB904B0-794A-44D2-86F5-C974BF8D0F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1676400"/>
            <a:ext cx="15176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Byte address</a:t>
            </a:r>
          </a:p>
        </p:txBody>
      </p:sp>
      <p:sp>
        <p:nvSpPr>
          <p:cNvPr id="33809" name="Line 16">
            <a:extLst>
              <a:ext uri="{FF2B5EF4-FFF2-40B4-BE49-F238E27FC236}">
                <a16:creationId xmlns:a16="http://schemas.microsoft.com/office/drawing/2014/main" id="{C47A3973-5A77-4AFB-ACDA-29A143754CE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85800" y="1981200"/>
            <a:ext cx="685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10" name="Line 17">
            <a:extLst>
              <a:ext uri="{FF2B5EF4-FFF2-40B4-BE49-F238E27FC236}">
                <a16:creationId xmlns:a16="http://schemas.microsoft.com/office/drawing/2014/main" id="{4F6CF613-D953-4CC6-8D15-CCB9EA34A4B1}"/>
              </a:ext>
            </a:extLst>
          </p:cNvPr>
          <p:cNvSpPr>
            <a:spLocks noChangeShapeType="1"/>
          </p:cNvSpPr>
          <p:nvPr/>
        </p:nvSpPr>
        <p:spPr bwMode="auto">
          <a:xfrm>
            <a:off x="2743200" y="1981200"/>
            <a:ext cx="685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11" name="Rectangle 18">
            <a:extLst>
              <a:ext uri="{FF2B5EF4-FFF2-40B4-BE49-F238E27FC236}">
                <a16:creationId xmlns:a16="http://schemas.microsoft.com/office/drawing/2014/main" id="{8CC51FE0-F5F1-432E-BCF1-F8F3FF29E9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32004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33812" name="Rectangle 19">
            <a:extLst>
              <a:ext uri="{FF2B5EF4-FFF2-40B4-BE49-F238E27FC236}">
                <a16:creationId xmlns:a16="http://schemas.microsoft.com/office/drawing/2014/main" id="{838C6512-1BAA-4E00-8569-B184E892E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35814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33813" name="Rectangle 20">
            <a:extLst>
              <a:ext uri="{FF2B5EF4-FFF2-40B4-BE49-F238E27FC236}">
                <a16:creationId xmlns:a16="http://schemas.microsoft.com/office/drawing/2014/main" id="{09ACB86F-E313-4A97-B260-B44439B119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39624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33814" name="Rectangle 21">
            <a:extLst>
              <a:ext uri="{FF2B5EF4-FFF2-40B4-BE49-F238E27FC236}">
                <a16:creationId xmlns:a16="http://schemas.microsoft.com/office/drawing/2014/main" id="{4ACF1A08-B493-4801-8B88-4A85CE0ABF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43434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33815" name="Rectangle 22">
            <a:extLst>
              <a:ext uri="{FF2B5EF4-FFF2-40B4-BE49-F238E27FC236}">
                <a16:creationId xmlns:a16="http://schemas.microsoft.com/office/drawing/2014/main" id="{AAC731EF-0556-4162-8F4F-12A6D71901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47244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33816" name="Rectangle 23">
            <a:extLst>
              <a:ext uri="{FF2B5EF4-FFF2-40B4-BE49-F238E27FC236}">
                <a16:creationId xmlns:a16="http://schemas.microsoft.com/office/drawing/2014/main" id="{D6064C35-4A2B-4CE8-9482-5502D1CE49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51054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33817" name="Rectangle 24">
            <a:extLst>
              <a:ext uri="{FF2B5EF4-FFF2-40B4-BE49-F238E27FC236}">
                <a16:creationId xmlns:a16="http://schemas.microsoft.com/office/drawing/2014/main" id="{47A83CB5-289A-42A7-B930-83BD2EC3CC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54864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33818" name="Rectangle 25">
            <a:extLst>
              <a:ext uri="{FF2B5EF4-FFF2-40B4-BE49-F238E27FC236}">
                <a16:creationId xmlns:a16="http://schemas.microsoft.com/office/drawing/2014/main" id="{97110B52-29DE-4800-B342-A9D5CDCF37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58674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33819" name="Text Box 26">
            <a:extLst>
              <a:ext uri="{FF2B5EF4-FFF2-40B4-BE49-F238E27FC236}">
                <a16:creationId xmlns:a16="http://schemas.microsoft.com/office/drawing/2014/main" id="{84AB4D6B-0691-4D1B-8515-AAE16B478D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9200" y="2819400"/>
            <a:ext cx="5778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Tag</a:t>
            </a:r>
          </a:p>
        </p:txBody>
      </p:sp>
      <p:sp>
        <p:nvSpPr>
          <p:cNvPr id="33820" name="Line 27">
            <a:extLst>
              <a:ext uri="{FF2B5EF4-FFF2-40B4-BE49-F238E27FC236}">
                <a16:creationId xmlns:a16="http://schemas.microsoft.com/office/drawing/2014/main" id="{2C161CA8-F634-4C79-BC9B-C608211378D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752600" y="2743200"/>
            <a:ext cx="6096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21" name="Line 28">
            <a:extLst>
              <a:ext uri="{FF2B5EF4-FFF2-40B4-BE49-F238E27FC236}">
                <a16:creationId xmlns:a16="http://schemas.microsoft.com/office/drawing/2014/main" id="{2492A120-251B-48A9-9B84-FD5010AE66A7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2743200"/>
            <a:ext cx="5334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22" name="Text Box 29">
            <a:extLst>
              <a:ext uri="{FF2B5EF4-FFF2-40B4-BE49-F238E27FC236}">
                <a16:creationId xmlns:a16="http://schemas.microsoft.com/office/drawing/2014/main" id="{BC777794-751C-4793-AC35-1A66807D31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60927" y="4998243"/>
            <a:ext cx="12509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Data array</a:t>
            </a:r>
          </a:p>
        </p:txBody>
      </p:sp>
      <p:sp>
        <p:nvSpPr>
          <p:cNvPr id="33823" name="Text Box 30">
            <a:extLst>
              <a:ext uri="{FF2B5EF4-FFF2-40B4-BE49-F238E27FC236}">
                <a16:creationId xmlns:a16="http://schemas.microsoft.com/office/drawing/2014/main" id="{39C6575B-BABA-4613-96A6-6457BAF049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6324600"/>
            <a:ext cx="11620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Tag array</a:t>
            </a:r>
          </a:p>
        </p:txBody>
      </p:sp>
      <p:sp>
        <p:nvSpPr>
          <p:cNvPr id="33825" name="Rectangle 32">
            <a:extLst>
              <a:ext uri="{FF2B5EF4-FFF2-40B4-BE49-F238E27FC236}">
                <a16:creationId xmlns:a16="http://schemas.microsoft.com/office/drawing/2014/main" id="{DEFAB4B3-48C8-4953-BF49-BF9C16248F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0200" y="32766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33826" name="Rectangle 33">
            <a:extLst>
              <a:ext uri="{FF2B5EF4-FFF2-40B4-BE49-F238E27FC236}">
                <a16:creationId xmlns:a16="http://schemas.microsoft.com/office/drawing/2014/main" id="{180CA1D2-25E7-41E7-A6FD-2EB151421F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0200" y="36576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33827" name="Rectangle 34">
            <a:extLst>
              <a:ext uri="{FF2B5EF4-FFF2-40B4-BE49-F238E27FC236}">
                <a16:creationId xmlns:a16="http://schemas.microsoft.com/office/drawing/2014/main" id="{D8BC8B3A-B5DA-4FE7-A2C8-7BFC0F255A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0200" y="40386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33828" name="Rectangle 35">
            <a:extLst>
              <a:ext uri="{FF2B5EF4-FFF2-40B4-BE49-F238E27FC236}">
                <a16:creationId xmlns:a16="http://schemas.microsoft.com/office/drawing/2014/main" id="{2BA3C629-891C-47DE-A5CF-26A9BDF37C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0200" y="44196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8-byte blocks</a:t>
            </a:r>
          </a:p>
        </p:txBody>
      </p:sp>
      <p:sp>
        <p:nvSpPr>
          <p:cNvPr id="33833" name="Text Box 40">
            <a:extLst>
              <a:ext uri="{FF2B5EF4-FFF2-40B4-BE49-F238E27FC236}">
                <a16:creationId xmlns:a16="http://schemas.microsoft.com/office/drawing/2014/main" id="{0C3355AC-82D4-4BD3-AD0B-0265C8510E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38600" y="2895600"/>
            <a:ext cx="8445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Way-1</a:t>
            </a:r>
          </a:p>
        </p:txBody>
      </p:sp>
      <p:sp>
        <p:nvSpPr>
          <p:cNvPr id="33834" name="Text Box 41">
            <a:extLst>
              <a:ext uri="{FF2B5EF4-FFF2-40B4-BE49-F238E27FC236}">
                <a16:creationId xmlns:a16="http://schemas.microsoft.com/office/drawing/2014/main" id="{DD59BFFD-A598-4A6E-8FA8-9634F7E3C4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3600" y="2895600"/>
            <a:ext cx="8445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Way-2</a:t>
            </a:r>
          </a:p>
        </p:txBody>
      </p:sp>
      <p:sp>
        <p:nvSpPr>
          <p:cNvPr id="33835" name="Rectangle 42">
            <a:extLst>
              <a:ext uri="{FF2B5EF4-FFF2-40B4-BE49-F238E27FC236}">
                <a16:creationId xmlns:a16="http://schemas.microsoft.com/office/drawing/2014/main" id="{B07177E7-A69A-4092-985C-6C7242F0A9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9200" y="32004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33836" name="Rectangle 43">
            <a:extLst>
              <a:ext uri="{FF2B5EF4-FFF2-40B4-BE49-F238E27FC236}">
                <a16:creationId xmlns:a16="http://schemas.microsoft.com/office/drawing/2014/main" id="{18AD9516-3A14-4327-A244-84592E0544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9200" y="35814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33837" name="Rectangle 44">
            <a:extLst>
              <a:ext uri="{FF2B5EF4-FFF2-40B4-BE49-F238E27FC236}">
                <a16:creationId xmlns:a16="http://schemas.microsoft.com/office/drawing/2014/main" id="{32003000-2AA7-4462-925A-4CABA9BF22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9200" y="39624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33838" name="Rectangle 45">
            <a:extLst>
              <a:ext uri="{FF2B5EF4-FFF2-40B4-BE49-F238E27FC236}">
                <a16:creationId xmlns:a16="http://schemas.microsoft.com/office/drawing/2014/main" id="{9640C025-3230-478A-8BEB-831BD18C17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9200" y="43434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33839" name="Rectangle 46">
            <a:extLst>
              <a:ext uri="{FF2B5EF4-FFF2-40B4-BE49-F238E27FC236}">
                <a16:creationId xmlns:a16="http://schemas.microsoft.com/office/drawing/2014/main" id="{432080EF-D2CE-41CD-B3E4-EB37A47C23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9200" y="47244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33840" name="Rectangle 47">
            <a:extLst>
              <a:ext uri="{FF2B5EF4-FFF2-40B4-BE49-F238E27FC236}">
                <a16:creationId xmlns:a16="http://schemas.microsoft.com/office/drawing/2014/main" id="{73EF2EAE-F0BA-4EA2-B428-DB294DDDEF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9200" y="51054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33841" name="Rectangle 48">
            <a:extLst>
              <a:ext uri="{FF2B5EF4-FFF2-40B4-BE49-F238E27FC236}">
                <a16:creationId xmlns:a16="http://schemas.microsoft.com/office/drawing/2014/main" id="{8D4708B4-BE5E-4F18-B34E-22A3882C2F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9200" y="54864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33842" name="Rectangle 49">
            <a:extLst>
              <a:ext uri="{FF2B5EF4-FFF2-40B4-BE49-F238E27FC236}">
                <a16:creationId xmlns:a16="http://schemas.microsoft.com/office/drawing/2014/main" id="{A07240C4-236E-4181-A0D8-A5DBDA8C46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9200" y="58674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" name="Text Box 38">
            <a:extLst>
              <a:ext uri="{FF2B5EF4-FFF2-40B4-BE49-F238E27FC236}">
                <a16:creationId xmlns:a16="http://schemas.microsoft.com/office/drawing/2014/main" id="{5E9FAC3B-30C3-4318-83EA-9E4A35D8D6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86187" y="1256110"/>
            <a:ext cx="4801314" cy="1477328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Arial" panose="020B0604020202020204" pitchFamily="34" charset="0"/>
              </a:rPr>
              <a:t>Assume that addresses are 8 bits long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Arial" panose="020B0604020202020204" pitchFamily="34" charset="0"/>
              </a:rPr>
              <a:t>How many of the following address requests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Arial" panose="020B0604020202020204" pitchFamily="34" charset="0"/>
              </a:rPr>
              <a:t>are hits/misses?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Arial" panose="020B0604020202020204" pitchFamily="34" charset="0"/>
              </a:rPr>
              <a:t>4, 7, 10, 13, 16, 24, 36, 4, 48, 64, 4, 36, 64, 4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Arial" panose="020B0604020202020204" pitchFamily="34" charset="0"/>
              </a:rPr>
              <a:t>M H  M   H   M   </a:t>
            </a:r>
            <a:r>
              <a:rPr lang="en-US" altLang="en-US" sz="1800" dirty="0" err="1">
                <a:latin typeface="Arial" panose="020B0604020202020204" pitchFamily="34" charset="0"/>
              </a:rPr>
              <a:t>M</a:t>
            </a:r>
            <a:r>
              <a:rPr lang="en-US" altLang="en-US" sz="1800" dirty="0">
                <a:latin typeface="Arial" panose="020B0604020202020204" pitchFamily="34" charset="0"/>
              </a:rPr>
              <a:t>   </a:t>
            </a:r>
            <a:r>
              <a:rPr lang="en-US" altLang="en-US" sz="1800" dirty="0" err="1">
                <a:latin typeface="Arial" panose="020B0604020202020204" pitchFamily="34" charset="0"/>
              </a:rPr>
              <a:t>M</a:t>
            </a:r>
            <a:r>
              <a:rPr lang="en-US" altLang="en-US" sz="1800" dirty="0">
                <a:latin typeface="Arial" panose="020B0604020202020204" pitchFamily="34" charset="0"/>
              </a:rPr>
              <a:t>  H   M   </a:t>
            </a:r>
            <a:r>
              <a:rPr lang="en-US" altLang="en-US" sz="1800" dirty="0" err="1">
                <a:latin typeface="Arial" panose="020B0604020202020204" pitchFamily="34" charset="0"/>
              </a:rPr>
              <a:t>M</a:t>
            </a:r>
            <a:r>
              <a:rPr lang="en-US" altLang="en-US" sz="1800" dirty="0">
                <a:latin typeface="Arial" panose="020B0604020202020204" pitchFamily="34" charset="0"/>
              </a:rPr>
              <a:t>  H  M   </a:t>
            </a:r>
            <a:r>
              <a:rPr lang="en-US" altLang="en-US" sz="1800" dirty="0" err="1">
                <a:latin typeface="Arial" panose="020B0604020202020204" pitchFamily="34" charset="0"/>
              </a:rPr>
              <a:t>M</a:t>
            </a:r>
            <a:r>
              <a:rPr lang="en-US" altLang="en-US" sz="1800" dirty="0">
                <a:latin typeface="Arial" panose="020B0604020202020204" pitchFamily="34" charset="0"/>
              </a:rPr>
              <a:t>  </a:t>
            </a:r>
            <a:r>
              <a:rPr lang="en-US" altLang="en-US" sz="1800" dirty="0" err="1">
                <a:latin typeface="Arial" panose="020B0604020202020204" pitchFamily="34" charset="0"/>
              </a:rPr>
              <a:t>M</a:t>
            </a:r>
            <a:endParaRPr lang="en-US" altLang="en-US" sz="18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632770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C1D13BC7-F660-4A8C-B27A-3F76B8BDDF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17E4C05-1265-4F1F-9E48-70C7417A24C7}" type="slidenum">
              <a:rPr lang="en-US" altLang="en-US" sz="1400">
                <a:latin typeface="Times New Roman" panose="02020603050405020304" pitchFamily="18" charset="0"/>
              </a:rPr>
              <a:pPr/>
              <a:t>15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27651" name="Text Box 2">
            <a:extLst>
              <a:ext uri="{FF2B5EF4-FFF2-40B4-BE49-F238E27FC236}">
                <a16:creationId xmlns:a16="http://schemas.microsoft.com/office/drawing/2014/main" id="{95A5EEA1-B313-413E-935D-B630031B02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73367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Arial" panose="020B0604020202020204" pitchFamily="34" charset="0"/>
              </a:rPr>
              <a:t>Cache Misses</a:t>
            </a:r>
          </a:p>
        </p:txBody>
      </p:sp>
      <p:sp>
        <p:nvSpPr>
          <p:cNvPr id="27652" name="Line 3">
            <a:extLst>
              <a:ext uri="{FF2B5EF4-FFF2-40B4-BE49-F238E27FC236}">
                <a16:creationId xmlns:a16="http://schemas.microsoft.com/office/drawing/2014/main" id="{10401346-7D0B-460B-A9B4-E5DBF87D941A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53" name="Text Box 4">
            <a:extLst>
              <a:ext uri="{FF2B5EF4-FFF2-40B4-BE49-F238E27FC236}">
                <a16:creationId xmlns:a16="http://schemas.microsoft.com/office/drawing/2014/main" id="{B3FDE58E-85AF-48D1-8715-53185AAA3D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8172450" cy="337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Arial" panose="020B0604020202020204" pitchFamily="34" charset="0"/>
              </a:rPr>
              <a:t> On a write miss, you may either choose to bring the block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 into the cache (write-allocate) or not (write-no-allocate)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Arial" panose="020B0604020202020204" pitchFamily="34" charset="0"/>
              </a:rPr>
              <a:t> On a read miss, you always bring the block in (spatial and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 temporal locality) – but which block do you replace?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en-US" altLang="en-US" sz="2400">
                <a:latin typeface="Arial" panose="020B0604020202020204" pitchFamily="34" charset="0"/>
              </a:rPr>
              <a:t> no choice for a direct-mapped cache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en-US" altLang="en-US" sz="2400">
                <a:latin typeface="Arial" panose="020B0604020202020204" pitchFamily="34" charset="0"/>
              </a:rPr>
              <a:t> randomly pick one of the ways to replace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en-US" altLang="en-US" sz="2400">
                <a:latin typeface="Arial" panose="020B0604020202020204" pitchFamily="34" charset="0"/>
              </a:rPr>
              <a:t> replace the way that was least-recently used (LRU)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en-US" altLang="en-US" sz="2400">
                <a:latin typeface="Arial" panose="020B0604020202020204" pitchFamily="34" charset="0"/>
              </a:rPr>
              <a:t> FIFO replacement (round-robin)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1D0E22C3-3DB9-4A77-A7F1-A9E70B254C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4363A7C-9E28-4468-BED7-122648B01A9C}" type="slidenum">
              <a:rPr lang="en-US" altLang="en-US" sz="1400">
                <a:latin typeface="Times New Roman" panose="02020603050405020304" pitchFamily="18" charset="0"/>
              </a:rPr>
              <a:pPr/>
              <a:t>16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29699" name="Text Box 2">
            <a:extLst>
              <a:ext uri="{FF2B5EF4-FFF2-40B4-BE49-F238E27FC236}">
                <a16:creationId xmlns:a16="http://schemas.microsoft.com/office/drawing/2014/main" id="{017471EF-9533-4139-80E0-7D046EC022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335088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Arial" panose="020B0604020202020204" pitchFamily="34" charset="0"/>
              </a:rPr>
              <a:t>Writes</a:t>
            </a:r>
          </a:p>
        </p:txBody>
      </p:sp>
      <p:sp>
        <p:nvSpPr>
          <p:cNvPr id="29700" name="Line 3">
            <a:extLst>
              <a:ext uri="{FF2B5EF4-FFF2-40B4-BE49-F238E27FC236}">
                <a16:creationId xmlns:a16="http://schemas.microsoft.com/office/drawing/2014/main" id="{7372BF7C-FE02-4725-9E2A-C70F839ACA2A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01" name="Text Box 4">
            <a:extLst>
              <a:ext uri="{FF2B5EF4-FFF2-40B4-BE49-F238E27FC236}">
                <a16:creationId xmlns:a16="http://schemas.microsoft.com/office/drawing/2014/main" id="{11DC6D52-1104-4316-9E3B-1B406838D4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8342313" cy="4473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Arial" panose="020B0604020202020204" pitchFamily="34" charset="0"/>
              </a:rPr>
              <a:t> When you write into a block, do you also update the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copy in L2?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en-US" altLang="en-US" sz="2400">
                <a:latin typeface="Arial" panose="020B0604020202020204" pitchFamily="34" charset="0"/>
              </a:rPr>
              <a:t> write-through: every write to L1 </a:t>
            </a:r>
            <a:r>
              <a:rPr lang="en-US" altLang="en-US" sz="2400">
                <a:latin typeface="Arial" panose="020B0604020202020204" pitchFamily="34" charset="0"/>
                <a:sym typeface="Wingdings" panose="05000000000000000000" pitchFamily="2" charset="2"/>
              </a:rPr>
              <a:t> write to L2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en-US" altLang="en-US" sz="2400">
                <a:latin typeface="Arial" panose="020B0604020202020204" pitchFamily="34" charset="0"/>
                <a:sym typeface="Wingdings" panose="05000000000000000000" pitchFamily="2" charset="2"/>
              </a:rPr>
              <a:t> write-back: mark the block as dirty, when the block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None/>
            </a:pPr>
            <a:r>
              <a:rPr lang="en-US" altLang="en-US" sz="2400">
                <a:latin typeface="Arial" panose="020B0604020202020204" pitchFamily="34" charset="0"/>
              </a:rPr>
              <a:t>    gets replaced from L1, write it to L2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None/>
            </a:pPr>
            <a:endParaRPr lang="en-US" altLang="en-US" sz="24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Arial" panose="020B0604020202020204" pitchFamily="34" charset="0"/>
              </a:rPr>
              <a:t> Writeback coalesces multiple writes to an L1 block into one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L2 write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Arial" panose="020B0604020202020204" pitchFamily="34" charset="0"/>
              </a:rPr>
              <a:t> Writethrough simplifies coherency protocols in a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multiprocessor system as the L2 always has a current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copy of data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420B8A49-0360-404C-AA59-8228481F39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562B4C0-9A4C-4645-AFEE-40443227493F}" type="slidenum">
              <a:rPr lang="en-US" altLang="en-US" sz="1400">
                <a:latin typeface="Times New Roman" panose="02020603050405020304" pitchFamily="18" charset="0"/>
              </a:rPr>
              <a:pPr/>
              <a:t>17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31747" name="Text Box 2">
            <a:extLst>
              <a:ext uri="{FF2B5EF4-FFF2-40B4-BE49-F238E27FC236}">
                <a16:creationId xmlns:a16="http://schemas.microsoft.com/office/drawing/2014/main" id="{2A983D0C-112B-429C-8AD2-B22B524809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4402138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Arial" panose="020B0604020202020204" pitchFamily="34" charset="0"/>
              </a:rPr>
              <a:t>Types of Cache Misses</a:t>
            </a:r>
          </a:p>
        </p:txBody>
      </p:sp>
      <p:sp>
        <p:nvSpPr>
          <p:cNvPr id="31748" name="Line 3">
            <a:extLst>
              <a:ext uri="{FF2B5EF4-FFF2-40B4-BE49-F238E27FC236}">
                <a16:creationId xmlns:a16="http://schemas.microsoft.com/office/drawing/2014/main" id="{02F69971-1C26-4991-ADAF-7D4C61DD09AC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49" name="Text Box 4">
            <a:extLst>
              <a:ext uri="{FF2B5EF4-FFF2-40B4-BE49-F238E27FC236}">
                <a16:creationId xmlns:a16="http://schemas.microsoft.com/office/drawing/2014/main" id="{4523D50C-D45C-4C74-8860-4121B11CEC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8267700" cy="3743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Arial" panose="020B0604020202020204" pitchFamily="34" charset="0"/>
              </a:rPr>
              <a:t> Compulsory misses: happens the first time a memory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word is accessed – the misses for an infinite cache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Arial" panose="020B0604020202020204" pitchFamily="34" charset="0"/>
              </a:rPr>
              <a:t> Capacity misses: happens because the program touched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 many other words before re-touching the same word – the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 misses for a fully-associative cache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Arial" panose="020B0604020202020204" pitchFamily="34" charset="0"/>
              </a:rPr>
              <a:t> Conflict misses: happens because two words map to the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 same location in the cache – the misses generated while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 moving from a fully-associative to a direct-mapped cache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8E797FE1-50BB-41D0-A450-5C8F7CA4BB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B774F2C-8923-4F22-A706-748F06A5C1FF}" type="slidenum">
              <a:rPr lang="en-US" altLang="en-US" sz="1400">
                <a:latin typeface="Times New Roman" panose="02020603050405020304" pitchFamily="18" charset="0"/>
              </a:rPr>
              <a:pPr/>
              <a:t>2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5123" name="Text Box 2">
            <a:extLst>
              <a:ext uri="{FF2B5EF4-FFF2-40B4-BE49-F238E27FC236}">
                <a16:creationId xmlns:a16="http://schemas.microsoft.com/office/drawing/2014/main" id="{0C76C419-0E33-496E-AA3B-6B06BF93A6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560513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Arial" panose="020B0604020202020204" pitchFamily="34" charset="0"/>
              </a:rPr>
              <a:t>Locality</a:t>
            </a:r>
          </a:p>
        </p:txBody>
      </p:sp>
      <p:sp>
        <p:nvSpPr>
          <p:cNvPr id="5124" name="Line 3">
            <a:extLst>
              <a:ext uri="{FF2B5EF4-FFF2-40B4-BE49-F238E27FC236}">
                <a16:creationId xmlns:a16="http://schemas.microsoft.com/office/drawing/2014/main" id="{FBBD5E75-B738-40D7-9A7E-AD58C868766E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5" name="Text Box 4">
            <a:extLst>
              <a:ext uri="{FF2B5EF4-FFF2-40B4-BE49-F238E27FC236}">
                <a16:creationId xmlns:a16="http://schemas.microsoft.com/office/drawing/2014/main" id="{052C1C0B-EDB6-40BA-AB4C-8B37E7A225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8404225" cy="4108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Arial" panose="020B0604020202020204" pitchFamily="34" charset="0"/>
              </a:rPr>
              <a:t> Why do caches work?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>
                <a:latin typeface="Arial" panose="020B0604020202020204" pitchFamily="34" charset="0"/>
              </a:rPr>
              <a:t> Temporal locality: if you used some data recently, you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None/>
            </a:pPr>
            <a:r>
              <a:rPr lang="en-US" altLang="en-US" sz="2400">
                <a:latin typeface="Arial" panose="020B0604020202020204" pitchFamily="34" charset="0"/>
              </a:rPr>
              <a:t>   will likely use it again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>
                <a:latin typeface="Arial" panose="020B0604020202020204" pitchFamily="34" charset="0"/>
              </a:rPr>
              <a:t> Spatial locality: if you used some data recently, you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None/>
            </a:pPr>
            <a:r>
              <a:rPr lang="en-US" altLang="en-US" sz="2400">
                <a:latin typeface="Arial" panose="020B0604020202020204" pitchFamily="34" charset="0"/>
              </a:rPr>
              <a:t>   will likely access its neighbors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None/>
            </a:pPr>
            <a:endParaRPr lang="en-US" altLang="en-US" sz="24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Arial" panose="020B0604020202020204" pitchFamily="34" charset="0"/>
              </a:rPr>
              <a:t> No hierarchy: average access time for data = 300 cycles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Arial" panose="020B0604020202020204" pitchFamily="34" charset="0"/>
              </a:rPr>
              <a:t> 32KB 1-cycle L1 cache that has a hit rate of 95%: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                      average access time = 0.95 x 1 + 0.05 x (301)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                                                        = 16 cycles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lide Number Placeholder 3">
            <a:extLst>
              <a:ext uri="{FF2B5EF4-FFF2-40B4-BE49-F238E27FC236}">
                <a16:creationId xmlns:a16="http://schemas.microsoft.com/office/drawing/2014/main" id="{ED0912CA-7998-4717-AB6F-B158620CB9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D2F4469-B1C0-409B-A0AB-2DC059F2D86D}" type="slidenum">
              <a:rPr lang="en-US" altLang="en-US" sz="1400">
                <a:latin typeface="Times New Roman" panose="02020603050405020304" pitchFamily="18" charset="0"/>
              </a:rPr>
              <a:pPr/>
              <a:t>3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23555" name="Text Box 2">
            <a:extLst>
              <a:ext uri="{FF2B5EF4-FFF2-40B4-BE49-F238E27FC236}">
                <a16:creationId xmlns:a16="http://schemas.microsoft.com/office/drawing/2014/main" id="{C404AE0C-7CA1-48A5-85DB-9BB6D0957A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99732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Arial" panose="020B0604020202020204" pitchFamily="34" charset="0"/>
              </a:rPr>
              <a:t>Accessing the Cache</a:t>
            </a:r>
          </a:p>
        </p:txBody>
      </p:sp>
      <p:sp>
        <p:nvSpPr>
          <p:cNvPr id="23556" name="Line 3">
            <a:extLst>
              <a:ext uri="{FF2B5EF4-FFF2-40B4-BE49-F238E27FC236}">
                <a16:creationId xmlns:a16="http://schemas.microsoft.com/office/drawing/2014/main" id="{DD4265CB-66AE-45C8-8806-46743AD0578C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57" name="Rectangle 4">
            <a:extLst>
              <a:ext uri="{FF2B5EF4-FFF2-40B4-BE49-F238E27FC236}">
                <a16:creationId xmlns:a16="http://schemas.microsoft.com/office/drawing/2014/main" id="{A2FF2BEB-099F-40B4-9C46-9CDCD679C7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2971800"/>
            <a:ext cx="1447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3558" name="Rectangle 5">
            <a:extLst>
              <a:ext uri="{FF2B5EF4-FFF2-40B4-BE49-F238E27FC236}">
                <a16:creationId xmlns:a16="http://schemas.microsoft.com/office/drawing/2014/main" id="{7284A204-87F7-47EA-A02E-41653E6EBB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3352800"/>
            <a:ext cx="1447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3559" name="Rectangle 6">
            <a:extLst>
              <a:ext uri="{FF2B5EF4-FFF2-40B4-BE49-F238E27FC236}">
                <a16:creationId xmlns:a16="http://schemas.microsoft.com/office/drawing/2014/main" id="{2D74292E-2575-425A-A161-7147263CE2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3733800"/>
            <a:ext cx="1447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3560" name="Rectangle 7">
            <a:extLst>
              <a:ext uri="{FF2B5EF4-FFF2-40B4-BE49-F238E27FC236}">
                <a16:creationId xmlns:a16="http://schemas.microsoft.com/office/drawing/2014/main" id="{49944526-720D-4028-A3C1-890E05467E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4114800"/>
            <a:ext cx="1447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3561" name="Rectangle 8">
            <a:extLst>
              <a:ext uri="{FF2B5EF4-FFF2-40B4-BE49-F238E27FC236}">
                <a16:creationId xmlns:a16="http://schemas.microsoft.com/office/drawing/2014/main" id="{09271CC5-7E26-4E7D-9E6C-B71B596C4B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4495800"/>
            <a:ext cx="1447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3562" name="Rectangle 9">
            <a:extLst>
              <a:ext uri="{FF2B5EF4-FFF2-40B4-BE49-F238E27FC236}">
                <a16:creationId xmlns:a16="http://schemas.microsoft.com/office/drawing/2014/main" id="{058145DB-A37F-4B6B-90D3-0C620DEC98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4876800"/>
            <a:ext cx="1447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3563" name="Rectangle 10">
            <a:extLst>
              <a:ext uri="{FF2B5EF4-FFF2-40B4-BE49-F238E27FC236}">
                <a16:creationId xmlns:a16="http://schemas.microsoft.com/office/drawing/2014/main" id="{B5493177-6964-4FA4-AB65-5B454A06FB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5257800"/>
            <a:ext cx="1447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3564" name="Rectangle 11">
            <a:extLst>
              <a:ext uri="{FF2B5EF4-FFF2-40B4-BE49-F238E27FC236}">
                <a16:creationId xmlns:a16="http://schemas.microsoft.com/office/drawing/2014/main" id="{4D4AA0A1-A05D-4774-991B-BD9DFB8B7C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5638800"/>
            <a:ext cx="1447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3565" name="Text Box 12">
            <a:extLst>
              <a:ext uri="{FF2B5EF4-FFF2-40B4-BE49-F238E27FC236}">
                <a16:creationId xmlns:a16="http://schemas.microsoft.com/office/drawing/2014/main" id="{0FFF7E14-40DC-4C9B-AF04-DBAD7A14E7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2895600"/>
            <a:ext cx="1492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8-byte words</a:t>
            </a:r>
          </a:p>
        </p:txBody>
      </p:sp>
      <p:sp>
        <p:nvSpPr>
          <p:cNvPr id="23566" name="Line 13">
            <a:extLst>
              <a:ext uri="{FF2B5EF4-FFF2-40B4-BE49-F238E27FC236}">
                <a16:creationId xmlns:a16="http://schemas.microsoft.com/office/drawing/2014/main" id="{0FF5DD7C-E45F-4B08-AC0E-187478C4B92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029200" y="3200400"/>
            <a:ext cx="838200" cy="381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7" name="Rectangle 14">
            <a:extLst>
              <a:ext uri="{FF2B5EF4-FFF2-40B4-BE49-F238E27FC236}">
                <a16:creationId xmlns:a16="http://schemas.microsoft.com/office/drawing/2014/main" id="{E7110BD2-17D3-4C43-B74E-3E3A89DCB0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1981200"/>
            <a:ext cx="2743200" cy="4572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                             101000</a:t>
            </a:r>
          </a:p>
        </p:txBody>
      </p:sp>
      <p:sp>
        <p:nvSpPr>
          <p:cNvPr id="23568" name="Line 15">
            <a:extLst>
              <a:ext uri="{FF2B5EF4-FFF2-40B4-BE49-F238E27FC236}">
                <a16:creationId xmlns:a16="http://schemas.microsoft.com/office/drawing/2014/main" id="{56F9FC34-3D91-478A-A0BD-5FD32EE083AF}"/>
              </a:ext>
            </a:extLst>
          </p:cNvPr>
          <p:cNvSpPr>
            <a:spLocks noChangeShapeType="1"/>
          </p:cNvSpPr>
          <p:nvPr/>
        </p:nvSpPr>
        <p:spPr bwMode="auto">
          <a:xfrm>
            <a:off x="2895600" y="2362200"/>
            <a:ext cx="0" cy="2667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9" name="Line 16">
            <a:extLst>
              <a:ext uri="{FF2B5EF4-FFF2-40B4-BE49-F238E27FC236}">
                <a16:creationId xmlns:a16="http://schemas.microsoft.com/office/drawing/2014/main" id="{36F8A785-1204-4EE3-97ED-C2C6D544BF39}"/>
              </a:ext>
            </a:extLst>
          </p:cNvPr>
          <p:cNvSpPr>
            <a:spLocks noChangeShapeType="1"/>
          </p:cNvSpPr>
          <p:nvPr/>
        </p:nvSpPr>
        <p:spPr bwMode="auto">
          <a:xfrm>
            <a:off x="2895600" y="5029200"/>
            <a:ext cx="685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0" name="Text Box 17">
            <a:extLst>
              <a:ext uri="{FF2B5EF4-FFF2-40B4-BE49-F238E27FC236}">
                <a16:creationId xmlns:a16="http://schemas.microsoft.com/office/drawing/2014/main" id="{9FA7991B-F37C-45F8-AD58-99A9300FA1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86450" y="4343400"/>
            <a:ext cx="2851150" cy="923925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Direct-mapped cache: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each address maps to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a unique location in cache</a:t>
            </a:r>
          </a:p>
        </p:txBody>
      </p:sp>
      <p:sp>
        <p:nvSpPr>
          <p:cNvPr id="23571" name="Text Box 18">
            <a:extLst>
              <a:ext uri="{FF2B5EF4-FFF2-40B4-BE49-F238E27FC236}">
                <a16:creationId xmlns:a16="http://schemas.microsoft.com/office/drawing/2014/main" id="{9BD2370E-14BB-4735-9887-4260B4CC63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4038600"/>
            <a:ext cx="2276475" cy="376238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8 words: 3 index bits</a:t>
            </a:r>
          </a:p>
        </p:txBody>
      </p:sp>
      <p:sp>
        <p:nvSpPr>
          <p:cNvPr id="23572" name="Text Box 19">
            <a:extLst>
              <a:ext uri="{FF2B5EF4-FFF2-40B4-BE49-F238E27FC236}">
                <a16:creationId xmlns:a16="http://schemas.microsoft.com/office/drawing/2014/main" id="{1ACE3E76-F3A9-423C-A66A-F0A4D959E4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71600" y="1371600"/>
            <a:ext cx="15176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Byte address</a:t>
            </a:r>
          </a:p>
        </p:txBody>
      </p:sp>
      <p:sp>
        <p:nvSpPr>
          <p:cNvPr id="23573" name="Line 20">
            <a:extLst>
              <a:ext uri="{FF2B5EF4-FFF2-40B4-BE49-F238E27FC236}">
                <a16:creationId xmlns:a16="http://schemas.microsoft.com/office/drawing/2014/main" id="{A0F83FD2-70FE-489C-BAB0-4826670B2D9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62000" y="1676400"/>
            <a:ext cx="685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4" name="Line 21">
            <a:extLst>
              <a:ext uri="{FF2B5EF4-FFF2-40B4-BE49-F238E27FC236}">
                <a16:creationId xmlns:a16="http://schemas.microsoft.com/office/drawing/2014/main" id="{03C29C4A-3514-4E49-8C11-CC3C4FC4BAB4}"/>
              </a:ext>
            </a:extLst>
          </p:cNvPr>
          <p:cNvSpPr>
            <a:spLocks noChangeShapeType="1"/>
          </p:cNvSpPr>
          <p:nvPr/>
        </p:nvSpPr>
        <p:spPr bwMode="auto">
          <a:xfrm>
            <a:off x="2819400" y="1676400"/>
            <a:ext cx="685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5" name="Text Box 22">
            <a:extLst>
              <a:ext uri="{FF2B5EF4-FFF2-40B4-BE49-F238E27FC236}">
                <a16:creationId xmlns:a16="http://schemas.microsoft.com/office/drawing/2014/main" id="{68C0941D-CFB0-4540-81AE-F02193DF6E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57600" y="6019800"/>
            <a:ext cx="12509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Data array</a:t>
            </a:r>
          </a:p>
        </p:txBody>
      </p:sp>
      <p:sp>
        <p:nvSpPr>
          <p:cNvPr id="23576" name="Text Box 23">
            <a:extLst>
              <a:ext uri="{FF2B5EF4-FFF2-40B4-BE49-F238E27FC236}">
                <a16:creationId xmlns:a16="http://schemas.microsoft.com/office/drawing/2014/main" id="{9863B3B9-18D6-4B75-A1FD-0143B65BD4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9800" y="5715000"/>
            <a:ext cx="641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Sets</a:t>
            </a:r>
          </a:p>
        </p:txBody>
      </p:sp>
      <p:sp>
        <p:nvSpPr>
          <p:cNvPr id="23577" name="Line 24">
            <a:extLst>
              <a:ext uri="{FF2B5EF4-FFF2-40B4-BE49-F238E27FC236}">
                <a16:creationId xmlns:a16="http://schemas.microsoft.com/office/drawing/2014/main" id="{AA71F5E6-50F9-4CB9-8EDD-D1DF26E3D26F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5029200" y="5486400"/>
            <a:ext cx="1066800" cy="381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8" name="Line 25">
            <a:extLst>
              <a:ext uri="{FF2B5EF4-FFF2-40B4-BE49-F238E27FC236}">
                <a16:creationId xmlns:a16="http://schemas.microsoft.com/office/drawing/2014/main" id="{A3FBE37C-1F21-4E85-9D28-B788DED75A0C}"/>
              </a:ext>
            </a:extLst>
          </p:cNvPr>
          <p:cNvSpPr>
            <a:spLocks noChangeShapeType="1"/>
          </p:cNvSpPr>
          <p:nvPr/>
        </p:nvSpPr>
        <p:spPr bwMode="auto">
          <a:xfrm>
            <a:off x="3200400" y="2362200"/>
            <a:ext cx="1524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9" name="Line 26">
            <a:extLst>
              <a:ext uri="{FF2B5EF4-FFF2-40B4-BE49-F238E27FC236}">
                <a16:creationId xmlns:a16="http://schemas.microsoft.com/office/drawing/2014/main" id="{08378492-A4DE-4EFB-B921-DE1110CB9E40}"/>
              </a:ext>
            </a:extLst>
          </p:cNvPr>
          <p:cNvSpPr>
            <a:spLocks noChangeShapeType="1"/>
          </p:cNvSpPr>
          <p:nvPr/>
        </p:nvSpPr>
        <p:spPr bwMode="auto">
          <a:xfrm>
            <a:off x="3276600" y="2362200"/>
            <a:ext cx="762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80" name="Line 27">
            <a:extLst>
              <a:ext uri="{FF2B5EF4-FFF2-40B4-BE49-F238E27FC236}">
                <a16:creationId xmlns:a16="http://schemas.microsoft.com/office/drawing/2014/main" id="{22A74EA7-628E-4611-8109-E1EF471D2A53}"/>
              </a:ext>
            </a:extLst>
          </p:cNvPr>
          <p:cNvSpPr>
            <a:spLocks noChangeShapeType="1"/>
          </p:cNvSpPr>
          <p:nvPr/>
        </p:nvSpPr>
        <p:spPr bwMode="auto">
          <a:xfrm>
            <a:off x="3352800" y="23622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81" name="Text Box 28">
            <a:extLst>
              <a:ext uri="{FF2B5EF4-FFF2-40B4-BE49-F238E27FC236}">
                <a16:creationId xmlns:a16="http://schemas.microsoft.com/office/drawing/2014/main" id="{16069D77-C276-4C0A-89B7-ED7270B77B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6600" y="2590800"/>
            <a:ext cx="793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Offset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lide Number Placeholder 3">
            <a:extLst>
              <a:ext uri="{FF2B5EF4-FFF2-40B4-BE49-F238E27FC236}">
                <a16:creationId xmlns:a16="http://schemas.microsoft.com/office/drawing/2014/main" id="{8BA79305-ECAA-43D4-AFCD-0C93B4C99E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D762BB9-C09F-43DF-BE9D-ED9BAE5CAC98}" type="slidenum">
              <a:rPr lang="en-US" altLang="en-US" sz="1400">
                <a:latin typeface="Times New Roman" panose="02020603050405020304" pitchFamily="18" charset="0"/>
              </a:rPr>
              <a:pPr/>
              <a:t>4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25603" name="Text Box 2">
            <a:extLst>
              <a:ext uri="{FF2B5EF4-FFF2-40B4-BE49-F238E27FC236}">
                <a16:creationId xmlns:a16="http://schemas.microsoft.com/office/drawing/2014/main" id="{5F2E97A6-63F5-4C80-A591-53FE766C9B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776538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Arial" panose="020B0604020202020204" pitchFamily="34" charset="0"/>
              </a:rPr>
              <a:t>The Tag Array</a:t>
            </a:r>
          </a:p>
        </p:txBody>
      </p:sp>
      <p:sp>
        <p:nvSpPr>
          <p:cNvPr id="25604" name="Line 3">
            <a:extLst>
              <a:ext uri="{FF2B5EF4-FFF2-40B4-BE49-F238E27FC236}">
                <a16:creationId xmlns:a16="http://schemas.microsoft.com/office/drawing/2014/main" id="{C472C9C2-2F59-46F2-99C1-7E40D8506C05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05" name="Rectangle 4">
            <a:extLst>
              <a:ext uri="{FF2B5EF4-FFF2-40B4-BE49-F238E27FC236}">
                <a16:creationId xmlns:a16="http://schemas.microsoft.com/office/drawing/2014/main" id="{9FDD254C-EBDB-400F-B2CA-1ECC7D4A82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2971800"/>
            <a:ext cx="1447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5606" name="Rectangle 5">
            <a:extLst>
              <a:ext uri="{FF2B5EF4-FFF2-40B4-BE49-F238E27FC236}">
                <a16:creationId xmlns:a16="http://schemas.microsoft.com/office/drawing/2014/main" id="{B0E9FA1D-0429-45F7-A1F2-2E32E1C4A2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3352800"/>
            <a:ext cx="1447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5607" name="Rectangle 6">
            <a:extLst>
              <a:ext uri="{FF2B5EF4-FFF2-40B4-BE49-F238E27FC236}">
                <a16:creationId xmlns:a16="http://schemas.microsoft.com/office/drawing/2014/main" id="{1E39E07A-0FAE-4EE4-91F5-D5132B8E10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3733800"/>
            <a:ext cx="1447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5608" name="Rectangle 7">
            <a:extLst>
              <a:ext uri="{FF2B5EF4-FFF2-40B4-BE49-F238E27FC236}">
                <a16:creationId xmlns:a16="http://schemas.microsoft.com/office/drawing/2014/main" id="{1CBA980D-A6F9-4ED8-92F8-B4DA06099E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4114800"/>
            <a:ext cx="1447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5609" name="Rectangle 8">
            <a:extLst>
              <a:ext uri="{FF2B5EF4-FFF2-40B4-BE49-F238E27FC236}">
                <a16:creationId xmlns:a16="http://schemas.microsoft.com/office/drawing/2014/main" id="{45569E82-04AE-4D16-9ABF-DA74C6240C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4495800"/>
            <a:ext cx="1447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5610" name="Rectangle 9">
            <a:extLst>
              <a:ext uri="{FF2B5EF4-FFF2-40B4-BE49-F238E27FC236}">
                <a16:creationId xmlns:a16="http://schemas.microsoft.com/office/drawing/2014/main" id="{CDE29F93-34D9-447B-8170-0C8271857E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4876800"/>
            <a:ext cx="1447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5611" name="Rectangle 10">
            <a:extLst>
              <a:ext uri="{FF2B5EF4-FFF2-40B4-BE49-F238E27FC236}">
                <a16:creationId xmlns:a16="http://schemas.microsoft.com/office/drawing/2014/main" id="{1E3CFE08-D913-4DE6-AB87-8D9A962775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5257800"/>
            <a:ext cx="1447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5612" name="Rectangle 11">
            <a:extLst>
              <a:ext uri="{FF2B5EF4-FFF2-40B4-BE49-F238E27FC236}">
                <a16:creationId xmlns:a16="http://schemas.microsoft.com/office/drawing/2014/main" id="{A6ACFD6E-0F2E-4FF3-9043-EAE57E6DDF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5638800"/>
            <a:ext cx="1447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5613" name="Text Box 12">
            <a:extLst>
              <a:ext uri="{FF2B5EF4-FFF2-40B4-BE49-F238E27FC236}">
                <a16:creationId xmlns:a16="http://schemas.microsoft.com/office/drawing/2014/main" id="{7552284F-F08E-4396-8D88-DC31354356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2895600"/>
            <a:ext cx="1492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8-byte words</a:t>
            </a:r>
          </a:p>
        </p:txBody>
      </p:sp>
      <p:sp>
        <p:nvSpPr>
          <p:cNvPr id="25614" name="Line 13">
            <a:extLst>
              <a:ext uri="{FF2B5EF4-FFF2-40B4-BE49-F238E27FC236}">
                <a16:creationId xmlns:a16="http://schemas.microsoft.com/office/drawing/2014/main" id="{6A7A4429-4A06-4A7C-A40E-25D4BEB9260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029200" y="3200400"/>
            <a:ext cx="838200" cy="381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5" name="Rectangle 14">
            <a:extLst>
              <a:ext uri="{FF2B5EF4-FFF2-40B4-BE49-F238E27FC236}">
                <a16:creationId xmlns:a16="http://schemas.microsoft.com/office/drawing/2014/main" id="{D6095B6E-5723-44EB-9AF9-C5A59706A0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1981200"/>
            <a:ext cx="2743200" cy="4572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                             101000</a:t>
            </a:r>
          </a:p>
        </p:txBody>
      </p:sp>
      <p:sp>
        <p:nvSpPr>
          <p:cNvPr id="25616" name="Line 15">
            <a:extLst>
              <a:ext uri="{FF2B5EF4-FFF2-40B4-BE49-F238E27FC236}">
                <a16:creationId xmlns:a16="http://schemas.microsoft.com/office/drawing/2014/main" id="{BB21A47A-D66F-4EC4-92C8-F5B059BCF886}"/>
              </a:ext>
            </a:extLst>
          </p:cNvPr>
          <p:cNvSpPr>
            <a:spLocks noChangeShapeType="1"/>
          </p:cNvSpPr>
          <p:nvPr/>
        </p:nvSpPr>
        <p:spPr bwMode="auto">
          <a:xfrm>
            <a:off x="2895600" y="2362200"/>
            <a:ext cx="0" cy="2667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7" name="Line 16">
            <a:extLst>
              <a:ext uri="{FF2B5EF4-FFF2-40B4-BE49-F238E27FC236}">
                <a16:creationId xmlns:a16="http://schemas.microsoft.com/office/drawing/2014/main" id="{4BAA6192-236C-4852-A75C-5D749DE6BF8B}"/>
              </a:ext>
            </a:extLst>
          </p:cNvPr>
          <p:cNvSpPr>
            <a:spLocks noChangeShapeType="1"/>
          </p:cNvSpPr>
          <p:nvPr/>
        </p:nvSpPr>
        <p:spPr bwMode="auto">
          <a:xfrm>
            <a:off x="2895600" y="5029200"/>
            <a:ext cx="685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8" name="Text Box 17">
            <a:extLst>
              <a:ext uri="{FF2B5EF4-FFF2-40B4-BE49-F238E27FC236}">
                <a16:creationId xmlns:a16="http://schemas.microsoft.com/office/drawing/2014/main" id="{D5F94B8E-F648-4F89-A29B-A8561C40EC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1238" y="4343400"/>
            <a:ext cx="2441575" cy="925513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Direct-mapped cache: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each address maps to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a unique address</a:t>
            </a:r>
          </a:p>
        </p:txBody>
      </p:sp>
      <p:sp>
        <p:nvSpPr>
          <p:cNvPr id="25619" name="Text Box 18">
            <a:extLst>
              <a:ext uri="{FF2B5EF4-FFF2-40B4-BE49-F238E27FC236}">
                <a16:creationId xmlns:a16="http://schemas.microsoft.com/office/drawing/2014/main" id="{7B55CDBE-9F53-4013-B999-6588EA329E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71600" y="1371600"/>
            <a:ext cx="15176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Byte address</a:t>
            </a:r>
          </a:p>
        </p:txBody>
      </p:sp>
      <p:sp>
        <p:nvSpPr>
          <p:cNvPr id="25620" name="Line 19">
            <a:extLst>
              <a:ext uri="{FF2B5EF4-FFF2-40B4-BE49-F238E27FC236}">
                <a16:creationId xmlns:a16="http://schemas.microsoft.com/office/drawing/2014/main" id="{06B18C22-7C3F-496C-B4B7-AE12B916729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62000" y="1676400"/>
            <a:ext cx="685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21" name="Line 20">
            <a:extLst>
              <a:ext uri="{FF2B5EF4-FFF2-40B4-BE49-F238E27FC236}">
                <a16:creationId xmlns:a16="http://schemas.microsoft.com/office/drawing/2014/main" id="{0D74DFD4-1EF0-4DA7-A0CF-013C581F038A}"/>
              </a:ext>
            </a:extLst>
          </p:cNvPr>
          <p:cNvSpPr>
            <a:spLocks noChangeShapeType="1"/>
          </p:cNvSpPr>
          <p:nvPr/>
        </p:nvSpPr>
        <p:spPr bwMode="auto">
          <a:xfrm>
            <a:off x="2819400" y="1676400"/>
            <a:ext cx="685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22" name="Rectangle 21">
            <a:extLst>
              <a:ext uri="{FF2B5EF4-FFF2-40B4-BE49-F238E27FC236}">
                <a16:creationId xmlns:a16="http://schemas.microsoft.com/office/drawing/2014/main" id="{95BD11B2-756D-4883-8361-AF0BD78CD2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29718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5623" name="Rectangle 22">
            <a:extLst>
              <a:ext uri="{FF2B5EF4-FFF2-40B4-BE49-F238E27FC236}">
                <a16:creationId xmlns:a16="http://schemas.microsoft.com/office/drawing/2014/main" id="{19CF1CE5-08AB-432D-9D1C-A46D65ED48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33528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5624" name="Rectangle 23">
            <a:extLst>
              <a:ext uri="{FF2B5EF4-FFF2-40B4-BE49-F238E27FC236}">
                <a16:creationId xmlns:a16="http://schemas.microsoft.com/office/drawing/2014/main" id="{88D6A638-D2F4-4965-90AE-A7993C48D0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37338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5625" name="Rectangle 24">
            <a:extLst>
              <a:ext uri="{FF2B5EF4-FFF2-40B4-BE49-F238E27FC236}">
                <a16:creationId xmlns:a16="http://schemas.microsoft.com/office/drawing/2014/main" id="{EA4BED7C-A862-447B-8318-DD6EA57653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41148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5626" name="Rectangle 25">
            <a:extLst>
              <a:ext uri="{FF2B5EF4-FFF2-40B4-BE49-F238E27FC236}">
                <a16:creationId xmlns:a16="http://schemas.microsoft.com/office/drawing/2014/main" id="{31D14043-78CB-47F5-A55E-FC0AD7C927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44958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5627" name="Rectangle 26">
            <a:extLst>
              <a:ext uri="{FF2B5EF4-FFF2-40B4-BE49-F238E27FC236}">
                <a16:creationId xmlns:a16="http://schemas.microsoft.com/office/drawing/2014/main" id="{632C31CC-A84D-410C-8199-3E54EF148A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48768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5628" name="Rectangle 27">
            <a:extLst>
              <a:ext uri="{FF2B5EF4-FFF2-40B4-BE49-F238E27FC236}">
                <a16:creationId xmlns:a16="http://schemas.microsoft.com/office/drawing/2014/main" id="{16AABEC3-E9A5-4150-9810-00564F9590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52578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5629" name="Rectangle 28">
            <a:extLst>
              <a:ext uri="{FF2B5EF4-FFF2-40B4-BE49-F238E27FC236}">
                <a16:creationId xmlns:a16="http://schemas.microsoft.com/office/drawing/2014/main" id="{52BB65B7-817F-4F70-890A-88FD48306E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56388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5630" name="Text Box 29">
            <a:extLst>
              <a:ext uri="{FF2B5EF4-FFF2-40B4-BE49-F238E27FC236}">
                <a16:creationId xmlns:a16="http://schemas.microsoft.com/office/drawing/2014/main" id="{AA7DE7A1-7934-492F-9893-F1391BF087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2514600"/>
            <a:ext cx="5778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Tag</a:t>
            </a:r>
          </a:p>
        </p:txBody>
      </p:sp>
      <p:sp>
        <p:nvSpPr>
          <p:cNvPr id="25631" name="Line 30">
            <a:extLst>
              <a:ext uri="{FF2B5EF4-FFF2-40B4-BE49-F238E27FC236}">
                <a16:creationId xmlns:a16="http://schemas.microsoft.com/office/drawing/2014/main" id="{0DE066FE-93F1-4219-A025-D14CA62D193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057400" y="2438400"/>
            <a:ext cx="6096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32" name="Line 31">
            <a:extLst>
              <a:ext uri="{FF2B5EF4-FFF2-40B4-BE49-F238E27FC236}">
                <a16:creationId xmlns:a16="http://schemas.microsoft.com/office/drawing/2014/main" id="{4C3B5B52-2B58-453E-9F33-3917FC7EA642}"/>
              </a:ext>
            </a:extLst>
          </p:cNvPr>
          <p:cNvSpPr>
            <a:spLocks noChangeShapeType="1"/>
          </p:cNvSpPr>
          <p:nvPr/>
        </p:nvSpPr>
        <p:spPr bwMode="auto">
          <a:xfrm>
            <a:off x="762000" y="2438400"/>
            <a:ext cx="7620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33" name="Line 32">
            <a:extLst>
              <a:ext uri="{FF2B5EF4-FFF2-40B4-BE49-F238E27FC236}">
                <a16:creationId xmlns:a16="http://schemas.microsoft.com/office/drawing/2014/main" id="{81246DD2-DCB7-4674-BB22-CE870D40082D}"/>
              </a:ext>
            </a:extLst>
          </p:cNvPr>
          <p:cNvSpPr>
            <a:spLocks noChangeShapeType="1"/>
          </p:cNvSpPr>
          <p:nvPr/>
        </p:nvSpPr>
        <p:spPr bwMode="auto">
          <a:xfrm>
            <a:off x="1676400" y="5029200"/>
            <a:ext cx="304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34" name="Line 33">
            <a:extLst>
              <a:ext uri="{FF2B5EF4-FFF2-40B4-BE49-F238E27FC236}">
                <a16:creationId xmlns:a16="http://schemas.microsoft.com/office/drawing/2014/main" id="{76A3270E-E0FA-418C-80BF-30589C03DFCB}"/>
              </a:ext>
            </a:extLst>
          </p:cNvPr>
          <p:cNvSpPr>
            <a:spLocks noChangeShapeType="1"/>
          </p:cNvSpPr>
          <p:nvPr/>
        </p:nvSpPr>
        <p:spPr bwMode="auto">
          <a:xfrm>
            <a:off x="1981200" y="2895600"/>
            <a:ext cx="0" cy="914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35" name="Line 34">
            <a:extLst>
              <a:ext uri="{FF2B5EF4-FFF2-40B4-BE49-F238E27FC236}">
                <a16:creationId xmlns:a16="http://schemas.microsoft.com/office/drawing/2014/main" id="{44EFE172-0C76-4F95-AB66-AC958CC2DC87}"/>
              </a:ext>
            </a:extLst>
          </p:cNvPr>
          <p:cNvSpPr>
            <a:spLocks noChangeShapeType="1"/>
          </p:cNvSpPr>
          <p:nvPr/>
        </p:nvSpPr>
        <p:spPr bwMode="auto">
          <a:xfrm>
            <a:off x="1981200" y="4191000"/>
            <a:ext cx="0" cy="838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36" name="Text Box 35">
            <a:extLst>
              <a:ext uri="{FF2B5EF4-FFF2-40B4-BE49-F238E27FC236}">
                <a16:creationId xmlns:a16="http://schemas.microsoft.com/office/drawing/2014/main" id="{F95CAC2C-D9BA-4B68-935E-03AF57A648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52600" y="3810000"/>
            <a:ext cx="11239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Compare</a:t>
            </a:r>
          </a:p>
        </p:txBody>
      </p:sp>
      <p:sp>
        <p:nvSpPr>
          <p:cNvPr id="25637" name="Text Box 36">
            <a:extLst>
              <a:ext uri="{FF2B5EF4-FFF2-40B4-BE49-F238E27FC236}">
                <a16:creationId xmlns:a16="http://schemas.microsoft.com/office/drawing/2014/main" id="{88992692-1F42-4A5D-ABCC-AD46175D6D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57600" y="6019800"/>
            <a:ext cx="12509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Data array</a:t>
            </a:r>
          </a:p>
        </p:txBody>
      </p:sp>
      <p:sp>
        <p:nvSpPr>
          <p:cNvPr id="25638" name="Text Box 37">
            <a:extLst>
              <a:ext uri="{FF2B5EF4-FFF2-40B4-BE49-F238E27FC236}">
                <a16:creationId xmlns:a16="http://schemas.microsoft.com/office/drawing/2014/main" id="{5161A685-57FB-48E4-8A39-C90E021960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6019800"/>
            <a:ext cx="11620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Tag array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lide Number Placeholder 3">
            <a:extLst>
              <a:ext uri="{FF2B5EF4-FFF2-40B4-BE49-F238E27FC236}">
                <a16:creationId xmlns:a16="http://schemas.microsoft.com/office/drawing/2014/main" id="{9DAD42E3-5DEA-435C-8C80-5CF5A26B86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293890D-4F71-4BF4-B12E-131F9F73D8EA}" type="slidenum">
              <a:rPr lang="en-US" altLang="en-US" sz="1400">
                <a:latin typeface="Times New Roman" panose="02020603050405020304" pitchFamily="18" charset="0"/>
              </a:rPr>
              <a:pPr/>
              <a:t>5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27651" name="Text Box 2">
            <a:extLst>
              <a:ext uri="{FF2B5EF4-FFF2-40B4-BE49-F238E27FC236}">
                <a16:creationId xmlns:a16="http://schemas.microsoft.com/office/drawing/2014/main" id="{95EEF669-BE87-4749-A1F7-439155439C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460692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Arial" panose="020B0604020202020204" pitchFamily="34" charset="0"/>
              </a:rPr>
              <a:t>Example Access Pattern</a:t>
            </a:r>
          </a:p>
        </p:txBody>
      </p:sp>
      <p:sp>
        <p:nvSpPr>
          <p:cNvPr id="27652" name="Line 3">
            <a:extLst>
              <a:ext uri="{FF2B5EF4-FFF2-40B4-BE49-F238E27FC236}">
                <a16:creationId xmlns:a16="http://schemas.microsoft.com/office/drawing/2014/main" id="{E6CF65E9-F3BC-4ACF-9352-CFF9F8284B00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53" name="Rectangle 4">
            <a:extLst>
              <a:ext uri="{FF2B5EF4-FFF2-40B4-BE49-F238E27FC236}">
                <a16:creationId xmlns:a16="http://schemas.microsoft.com/office/drawing/2014/main" id="{A41A3785-EB2D-4967-A690-AE5503854C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2971800"/>
            <a:ext cx="1447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7654" name="Rectangle 5">
            <a:extLst>
              <a:ext uri="{FF2B5EF4-FFF2-40B4-BE49-F238E27FC236}">
                <a16:creationId xmlns:a16="http://schemas.microsoft.com/office/drawing/2014/main" id="{054105BC-DAEC-48C6-A535-0659BE46CD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3352800"/>
            <a:ext cx="1447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7655" name="Rectangle 6">
            <a:extLst>
              <a:ext uri="{FF2B5EF4-FFF2-40B4-BE49-F238E27FC236}">
                <a16:creationId xmlns:a16="http://schemas.microsoft.com/office/drawing/2014/main" id="{413D2E0B-2614-4827-957C-2A6AAB07CE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3733800"/>
            <a:ext cx="1447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7656" name="Rectangle 7">
            <a:extLst>
              <a:ext uri="{FF2B5EF4-FFF2-40B4-BE49-F238E27FC236}">
                <a16:creationId xmlns:a16="http://schemas.microsoft.com/office/drawing/2014/main" id="{981F00FF-960C-48CF-9A19-EAEF0F6BEA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4114800"/>
            <a:ext cx="1447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7657" name="Rectangle 8">
            <a:extLst>
              <a:ext uri="{FF2B5EF4-FFF2-40B4-BE49-F238E27FC236}">
                <a16:creationId xmlns:a16="http://schemas.microsoft.com/office/drawing/2014/main" id="{A936C12F-B0E0-4D50-8424-5CACAD4516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4495800"/>
            <a:ext cx="1447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7658" name="Rectangle 9">
            <a:extLst>
              <a:ext uri="{FF2B5EF4-FFF2-40B4-BE49-F238E27FC236}">
                <a16:creationId xmlns:a16="http://schemas.microsoft.com/office/drawing/2014/main" id="{74897453-10E5-402A-867E-B058BDF7D1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4876800"/>
            <a:ext cx="1447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7659" name="Rectangle 10">
            <a:extLst>
              <a:ext uri="{FF2B5EF4-FFF2-40B4-BE49-F238E27FC236}">
                <a16:creationId xmlns:a16="http://schemas.microsoft.com/office/drawing/2014/main" id="{C4059884-B4F5-4A76-9ABE-6B5A717B57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5257800"/>
            <a:ext cx="1447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7660" name="Rectangle 11">
            <a:extLst>
              <a:ext uri="{FF2B5EF4-FFF2-40B4-BE49-F238E27FC236}">
                <a16:creationId xmlns:a16="http://schemas.microsoft.com/office/drawing/2014/main" id="{74AEDE53-0300-4E68-8F61-B7A2CC66D4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5638800"/>
            <a:ext cx="1447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7661" name="Text Box 12">
            <a:extLst>
              <a:ext uri="{FF2B5EF4-FFF2-40B4-BE49-F238E27FC236}">
                <a16:creationId xmlns:a16="http://schemas.microsoft.com/office/drawing/2014/main" id="{2B31C6F6-D26E-4D7F-A457-3F23DBAAB7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2895600"/>
            <a:ext cx="1492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8-byte words</a:t>
            </a:r>
          </a:p>
        </p:txBody>
      </p:sp>
      <p:sp>
        <p:nvSpPr>
          <p:cNvPr id="27662" name="Line 13">
            <a:extLst>
              <a:ext uri="{FF2B5EF4-FFF2-40B4-BE49-F238E27FC236}">
                <a16:creationId xmlns:a16="http://schemas.microsoft.com/office/drawing/2014/main" id="{CD145931-F90A-4D96-A4A5-4E6697AA17E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029200" y="3200400"/>
            <a:ext cx="838200" cy="381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63" name="Rectangle 14">
            <a:extLst>
              <a:ext uri="{FF2B5EF4-FFF2-40B4-BE49-F238E27FC236}">
                <a16:creationId xmlns:a16="http://schemas.microsoft.com/office/drawing/2014/main" id="{F76C410F-70A2-46CA-9E4D-5FEA4BB459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1981200"/>
            <a:ext cx="2743200" cy="4572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                             101000</a:t>
            </a:r>
          </a:p>
        </p:txBody>
      </p:sp>
      <p:sp>
        <p:nvSpPr>
          <p:cNvPr id="27664" name="Line 15">
            <a:extLst>
              <a:ext uri="{FF2B5EF4-FFF2-40B4-BE49-F238E27FC236}">
                <a16:creationId xmlns:a16="http://schemas.microsoft.com/office/drawing/2014/main" id="{6F34F51F-ACE7-4E62-A95A-9E118840843A}"/>
              </a:ext>
            </a:extLst>
          </p:cNvPr>
          <p:cNvSpPr>
            <a:spLocks noChangeShapeType="1"/>
          </p:cNvSpPr>
          <p:nvPr/>
        </p:nvSpPr>
        <p:spPr bwMode="auto">
          <a:xfrm>
            <a:off x="2895600" y="2362200"/>
            <a:ext cx="0" cy="2667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65" name="Line 16">
            <a:extLst>
              <a:ext uri="{FF2B5EF4-FFF2-40B4-BE49-F238E27FC236}">
                <a16:creationId xmlns:a16="http://schemas.microsoft.com/office/drawing/2014/main" id="{288EE7F5-2795-47CD-81AA-D09F89DDE5AD}"/>
              </a:ext>
            </a:extLst>
          </p:cNvPr>
          <p:cNvSpPr>
            <a:spLocks noChangeShapeType="1"/>
          </p:cNvSpPr>
          <p:nvPr/>
        </p:nvSpPr>
        <p:spPr bwMode="auto">
          <a:xfrm>
            <a:off x="2895600" y="5029200"/>
            <a:ext cx="685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66" name="Text Box 17">
            <a:extLst>
              <a:ext uri="{FF2B5EF4-FFF2-40B4-BE49-F238E27FC236}">
                <a16:creationId xmlns:a16="http://schemas.microsoft.com/office/drawing/2014/main" id="{F47DF681-01AF-478A-B728-6B3FC0E643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1238" y="4343400"/>
            <a:ext cx="2441575" cy="925513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Direct-mapped cache: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each address maps to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a unique address</a:t>
            </a:r>
          </a:p>
        </p:txBody>
      </p:sp>
      <p:sp>
        <p:nvSpPr>
          <p:cNvPr id="27667" name="Text Box 18">
            <a:extLst>
              <a:ext uri="{FF2B5EF4-FFF2-40B4-BE49-F238E27FC236}">
                <a16:creationId xmlns:a16="http://schemas.microsoft.com/office/drawing/2014/main" id="{B22BBE8E-3BD6-4691-A022-2C6A4C5DF5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71600" y="1371600"/>
            <a:ext cx="15176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Byte address</a:t>
            </a:r>
          </a:p>
        </p:txBody>
      </p:sp>
      <p:sp>
        <p:nvSpPr>
          <p:cNvPr id="27668" name="Line 19">
            <a:extLst>
              <a:ext uri="{FF2B5EF4-FFF2-40B4-BE49-F238E27FC236}">
                <a16:creationId xmlns:a16="http://schemas.microsoft.com/office/drawing/2014/main" id="{B34404E9-C578-4091-8769-5D13F56B7F1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62000" y="1676400"/>
            <a:ext cx="685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69" name="Line 20">
            <a:extLst>
              <a:ext uri="{FF2B5EF4-FFF2-40B4-BE49-F238E27FC236}">
                <a16:creationId xmlns:a16="http://schemas.microsoft.com/office/drawing/2014/main" id="{29447B7F-59E4-411C-8C2D-644194E0069B}"/>
              </a:ext>
            </a:extLst>
          </p:cNvPr>
          <p:cNvSpPr>
            <a:spLocks noChangeShapeType="1"/>
          </p:cNvSpPr>
          <p:nvPr/>
        </p:nvSpPr>
        <p:spPr bwMode="auto">
          <a:xfrm>
            <a:off x="2819400" y="1676400"/>
            <a:ext cx="685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70" name="Rectangle 21">
            <a:extLst>
              <a:ext uri="{FF2B5EF4-FFF2-40B4-BE49-F238E27FC236}">
                <a16:creationId xmlns:a16="http://schemas.microsoft.com/office/drawing/2014/main" id="{E919B640-D50E-40BA-9CBD-A22016C3EF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29718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7671" name="Rectangle 22">
            <a:extLst>
              <a:ext uri="{FF2B5EF4-FFF2-40B4-BE49-F238E27FC236}">
                <a16:creationId xmlns:a16="http://schemas.microsoft.com/office/drawing/2014/main" id="{369D674C-B37C-47A8-9D03-D0CF750044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33528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7672" name="Rectangle 23">
            <a:extLst>
              <a:ext uri="{FF2B5EF4-FFF2-40B4-BE49-F238E27FC236}">
                <a16:creationId xmlns:a16="http://schemas.microsoft.com/office/drawing/2014/main" id="{CF1B93D5-AB1E-4E68-8D69-5EC891D0E5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37338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7673" name="Rectangle 24">
            <a:extLst>
              <a:ext uri="{FF2B5EF4-FFF2-40B4-BE49-F238E27FC236}">
                <a16:creationId xmlns:a16="http://schemas.microsoft.com/office/drawing/2014/main" id="{3C99FF87-B3B9-4907-B56A-EEB8A47BCE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41148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7674" name="Rectangle 25">
            <a:extLst>
              <a:ext uri="{FF2B5EF4-FFF2-40B4-BE49-F238E27FC236}">
                <a16:creationId xmlns:a16="http://schemas.microsoft.com/office/drawing/2014/main" id="{4CA61D12-1A42-4117-9D58-564F0733F0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44958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7675" name="Rectangle 26">
            <a:extLst>
              <a:ext uri="{FF2B5EF4-FFF2-40B4-BE49-F238E27FC236}">
                <a16:creationId xmlns:a16="http://schemas.microsoft.com/office/drawing/2014/main" id="{D89FCA3C-8BA3-4B8D-AEF3-E813AAB34F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48768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7676" name="Rectangle 27">
            <a:extLst>
              <a:ext uri="{FF2B5EF4-FFF2-40B4-BE49-F238E27FC236}">
                <a16:creationId xmlns:a16="http://schemas.microsoft.com/office/drawing/2014/main" id="{F6B7F2CB-9873-4D3A-A6DF-49445152E5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52578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7677" name="Rectangle 28">
            <a:extLst>
              <a:ext uri="{FF2B5EF4-FFF2-40B4-BE49-F238E27FC236}">
                <a16:creationId xmlns:a16="http://schemas.microsoft.com/office/drawing/2014/main" id="{25026DE3-BC3A-416C-A1AF-70BF1A3C7D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56388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7678" name="Text Box 29">
            <a:extLst>
              <a:ext uri="{FF2B5EF4-FFF2-40B4-BE49-F238E27FC236}">
                <a16:creationId xmlns:a16="http://schemas.microsoft.com/office/drawing/2014/main" id="{ED78193C-FD76-4142-A21D-D8B3559662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2514600"/>
            <a:ext cx="5778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Tag</a:t>
            </a:r>
          </a:p>
        </p:txBody>
      </p:sp>
      <p:sp>
        <p:nvSpPr>
          <p:cNvPr id="27679" name="Line 30">
            <a:extLst>
              <a:ext uri="{FF2B5EF4-FFF2-40B4-BE49-F238E27FC236}">
                <a16:creationId xmlns:a16="http://schemas.microsoft.com/office/drawing/2014/main" id="{F68E1060-C3A3-440C-863D-6D0953F110A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057400" y="2438400"/>
            <a:ext cx="6096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80" name="Line 31">
            <a:extLst>
              <a:ext uri="{FF2B5EF4-FFF2-40B4-BE49-F238E27FC236}">
                <a16:creationId xmlns:a16="http://schemas.microsoft.com/office/drawing/2014/main" id="{3FD27653-6A62-482B-B6FE-DB6E20426D1D}"/>
              </a:ext>
            </a:extLst>
          </p:cNvPr>
          <p:cNvSpPr>
            <a:spLocks noChangeShapeType="1"/>
          </p:cNvSpPr>
          <p:nvPr/>
        </p:nvSpPr>
        <p:spPr bwMode="auto">
          <a:xfrm>
            <a:off x="762000" y="2438400"/>
            <a:ext cx="7620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81" name="Line 32">
            <a:extLst>
              <a:ext uri="{FF2B5EF4-FFF2-40B4-BE49-F238E27FC236}">
                <a16:creationId xmlns:a16="http://schemas.microsoft.com/office/drawing/2014/main" id="{2E3CB4B4-9700-4BF2-BEDC-EBEB1BDD030A}"/>
              </a:ext>
            </a:extLst>
          </p:cNvPr>
          <p:cNvSpPr>
            <a:spLocks noChangeShapeType="1"/>
          </p:cNvSpPr>
          <p:nvPr/>
        </p:nvSpPr>
        <p:spPr bwMode="auto">
          <a:xfrm>
            <a:off x="1676400" y="5029200"/>
            <a:ext cx="304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82" name="Line 33">
            <a:extLst>
              <a:ext uri="{FF2B5EF4-FFF2-40B4-BE49-F238E27FC236}">
                <a16:creationId xmlns:a16="http://schemas.microsoft.com/office/drawing/2014/main" id="{54F1B34C-8A47-4073-943B-9AFB3B40E8C9}"/>
              </a:ext>
            </a:extLst>
          </p:cNvPr>
          <p:cNvSpPr>
            <a:spLocks noChangeShapeType="1"/>
          </p:cNvSpPr>
          <p:nvPr/>
        </p:nvSpPr>
        <p:spPr bwMode="auto">
          <a:xfrm>
            <a:off x="1981200" y="2895600"/>
            <a:ext cx="0" cy="914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83" name="Line 34">
            <a:extLst>
              <a:ext uri="{FF2B5EF4-FFF2-40B4-BE49-F238E27FC236}">
                <a16:creationId xmlns:a16="http://schemas.microsoft.com/office/drawing/2014/main" id="{6724D9D9-D616-43FD-8CD6-2FD9DDF509C3}"/>
              </a:ext>
            </a:extLst>
          </p:cNvPr>
          <p:cNvSpPr>
            <a:spLocks noChangeShapeType="1"/>
          </p:cNvSpPr>
          <p:nvPr/>
        </p:nvSpPr>
        <p:spPr bwMode="auto">
          <a:xfrm>
            <a:off x="1981200" y="4191000"/>
            <a:ext cx="0" cy="838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84" name="Text Box 35">
            <a:extLst>
              <a:ext uri="{FF2B5EF4-FFF2-40B4-BE49-F238E27FC236}">
                <a16:creationId xmlns:a16="http://schemas.microsoft.com/office/drawing/2014/main" id="{6AA6C573-F7C1-42CB-ABEF-324A9AD7E1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52600" y="3810000"/>
            <a:ext cx="11239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Compare</a:t>
            </a:r>
          </a:p>
        </p:txBody>
      </p:sp>
      <p:sp>
        <p:nvSpPr>
          <p:cNvPr id="27685" name="Text Box 36">
            <a:extLst>
              <a:ext uri="{FF2B5EF4-FFF2-40B4-BE49-F238E27FC236}">
                <a16:creationId xmlns:a16="http://schemas.microsoft.com/office/drawing/2014/main" id="{56006A3C-0167-4164-A312-A745E40806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57600" y="6019800"/>
            <a:ext cx="12509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Data array</a:t>
            </a:r>
          </a:p>
        </p:txBody>
      </p:sp>
      <p:sp>
        <p:nvSpPr>
          <p:cNvPr id="27686" name="Text Box 37">
            <a:extLst>
              <a:ext uri="{FF2B5EF4-FFF2-40B4-BE49-F238E27FC236}">
                <a16:creationId xmlns:a16="http://schemas.microsoft.com/office/drawing/2014/main" id="{9B1088D5-E577-44C5-9D65-F66EDB67C6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6019800"/>
            <a:ext cx="11620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Tag array</a:t>
            </a:r>
          </a:p>
        </p:txBody>
      </p:sp>
      <p:sp>
        <p:nvSpPr>
          <p:cNvPr id="27687" name="Text Box 38">
            <a:extLst>
              <a:ext uri="{FF2B5EF4-FFF2-40B4-BE49-F238E27FC236}">
                <a16:creationId xmlns:a16="http://schemas.microsoft.com/office/drawing/2014/main" id="{4EE7BB11-5CA8-45FA-8FBA-4C81DBC23D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33800" y="1371600"/>
            <a:ext cx="4740275" cy="1200150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Assume that addresses are 8 bits long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How many of the following address requests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are hits/misses?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4, 7, 10, 13, 16, 68, 73, 78, 83, 88, 4, 7, 10…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Slide Number Placeholder 3">
            <a:extLst>
              <a:ext uri="{FF2B5EF4-FFF2-40B4-BE49-F238E27FC236}">
                <a16:creationId xmlns:a16="http://schemas.microsoft.com/office/drawing/2014/main" id="{D2230CE0-C917-44BE-9224-9B0B419307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4C23F3A-3BA5-48C9-81E1-FDFA7FCBAD49}" type="slidenum">
              <a:rPr lang="en-US" altLang="en-US" sz="1400">
                <a:latin typeface="Times New Roman" panose="02020603050405020304" pitchFamily="18" charset="0"/>
              </a:rPr>
              <a:pPr/>
              <a:t>6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29699" name="Text Box 2">
            <a:extLst>
              <a:ext uri="{FF2B5EF4-FFF2-40B4-BE49-F238E27FC236}">
                <a16:creationId xmlns:a16="http://schemas.microsoft.com/office/drawing/2014/main" id="{F17FEB7B-D2B6-4177-AA7E-FE8645D77A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83857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Arial" panose="020B0604020202020204" pitchFamily="34" charset="0"/>
              </a:rPr>
              <a:t>Increasing Line Size</a:t>
            </a:r>
          </a:p>
        </p:txBody>
      </p:sp>
      <p:sp>
        <p:nvSpPr>
          <p:cNvPr id="29700" name="Line 3">
            <a:extLst>
              <a:ext uri="{FF2B5EF4-FFF2-40B4-BE49-F238E27FC236}">
                <a16:creationId xmlns:a16="http://schemas.microsoft.com/office/drawing/2014/main" id="{0F688E71-D430-45FA-9FE1-8E175A66795D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01" name="Rectangle 4">
            <a:extLst>
              <a:ext uri="{FF2B5EF4-FFF2-40B4-BE49-F238E27FC236}">
                <a16:creationId xmlns:a16="http://schemas.microsoft.com/office/drawing/2014/main" id="{BA520B6F-9850-49A8-A362-7AB83E86C4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2971800"/>
            <a:ext cx="685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9702" name="Rectangle 5">
            <a:extLst>
              <a:ext uri="{FF2B5EF4-FFF2-40B4-BE49-F238E27FC236}">
                <a16:creationId xmlns:a16="http://schemas.microsoft.com/office/drawing/2014/main" id="{4C006477-C5B9-4095-8537-406CAF2DCB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3352800"/>
            <a:ext cx="685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9703" name="Rectangle 6">
            <a:extLst>
              <a:ext uri="{FF2B5EF4-FFF2-40B4-BE49-F238E27FC236}">
                <a16:creationId xmlns:a16="http://schemas.microsoft.com/office/drawing/2014/main" id="{4BC4EBE0-7F81-4E51-9641-556D93D1B0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3733800"/>
            <a:ext cx="685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9704" name="Rectangle 7">
            <a:extLst>
              <a:ext uri="{FF2B5EF4-FFF2-40B4-BE49-F238E27FC236}">
                <a16:creationId xmlns:a16="http://schemas.microsoft.com/office/drawing/2014/main" id="{5A914DDA-5152-454F-8F34-2A414A5059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4114800"/>
            <a:ext cx="685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9705" name="Rectangle 8">
            <a:extLst>
              <a:ext uri="{FF2B5EF4-FFF2-40B4-BE49-F238E27FC236}">
                <a16:creationId xmlns:a16="http://schemas.microsoft.com/office/drawing/2014/main" id="{B9431414-3A56-4347-92DF-8F607F4C74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4495800"/>
            <a:ext cx="685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9706" name="Rectangle 9">
            <a:extLst>
              <a:ext uri="{FF2B5EF4-FFF2-40B4-BE49-F238E27FC236}">
                <a16:creationId xmlns:a16="http://schemas.microsoft.com/office/drawing/2014/main" id="{A5697B0C-394E-4E92-A29E-A8B9E0DE20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4876800"/>
            <a:ext cx="685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9707" name="Rectangle 10">
            <a:extLst>
              <a:ext uri="{FF2B5EF4-FFF2-40B4-BE49-F238E27FC236}">
                <a16:creationId xmlns:a16="http://schemas.microsoft.com/office/drawing/2014/main" id="{CAE8384C-353F-4AF9-8806-897D391617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5257800"/>
            <a:ext cx="685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9708" name="Rectangle 11">
            <a:extLst>
              <a:ext uri="{FF2B5EF4-FFF2-40B4-BE49-F238E27FC236}">
                <a16:creationId xmlns:a16="http://schemas.microsoft.com/office/drawing/2014/main" id="{F692F496-FEA4-4D49-A85E-15B2CBC572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5638800"/>
            <a:ext cx="685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9709" name="Text Box 12">
            <a:extLst>
              <a:ext uri="{FF2B5EF4-FFF2-40B4-BE49-F238E27FC236}">
                <a16:creationId xmlns:a16="http://schemas.microsoft.com/office/drawing/2014/main" id="{9FAFA176-83A2-4ED5-8A34-FE791B9121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10400" y="2286000"/>
            <a:ext cx="1619250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32-byte cache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line size or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block size</a:t>
            </a:r>
          </a:p>
        </p:txBody>
      </p:sp>
      <p:sp>
        <p:nvSpPr>
          <p:cNvPr id="29710" name="Line 13">
            <a:extLst>
              <a:ext uri="{FF2B5EF4-FFF2-40B4-BE49-F238E27FC236}">
                <a16:creationId xmlns:a16="http://schemas.microsoft.com/office/drawing/2014/main" id="{6504F4CE-662E-4E26-BCFD-2A9FBD84C3A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324600" y="2667000"/>
            <a:ext cx="838200" cy="381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11" name="Rectangle 14">
            <a:extLst>
              <a:ext uri="{FF2B5EF4-FFF2-40B4-BE49-F238E27FC236}">
                <a16:creationId xmlns:a16="http://schemas.microsoft.com/office/drawing/2014/main" id="{DE2C6421-BF9D-401A-B1F2-77B2CAC72D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1981200"/>
            <a:ext cx="2743200" cy="4572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                         10100000</a:t>
            </a:r>
          </a:p>
        </p:txBody>
      </p:sp>
      <p:sp>
        <p:nvSpPr>
          <p:cNvPr id="29712" name="Line 15">
            <a:extLst>
              <a:ext uri="{FF2B5EF4-FFF2-40B4-BE49-F238E27FC236}">
                <a16:creationId xmlns:a16="http://schemas.microsoft.com/office/drawing/2014/main" id="{5884ADB4-3827-400A-8B94-505C9E2563BF}"/>
              </a:ext>
            </a:extLst>
          </p:cNvPr>
          <p:cNvSpPr>
            <a:spLocks noChangeShapeType="1"/>
          </p:cNvSpPr>
          <p:nvPr/>
        </p:nvSpPr>
        <p:spPr bwMode="auto">
          <a:xfrm>
            <a:off x="2590800" y="2362200"/>
            <a:ext cx="0" cy="2667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13" name="Line 16">
            <a:extLst>
              <a:ext uri="{FF2B5EF4-FFF2-40B4-BE49-F238E27FC236}">
                <a16:creationId xmlns:a16="http://schemas.microsoft.com/office/drawing/2014/main" id="{34DAA949-7A4A-4934-BACC-87EEB7C4C592}"/>
              </a:ext>
            </a:extLst>
          </p:cNvPr>
          <p:cNvSpPr>
            <a:spLocks noChangeShapeType="1"/>
          </p:cNvSpPr>
          <p:nvPr/>
        </p:nvSpPr>
        <p:spPr bwMode="auto">
          <a:xfrm>
            <a:off x="2590800" y="5029200"/>
            <a:ext cx="990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14" name="Text Box 17">
            <a:extLst>
              <a:ext uri="{FF2B5EF4-FFF2-40B4-BE49-F238E27FC236}">
                <a16:creationId xmlns:a16="http://schemas.microsoft.com/office/drawing/2014/main" id="{6B78CB3B-C252-4FC8-B069-26C2163A0C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71600" y="1371600"/>
            <a:ext cx="15176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Byte address</a:t>
            </a:r>
          </a:p>
        </p:txBody>
      </p:sp>
      <p:sp>
        <p:nvSpPr>
          <p:cNvPr id="29715" name="Line 18">
            <a:extLst>
              <a:ext uri="{FF2B5EF4-FFF2-40B4-BE49-F238E27FC236}">
                <a16:creationId xmlns:a16="http://schemas.microsoft.com/office/drawing/2014/main" id="{282B7B4B-ED0C-40FE-9E2A-6E84F28B953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62000" y="1676400"/>
            <a:ext cx="685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16" name="Line 19">
            <a:extLst>
              <a:ext uri="{FF2B5EF4-FFF2-40B4-BE49-F238E27FC236}">
                <a16:creationId xmlns:a16="http://schemas.microsoft.com/office/drawing/2014/main" id="{2FCB0E87-89BF-4642-9EE0-80256C5A93EB}"/>
              </a:ext>
            </a:extLst>
          </p:cNvPr>
          <p:cNvSpPr>
            <a:spLocks noChangeShapeType="1"/>
          </p:cNvSpPr>
          <p:nvPr/>
        </p:nvSpPr>
        <p:spPr bwMode="auto">
          <a:xfrm>
            <a:off x="2819400" y="1676400"/>
            <a:ext cx="685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17" name="Rectangle 20">
            <a:extLst>
              <a:ext uri="{FF2B5EF4-FFF2-40B4-BE49-F238E27FC236}">
                <a16:creationId xmlns:a16="http://schemas.microsoft.com/office/drawing/2014/main" id="{85A852E9-EBAF-4456-9439-768F73B40A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29718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9718" name="Rectangle 21">
            <a:extLst>
              <a:ext uri="{FF2B5EF4-FFF2-40B4-BE49-F238E27FC236}">
                <a16:creationId xmlns:a16="http://schemas.microsoft.com/office/drawing/2014/main" id="{766FC084-E0A3-41AD-A202-CAD36CC518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33528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9719" name="Rectangle 22">
            <a:extLst>
              <a:ext uri="{FF2B5EF4-FFF2-40B4-BE49-F238E27FC236}">
                <a16:creationId xmlns:a16="http://schemas.microsoft.com/office/drawing/2014/main" id="{311F1827-4938-4165-B0CE-C957F22B5C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37338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9720" name="Rectangle 23">
            <a:extLst>
              <a:ext uri="{FF2B5EF4-FFF2-40B4-BE49-F238E27FC236}">
                <a16:creationId xmlns:a16="http://schemas.microsoft.com/office/drawing/2014/main" id="{42CB8A32-9167-4697-B011-877555DC02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41148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9721" name="Rectangle 24">
            <a:extLst>
              <a:ext uri="{FF2B5EF4-FFF2-40B4-BE49-F238E27FC236}">
                <a16:creationId xmlns:a16="http://schemas.microsoft.com/office/drawing/2014/main" id="{4FA7BE81-6058-49E6-AA6F-74FDF8C1F1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44958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9722" name="Rectangle 25">
            <a:extLst>
              <a:ext uri="{FF2B5EF4-FFF2-40B4-BE49-F238E27FC236}">
                <a16:creationId xmlns:a16="http://schemas.microsoft.com/office/drawing/2014/main" id="{84C591B6-C59F-43B2-8D65-E50FF72C2A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48768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9723" name="Rectangle 26">
            <a:extLst>
              <a:ext uri="{FF2B5EF4-FFF2-40B4-BE49-F238E27FC236}">
                <a16:creationId xmlns:a16="http://schemas.microsoft.com/office/drawing/2014/main" id="{A1FD30DC-4C03-4AA0-8931-E9C0F359DF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52578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9724" name="Rectangle 27">
            <a:extLst>
              <a:ext uri="{FF2B5EF4-FFF2-40B4-BE49-F238E27FC236}">
                <a16:creationId xmlns:a16="http://schemas.microsoft.com/office/drawing/2014/main" id="{8A2E849D-007D-42F3-A94B-599CF44CE3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56388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9725" name="Text Box 28">
            <a:extLst>
              <a:ext uri="{FF2B5EF4-FFF2-40B4-BE49-F238E27FC236}">
                <a16:creationId xmlns:a16="http://schemas.microsoft.com/office/drawing/2014/main" id="{D073E5FB-CBFA-4F3A-A440-D58FAB8A6E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2514600"/>
            <a:ext cx="5778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Tag</a:t>
            </a:r>
          </a:p>
        </p:txBody>
      </p:sp>
      <p:sp>
        <p:nvSpPr>
          <p:cNvPr id="29726" name="Line 29">
            <a:extLst>
              <a:ext uri="{FF2B5EF4-FFF2-40B4-BE49-F238E27FC236}">
                <a16:creationId xmlns:a16="http://schemas.microsoft.com/office/drawing/2014/main" id="{B45E989E-708D-43FA-B1C2-3791019AC37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828800" y="2438400"/>
            <a:ext cx="6096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27" name="Line 30">
            <a:extLst>
              <a:ext uri="{FF2B5EF4-FFF2-40B4-BE49-F238E27FC236}">
                <a16:creationId xmlns:a16="http://schemas.microsoft.com/office/drawing/2014/main" id="{3B3AF942-DC42-4446-BAFA-75BE808A5389}"/>
              </a:ext>
            </a:extLst>
          </p:cNvPr>
          <p:cNvSpPr>
            <a:spLocks noChangeShapeType="1"/>
          </p:cNvSpPr>
          <p:nvPr/>
        </p:nvSpPr>
        <p:spPr bwMode="auto">
          <a:xfrm>
            <a:off x="762000" y="2438400"/>
            <a:ext cx="5334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28" name="Text Box 31">
            <a:extLst>
              <a:ext uri="{FF2B5EF4-FFF2-40B4-BE49-F238E27FC236}">
                <a16:creationId xmlns:a16="http://schemas.microsoft.com/office/drawing/2014/main" id="{3B3552BA-6184-4866-9918-69227DAA37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43400" y="6019800"/>
            <a:ext cx="12509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Data array</a:t>
            </a:r>
          </a:p>
        </p:txBody>
      </p:sp>
      <p:sp>
        <p:nvSpPr>
          <p:cNvPr id="29729" name="Text Box 32">
            <a:extLst>
              <a:ext uri="{FF2B5EF4-FFF2-40B4-BE49-F238E27FC236}">
                <a16:creationId xmlns:a16="http://schemas.microsoft.com/office/drawing/2014/main" id="{59AB99D7-9902-47FD-A9D6-4F0F9EA1FB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6019800"/>
            <a:ext cx="11620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Tag array</a:t>
            </a:r>
          </a:p>
        </p:txBody>
      </p:sp>
      <p:sp>
        <p:nvSpPr>
          <p:cNvPr id="29730" name="Rectangle 33">
            <a:extLst>
              <a:ext uri="{FF2B5EF4-FFF2-40B4-BE49-F238E27FC236}">
                <a16:creationId xmlns:a16="http://schemas.microsoft.com/office/drawing/2014/main" id="{35F7B417-B06A-4FAC-A91F-E2BC7E5646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67200" y="2971800"/>
            <a:ext cx="685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9731" name="Rectangle 34">
            <a:extLst>
              <a:ext uri="{FF2B5EF4-FFF2-40B4-BE49-F238E27FC236}">
                <a16:creationId xmlns:a16="http://schemas.microsoft.com/office/drawing/2014/main" id="{2683A4CE-1974-433B-A845-CE8900254A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67200" y="3352800"/>
            <a:ext cx="685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9732" name="Rectangle 35">
            <a:extLst>
              <a:ext uri="{FF2B5EF4-FFF2-40B4-BE49-F238E27FC236}">
                <a16:creationId xmlns:a16="http://schemas.microsoft.com/office/drawing/2014/main" id="{7DAB4666-6732-46AA-90D1-BEFC58FB1A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67200" y="3733800"/>
            <a:ext cx="685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9733" name="Rectangle 36">
            <a:extLst>
              <a:ext uri="{FF2B5EF4-FFF2-40B4-BE49-F238E27FC236}">
                <a16:creationId xmlns:a16="http://schemas.microsoft.com/office/drawing/2014/main" id="{F14087C9-8B9C-4206-840C-82D9F04357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67200" y="4114800"/>
            <a:ext cx="685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9734" name="Rectangle 37">
            <a:extLst>
              <a:ext uri="{FF2B5EF4-FFF2-40B4-BE49-F238E27FC236}">
                <a16:creationId xmlns:a16="http://schemas.microsoft.com/office/drawing/2014/main" id="{C543C046-0E35-4959-A2AD-039F9F42B2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67200" y="4495800"/>
            <a:ext cx="685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9735" name="Rectangle 38">
            <a:extLst>
              <a:ext uri="{FF2B5EF4-FFF2-40B4-BE49-F238E27FC236}">
                <a16:creationId xmlns:a16="http://schemas.microsoft.com/office/drawing/2014/main" id="{2474B6F3-6037-4612-955C-2BD08EA42A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67200" y="4876800"/>
            <a:ext cx="685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9736" name="Rectangle 39">
            <a:extLst>
              <a:ext uri="{FF2B5EF4-FFF2-40B4-BE49-F238E27FC236}">
                <a16:creationId xmlns:a16="http://schemas.microsoft.com/office/drawing/2014/main" id="{C64EFC0E-A8A6-459F-9ABC-434ED7621B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67200" y="5257800"/>
            <a:ext cx="685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9737" name="Rectangle 40">
            <a:extLst>
              <a:ext uri="{FF2B5EF4-FFF2-40B4-BE49-F238E27FC236}">
                <a16:creationId xmlns:a16="http://schemas.microsoft.com/office/drawing/2014/main" id="{12BD4397-3C7A-462D-878A-A89780F722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67200" y="5638800"/>
            <a:ext cx="685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9738" name="Rectangle 41">
            <a:extLst>
              <a:ext uri="{FF2B5EF4-FFF2-40B4-BE49-F238E27FC236}">
                <a16:creationId xmlns:a16="http://schemas.microsoft.com/office/drawing/2014/main" id="{3E44D6BD-2D1E-47AF-AAC7-B2FDE60C0D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0" y="2971800"/>
            <a:ext cx="685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9739" name="Rectangle 42">
            <a:extLst>
              <a:ext uri="{FF2B5EF4-FFF2-40B4-BE49-F238E27FC236}">
                <a16:creationId xmlns:a16="http://schemas.microsoft.com/office/drawing/2014/main" id="{E34D019E-545E-4C62-AD69-5DFEEA7950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0" y="3352800"/>
            <a:ext cx="685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9740" name="Rectangle 43">
            <a:extLst>
              <a:ext uri="{FF2B5EF4-FFF2-40B4-BE49-F238E27FC236}">
                <a16:creationId xmlns:a16="http://schemas.microsoft.com/office/drawing/2014/main" id="{0462D76D-F853-4913-8722-63E596B477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0" y="3733800"/>
            <a:ext cx="685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9741" name="Rectangle 44">
            <a:extLst>
              <a:ext uri="{FF2B5EF4-FFF2-40B4-BE49-F238E27FC236}">
                <a16:creationId xmlns:a16="http://schemas.microsoft.com/office/drawing/2014/main" id="{6DE56244-F4A2-4191-A77E-494F28ECFF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0" y="4114800"/>
            <a:ext cx="685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9742" name="Rectangle 45">
            <a:extLst>
              <a:ext uri="{FF2B5EF4-FFF2-40B4-BE49-F238E27FC236}">
                <a16:creationId xmlns:a16="http://schemas.microsoft.com/office/drawing/2014/main" id="{C0B8C25F-D071-4FB4-A791-0B23BCF23F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0" y="4495800"/>
            <a:ext cx="685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9743" name="Rectangle 46">
            <a:extLst>
              <a:ext uri="{FF2B5EF4-FFF2-40B4-BE49-F238E27FC236}">
                <a16:creationId xmlns:a16="http://schemas.microsoft.com/office/drawing/2014/main" id="{D546F7DA-8339-4EF2-B47C-955FCE4604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0" y="4876800"/>
            <a:ext cx="685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9744" name="Rectangle 47">
            <a:extLst>
              <a:ext uri="{FF2B5EF4-FFF2-40B4-BE49-F238E27FC236}">
                <a16:creationId xmlns:a16="http://schemas.microsoft.com/office/drawing/2014/main" id="{5B1BEFB8-88EA-408D-B7B8-08CAB2FA37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0" y="5257800"/>
            <a:ext cx="685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9745" name="Rectangle 48">
            <a:extLst>
              <a:ext uri="{FF2B5EF4-FFF2-40B4-BE49-F238E27FC236}">
                <a16:creationId xmlns:a16="http://schemas.microsoft.com/office/drawing/2014/main" id="{1F0C3A3E-A83D-4B5F-8AC9-1DBADB6492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0" y="5638800"/>
            <a:ext cx="685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9746" name="Rectangle 49">
            <a:extLst>
              <a:ext uri="{FF2B5EF4-FFF2-40B4-BE49-F238E27FC236}">
                <a16:creationId xmlns:a16="http://schemas.microsoft.com/office/drawing/2014/main" id="{42D5192A-DA3B-4CA5-ACB0-76E2754870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8800" y="2971800"/>
            <a:ext cx="685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9747" name="Rectangle 50">
            <a:extLst>
              <a:ext uri="{FF2B5EF4-FFF2-40B4-BE49-F238E27FC236}">
                <a16:creationId xmlns:a16="http://schemas.microsoft.com/office/drawing/2014/main" id="{098DF922-FEF0-494A-914C-9FA04B00AD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8800" y="3352800"/>
            <a:ext cx="685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9748" name="Rectangle 51">
            <a:extLst>
              <a:ext uri="{FF2B5EF4-FFF2-40B4-BE49-F238E27FC236}">
                <a16:creationId xmlns:a16="http://schemas.microsoft.com/office/drawing/2014/main" id="{3193FB0E-996A-4D89-9049-3A7969F8CA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8800" y="3733800"/>
            <a:ext cx="685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9749" name="Rectangle 52">
            <a:extLst>
              <a:ext uri="{FF2B5EF4-FFF2-40B4-BE49-F238E27FC236}">
                <a16:creationId xmlns:a16="http://schemas.microsoft.com/office/drawing/2014/main" id="{6734411D-EE4B-4093-B383-6C298ACC33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8800" y="4114800"/>
            <a:ext cx="685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9750" name="Rectangle 53">
            <a:extLst>
              <a:ext uri="{FF2B5EF4-FFF2-40B4-BE49-F238E27FC236}">
                <a16:creationId xmlns:a16="http://schemas.microsoft.com/office/drawing/2014/main" id="{CE9C8FF3-4060-4DB0-A312-C8FF766036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8800" y="4495800"/>
            <a:ext cx="685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9751" name="Rectangle 54">
            <a:extLst>
              <a:ext uri="{FF2B5EF4-FFF2-40B4-BE49-F238E27FC236}">
                <a16:creationId xmlns:a16="http://schemas.microsoft.com/office/drawing/2014/main" id="{281B0DF1-C47A-4569-89F0-8BD0ED71AF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8800" y="4876800"/>
            <a:ext cx="685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9752" name="Rectangle 55">
            <a:extLst>
              <a:ext uri="{FF2B5EF4-FFF2-40B4-BE49-F238E27FC236}">
                <a16:creationId xmlns:a16="http://schemas.microsoft.com/office/drawing/2014/main" id="{266473B9-99B8-4A17-B398-0CB90E6424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8800" y="5257800"/>
            <a:ext cx="685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9753" name="Rectangle 56">
            <a:extLst>
              <a:ext uri="{FF2B5EF4-FFF2-40B4-BE49-F238E27FC236}">
                <a16:creationId xmlns:a16="http://schemas.microsoft.com/office/drawing/2014/main" id="{1C0A08C7-883A-4B8A-B41F-9015AB30D9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8800" y="5638800"/>
            <a:ext cx="685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9754" name="Line 57">
            <a:extLst>
              <a:ext uri="{FF2B5EF4-FFF2-40B4-BE49-F238E27FC236}">
                <a16:creationId xmlns:a16="http://schemas.microsoft.com/office/drawing/2014/main" id="{D11F9625-FC24-4339-9336-53448C80C6B1}"/>
              </a:ext>
            </a:extLst>
          </p:cNvPr>
          <p:cNvSpPr>
            <a:spLocks noChangeShapeType="1"/>
          </p:cNvSpPr>
          <p:nvPr/>
        </p:nvSpPr>
        <p:spPr bwMode="auto">
          <a:xfrm>
            <a:off x="2895600" y="2362200"/>
            <a:ext cx="1524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55" name="Line 58">
            <a:extLst>
              <a:ext uri="{FF2B5EF4-FFF2-40B4-BE49-F238E27FC236}">
                <a16:creationId xmlns:a16="http://schemas.microsoft.com/office/drawing/2014/main" id="{CFD46DB2-3E63-4003-8C04-AB159133AF49}"/>
              </a:ext>
            </a:extLst>
          </p:cNvPr>
          <p:cNvSpPr>
            <a:spLocks noChangeShapeType="1"/>
          </p:cNvSpPr>
          <p:nvPr/>
        </p:nvSpPr>
        <p:spPr bwMode="auto">
          <a:xfrm>
            <a:off x="2971800" y="2362200"/>
            <a:ext cx="762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56" name="Text Box 59">
            <a:extLst>
              <a:ext uri="{FF2B5EF4-FFF2-40B4-BE49-F238E27FC236}">
                <a16:creationId xmlns:a16="http://schemas.microsoft.com/office/drawing/2014/main" id="{5E1AC550-7D0B-4D4C-A159-9678B38C71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71800" y="2590800"/>
            <a:ext cx="793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Offset</a:t>
            </a:r>
          </a:p>
        </p:txBody>
      </p:sp>
      <p:sp>
        <p:nvSpPr>
          <p:cNvPr id="29757" name="Text Box 60">
            <a:extLst>
              <a:ext uri="{FF2B5EF4-FFF2-40B4-BE49-F238E27FC236}">
                <a16:creationId xmlns:a16="http://schemas.microsoft.com/office/drawing/2014/main" id="{ABD13178-8E24-4F66-ADD5-FD2A4FEAD3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7638" y="1371600"/>
            <a:ext cx="4595812" cy="650875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A large cache line size </a:t>
            </a:r>
            <a:r>
              <a:rPr lang="en-US" altLang="en-US" sz="1800">
                <a:latin typeface="Arial" panose="020B0604020202020204" pitchFamily="34" charset="0"/>
                <a:sym typeface="Wingdings" panose="05000000000000000000" pitchFamily="2" charset="2"/>
              </a:rPr>
              <a:t> smaller tag array,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  <a:sym typeface="Wingdings" panose="05000000000000000000" pitchFamily="2" charset="2"/>
              </a:rPr>
              <a:t>fewer misses because of spatial locality</a:t>
            </a: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29758" name="Line 61">
            <a:extLst>
              <a:ext uri="{FF2B5EF4-FFF2-40B4-BE49-F238E27FC236}">
                <a16:creationId xmlns:a16="http://schemas.microsoft.com/office/drawing/2014/main" id="{3ED7D06F-7690-46A0-BCD0-267DB52AB9D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048000" y="2362200"/>
            <a:ext cx="762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59" name="Line 62">
            <a:extLst>
              <a:ext uri="{FF2B5EF4-FFF2-40B4-BE49-F238E27FC236}">
                <a16:creationId xmlns:a16="http://schemas.microsoft.com/office/drawing/2014/main" id="{E2544A00-8578-4735-8125-BCA96FC7202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048000" y="2362200"/>
            <a:ext cx="1524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60" name="Line 63">
            <a:extLst>
              <a:ext uri="{FF2B5EF4-FFF2-40B4-BE49-F238E27FC236}">
                <a16:creationId xmlns:a16="http://schemas.microsoft.com/office/drawing/2014/main" id="{492AF571-487D-43A0-8759-B84317EDA03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048000" y="2362200"/>
            <a:ext cx="304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lide Number Placeholder 3">
            <a:extLst>
              <a:ext uri="{FF2B5EF4-FFF2-40B4-BE49-F238E27FC236}">
                <a16:creationId xmlns:a16="http://schemas.microsoft.com/office/drawing/2014/main" id="{A4AD5F31-E951-4D78-AE17-E0E893B95A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C6A634A-ECE6-4D79-B38E-86137F49CFD8}" type="slidenum">
              <a:rPr lang="en-US" altLang="en-US" sz="1400">
                <a:latin typeface="Times New Roman" panose="02020603050405020304" pitchFamily="18" charset="0"/>
              </a:rPr>
              <a:pPr/>
              <a:t>7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31747" name="Text Box 2">
            <a:extLst>
              <a:ext uri="{FF2B5EF4-FFF2-40B4-BE49-F238E27FC236}">
                <a16:creationId xmlns:a16="http://schemas.microsoft.com/office/drawing/2014/main" id="{C830C99A-9871-4F6C-9228-A54248A1C6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41935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Arial" panose="020B0604020202020204" pitchFamily="34" charset="0"/>
              </a:rPr>
              <a:t>Associativity</a:t>
            </a:r>
          </a:p>
        </p:txBody>
      </p:sp>
      <p:sp>
        <p:nvSpPr>
          <p:cNvPr id="31748" name="Line 3">
            <a:extLst>
              <a:ext uri="{FF2B5EF4-FFF2-40B4-BE49-F238E27FC236}">
                <a16:creationId xmlns:a16="http://schemas.microsoft.com/office/drawing/2014/main" id="{2302ADFC-2515-4040-B355-A73220E04EE4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49" name="Rectangle 4">
            <a:extLst>
              <a:ext uri="{FF2B5EF4-FFF2-40B4-BE49-F238E27FC236}">
                <a16:creationId xmlns:a16="http://schemas.microsoft.com/office/drawing/2014/main" id="{5E30F364-1068-423B-91FC-7353CE514D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29718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31750" name="Rectangle 5">
            <a:extLst>
              <a:ext uri="{FF2B5EF4-FFF2-40B4-BE49-F238E27FC236}">
                <a16:creationId xmlns:a16="http://schemas.microsoft.com/office/drawing/2014/main" id="{95EC615F-ADB8-48A0-89B4-52B69DE8C5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33528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31751" name="Rectangle 6">
            <a:extLst>
              <a:ext uri="{FF2B5EF4-FFF2-40B4-BE49-F238E27FC236}">
                <a16:creationId xmlns:a16="http://schemas.microsoft.com/office/drawing/2014/main" id="{655901BA-1138-4129-9B16-011AA4EB6A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37338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31752" name="Rectangle 7">
            <a:extLst>
              <a:ext uri="{FF2B5EF4-FFF2-40B4-BE49-F238E27FC236}">
                <a16:creationId xmlns:a16="http://schemas.microsoft.com/office/drawing/2014/main" id="{6A7C0E9F-4E75-45F2-AAEB-9D0794A78B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41148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31753" name="Rectangle 8">
            <a:extLst>
              <a:ext uri="{FF2B5EF4-FFF2-40B4-BE49-F238E27FC236}">
                <a16:creationId xmlns:a16="http://schemas.microsoft.com/office/drawing/2014/main" id="{EC5927B7-BE7A-4C2E-96D6-CE23F5C8F1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44958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31754" name="Rectangle 9">
            <a:extLst>
              <a:ext uri="{FF2B5EF4-FFF2-40B4-BE49-F238E27FC236}">
                <a16:creationId xmlns:a16="http://schemas.microsoft.com/office/drawing/2014/main" id="{85646306-C60D-44CA-B53A-B83E8ABAA7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48768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31755" name="Rectangle 10">
            <a:extLst>
              <a:ext uri="{FF2B5EF4-FFF2-40B4-BE49-F238E27FC236}">
                <a16:creationId xmlns:a16="http://schemas.microsoft.com/office/drawing/2014/main" id="{AC0B2D51-CB0C-464A-9B49-0D362A360D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52578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31756" name="Rectangle 11">
            <a:extLst>
              <a:ext uri="{FF2B5EF4-FFF2-40B4-BE49-F238E27FC236}">
                <a16:creationId xmlns:a16="http://schemas.microsoft.com/office/drawing/2014/main" id="{78547A31-93A3-4AF8-AD50-07FDEA624D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56388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31757" name="Rectangle 12">
            <a:extLst>
              <a:ext uri="{FF2B5EF4-FFF2-40B4-BE49-F238E27FC236}">
                <a16:creationId xmlns:a16="http://schemas.microsoft.com/office/drawing/2014/main" id="{D55D667E-0C0D-4D71-BA4F-E1F074350A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1981200"/>
            <a:ext cx="2743200" cy="4572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                         10100000</a:t>
            </a:r>
          </a:p>
        </p:txBody>
      </p:sp>
      <p:sp>
        <p:nvSpPr>
          <p:cNvPr id="31758" name="Line 13">
            <a:extLst>
              <a:ext uri="{FF2B5EF4-FFF2-40B4-BE49-F238E27FC236}">
                <a16:creationId xmlns:a16="http://schemas.microsoft.com/office/drawing/2014/main" id="{A641469D-2160-45AA-8484-BF59DE8CA75E}"/>
              </a:ext>
            </a:extLst>
          </p:cNvPr>
          <p:cNvSpPr>
            <a:spLocks noChangeShapeType="1"/>
          </p:cNvSpPr>
          <p:nvPr/>
        </p:nvSpPr>
        <p:spPr bwMode="auto">
          <a:xfrm>
            <a:off x="2590800" y="2362200"/>
            <a:ext cx="0" cy="2667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59" name="Line 14">
            <a:extLst>
              <a:ext uri="{FF2B5EF4-FFF2-40B4-BE49-F238E27FC236}">
                <a16:creationId xmlns:a16="http://schemas.microsoft.com/office/drawing/2014/main" id="{85207FF0-679B-46C4-83DB-24F6F4CCD2CA}"/>
              </a:ext>
            </a:extLst>
          </p:cNvPr>
          <p:cNvSpPr>
            <a:spLocks noChangeShapeType="1"/>
          </p:cNvSpPr>
          <p:nvPr/>
        </p:nvSpPr>
        <p:spPr bwMode="auto">
          <a:xfrm>
            <a:off x="2590800" y="5029200"/>
            <a:ext cx="990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60" name="Text Box 15">
            <a:extLst>
              <a:ext uri="{FF2B5EF4-FFF2-40B4-BE49-F238E27FC236}">
                <a16:creationId xmlns:a16="http://schemas.microsoft.com/office/drawing/2014/main" id="{10400345-1A50-47C0-BA97-182A7B3550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71600" y="1371600"/>
            <a:ext cx="15176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Byte address</a:t>
            </a:r>
          </a:p>
        </p:txBody>
      </p:sp>
      <p:sp>
        <p:nvSpPr>
          <p:cNvPr id="31761" name="Line 16">
            <a:extLst>
              <a:ext uri="{FF2B5EF4-FFF2-40B4-BE49-F238E27FC236}">
                <a16:creationId xmlns:a16="http://schemas.microsoft.com/office/drawing/2014/main" id="{3850B052-A3E1-4A42-A5A0-512216CDE6D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62000" y="1676400"/>
            <a:ext cx="685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62" name="Line 17">
            <a:extLst>
              <a:ext uri="{FF2B5EF4-FFF2-40B4-BE49-F238E27FC236}">
                <a16:creationId xmlns:a16="http://schemas.microsoft.com/office/drawing/2014/main" id="{ACC71ED0-8015-4F59-AD47-BA49567D4A69}"/>
              </a:ext>
            </a:extLst>
          </p:cNvPr>
          <p:cNvSpPr>
            <a:spLocks noChangeShapeType="1"/>
          </p:cNvSpPr>
          <p:nvPr/>
        </p:nvSpPr>
        <p:spPr bwMode="auto">
          <a:xfrm>
            <a:off x="2819400" y="1676400"/>
            <a:ext cx="685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63" name="Rectangle 18">
            <a:extLst>
              <a:ext uri="{FF2B5EF4-FFF2-40B4-BE49-F238E27FC236}">
                <a16:creationId xmlns:a16="http://schemas.microsoft.com/office/drawing/2014/main" id="{20B8196F-D319-4130-972C-A3BE37CD01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2895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31764" name="Rectangle 19">
            <a:extLst>
              <a:ext uri="{FF2B5EF4-FFF2-40B4-BE49-F238E27FC236}">
                <a16:creationId xmlns:a16="http://schemas.microsoft.com/office/drawing/2014/main" id="{7205296D-37DB-456F-BA86-F2910BA7B5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3276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31765" name="Rectangle 20">
            <a:extLst>
              <a:ext uri="{FF2B5EF4-FFF2-40B4-BE49-F238E27FC236}">
                <a16:creationId xmlns:a16="http://schemas.microsoft.com/office/drawing/2014/main" id="{CA2D66C5-8051-482D-A291-C42F204BBC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3657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31766" name="Rectangle 21">
            <a:extLst>
              <a:ext uri="{FF2B5EF4-FFF2-40B4-BE49-F238E27FC236}">
                <a16:creationId xmlns:a16="http://schemas.microsoft.com/office/drawing/2014/main" id="{2042ABAC-B169-401C-998A-4C6FD7CFB2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4038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31767" name="Rectangle 22">
            <a:extLst>
              <a:ext uri="{FF2B5EF4-FFF2-40B4-BE49-F238E27FC236}">
                <a16:creationId xmlns:a16="http://schemas.microsoft.com/office/drawing/2014/main" id="{510377A3-276F-4181-925B-A4D2852BE0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4419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31768" name="Rectangle 23">
            <a:extLst>
              <a:ext uri="{FF2B5EF4-FFF2-40B4-BE49-F238E27FC236}">
                <a16:creationId xmlns:a16="http://schemas.microsoft.com/office/drawing/2014/main" id="{FAD2B1D8-33E5-4E02-805A-BD76CF25C4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4800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31769" name="Rectangle 24">
            <a:extLst>
              <a:ext uri="{FF2B5EF4-FFF2-40B4-BE49-F238E27FC236}">
                <a16:creationId xmlns:a16="http://schemas.microsoft.com/office/drawing/2014/main" id="{60A39F36-F13A-4202-94E7-90404D6B15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5181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31770" name="Rectangle 25">
            <a:extLst>
              <a:ext uri="{FF2B5EF4-FFF2-40B4-BE49-F238E27FC236}">
                <a16:creationId xmlns:a16="http://schemas.microsoft.com/office/drawing/2014/main" id="{27C7A8B0-8260-4C14-AA8B-7DD5C05429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5562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31771" name="Text Box 26">
            <a:extLst>
              <a:ext uri="{FF2B5EF4-FFF2-40B4-BE49-F238E27FC236}">
                <a16:creationId xmlns:a16="http://schemas.microsoft.com/office/drawing/2014/main" id="{6F3C711D-37FB-457D-8E05-2FDE0555AE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2514600"/>
            <a:ext cx="5778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Tag</a:t>
            </a:r>
          </a:p>
        </p:txBody>
      </p:sp>
      <p:sp>
        <p:nvSpPr>
          <p:cNvPr id="31772" name="Line 27">
            <a:extLst>
              <a:ext uri="{FF2B5EF4-FFF2-40B4-BE49-F238E27FC236}">
                <a16:creationId xmlns:a16="http://schemas.microsoft.com/office/drawing/2014/main" id="{9DEBA3DA-E7A1-4ABB-B13C-8122EFB3479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828800" y="2438400"/>
            <a:ext cx="6096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73" name="Line 28">
            <a:extLst>
              <a:ext uri="{FF2B5EF4-FFF2-40B4-BE49-F238E27FC236}">
                <a16:creationId xmlns:a16="http://schemas.microsoft.com/office/drawing/2014/main" id="{E76EDD17-333F-4186-A636-9787280A20E6}"/>
              </a:ext>
            </a:extLst>
          </p:cNvPr>
          <p:cNvSpPr>
            <a:spLocks noChangeShapeType="1"/>
          </p:cNvSpPr>
          <p:nvPr/>
        </p:nvSpPr>
        <p:spPr bwMode="auto">
          <a:xfrm>
            <a:off x="762000" y="2438400"/>
            <a:ext cx="5334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74" name="Text Box 29">
            <a:extLst>
              <a:ext uri="{FF2B5EF4-FFF2-40B4-BE49-F238E27FC236}">
                <a16:creationId xmlns:a16="http://schemas.microsoft.com/office/drawing/2014/main" id="{823FB2CF-8868-447E-93DB-AF23D1B6C1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00600" y="6019800"/>
            <a:ext cx="12509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Data array</a:t>
            </a:r>
          </a:p>
        </p:txBody>
      </p:sp>
      <p:sp>
        <p:nvSpPr>
          <p:cNvPr id="31775" name="Text Box 30">
            <a:extLst>
              <a:ext uri="{FF2B5EF4-FFF2-40B4-BE49-F238E27FC236}">
                <a16:creationId xmlns:a16="http://schemas.microsoft.com/office/drawing/2014/main" id="{45DF8FF7-6852-42C5-992D-9F9CFB0471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6019800"/>
            <a:ext cx="11620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Tag array</a:t>
            </a:r>
          </a:p>
        </p:txBody>
      </p:sp>
      <p:sp>
        <p:nvSpPr>
          <p:cNvPr id="31776" name="Text Box 31">
            <a:extLst>
              <a:ext uri="{FF2B5EF4-FFF2-40B4-BE49-F238E27FC236}">
                <a16:creationId xmlns:a16="http://schemas.microsoft.com/office/drawing/2014/main" id="{5ABFE6B9-8E6E-4B2A-A362-7ACCBAC620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71888" y="1371600"/>
            <a:ext cx="5167312" cy="650875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Set associativity </a:t>
            </a:r>
            <a:r>
              <a:rPr lang="en-US" altLang="en-US" sz="1800">
                <a:latin typeface="Arial" panose="020B0604020202020204" pitchFamily="34" charset="0"/>
                <a:sym typeface="Wingdings" panose="05000000000000000000" pitchFamily="2" charset="2"/>
              </a:rPr>
              <a:t> fewer conflicts; wasted power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  <a:sym typeface="Wingdings" panose="05000000000000000000" pitchFamily="2" charset="2"/>
              </a:rPr>
              <a:t> because multiple data and tags are read</a:t>
            </a: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31777" name="Rectangle 32">
            <a:extLst>
              <a:ext uri="{FF2B5EF4-FFF2-40B4-BE49-F238E27FC236}">
                <a16:creationId xmlns:a16="http://schemas.microsoft.com/office/drawing/2014/main" id="{C0C8F83F-A752-4F98-A887-834386DFC0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6400" y="29718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31778" name="Rectangle 33">
            <a:extLst>
              <a:ext uri="{FF2B5EF4-FFF2-40B4-BE49-F238E27FC236}">
                <a16:creationId xmlns:a16="http://schemas.microsoft.com/office/drawing/2014/main" id="{48E49A3B-D893-4B61-9270-E10CB82C46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6400" y="33528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31779" name="Rectangle 34">
            <a:extLst>
              <a:ext uri="{FF2B5EF4-FFF2-40B4-BE49-F238E27FC236}">
                <a16:creationId xmlns:a16="http://schemas.microsoft.com/office/drawing/2014/main" id="{2B27E781-F460-4289-A85F-3B42EC2C25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6400" y="37338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31780" name="Rectangle 35">
            <a:extLst>
              <a:ext uri="{FF2B5EF4-FFF2-40B4-BE49-F238E27FC236}">
                <a16:creationId xmlns:a16="http://schemas.microsoft.com/office/drawing/2014/main" id="{EAFD7DDA-E1CD-457B-81A6-9A896CFD35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6400" y="41148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31781" name="Rectangle 36">
            <a:extLst>
              <a:ext uri="{FF2B5EF4-FFF2-40B4-BE49-F238E27FC236}">
                <a16:creationId xmlns:a16="http://schemas.microsoft.com/office/drawing/2014/main" id="{BF203856-A4AA-4ECB-9141-B89098EB52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6400" y="44958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31782" name="Rectangle 37">
            <a:extLst>
              <a:ext uri="{FF2B5EF4-FFF2-40B4-BE49-F238E27FC236}">
                <a16:creationId xmlns:a16="http://schemas.microsoft.com/office/drawing/2014/main" id="{97F0647F-53D7-499B-A184-B465AEB3FC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6400" y="48768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31783" name="Rectangle 38">
            <a:extLst>
              <a:ext uri="{FF2B5EF4-FFF2-40B4-BE49-F238E27FC236}">
                <a16:creationId xmlns:a16="http://schemas.microsoft.com/office/drawing/2014/main" id="{84D727DC-49E8-4A52-92B4-174AA3AC27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6400" y="52578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31784" name="Rectangle 39">
            <a:extLst>
              <a:ext uri="{FF2B5EF4-FFF2-40B4-BE49-F238E27FC236}">
                <a16:creationId xmlns:a16="http://schemas.microsoft.com/office/drawing/2014/main" id="{D13B2250-B670-4D3D-BC58-979CEA3D04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6400" y="56388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31785" name="Text Box 40">
            <a:extLst>
              <a:ext uri="{FF2B5EF4-FFF2-40B4-BE49-F238E27FC236}">
                <a16:creationId xmlns:a16="http://schemas.microsoft.com/office/drawing/2014/main" id="{18FCA0DE-BA76-4E18-8065-AFBDCD5774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14800" y="2590800"/>
            <a:ext cx="8445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Way-1</a:t>
            </a:r>
          </a:p>
        </p:txBody>
      </p:sp>
      <p:sp>
        <p:nvSpPr>
          <p:cNvPr id="31786" name="Text Box 41">
            <a:extLst>
              <a:ext uri="{FF2B5EF4-FFF2-40B4-BE49-F238E27FC236}">
                <a16:creationId xmlns:a16="http://schemas.microsoft.com/office/drawing/2014/main" id="{AC081505-01FE-4375-913F-3696F27848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9800" y="2590800"/>
            <a:ext cx="8445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Way-2</a:t>
            </a:r>
          </a:p>
        </p:txBody>
      </p:sp>
      <p:sp>
        <p:nvSpPr>
          <p:cNvPr id="31787" name="Rectangle 42">
            <a:extLst>
              <a:ext uri="{FF2B5EF4-FFF2-40B4-BE49-F238E27FC236}">
                <a16:creationId xmlns:a16="http://schemas.microsoft.com/office/drawing/2014/main" id="{2C4944CF-3F8B-4486-99F2-29A5D529DB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5400" y="2895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31788" name="Rectangle 43">
            <a:extLst>
              <a:ext uri="{FF2B5EF4-FFF2-40B4-BE49-F238E27FC236}">
                <a16:creationId xmlns:a16="http://schemas.microsoft.com/office/drawing/2014/main" id="{B0341FAA-6C8E-482A-B823-6A4032232C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5400" y="3276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31789" name="Rectangle 44">
            <a:extLst>
              <a:ext uri="{FF2B5EF4-FFF2-40B4-BE49-F238E27FC236}">
                <a16:creationId xmlns:a16="http://schemas.microsoft.com/office/drawing/2014/main" id="{39E5335C-1766-4B57-8540-F20AEE69DC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5400" y="3657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31790" name="Rectangle 45">
            <a:extLst>
              <a:ext uri="{FF2B5EF4-FFF2-40B4-BE49-F238E27FC236}">
                <a16:creationId xmlns:a16="http://schemas.microsoft.com/office/drawing/2014/main" id="{E08FB00A-1DAB-4288-BC5E-76B1ED36C1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5400" y="4038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31791" name="Rectangle 46">
            <a:extLst>
              <a:ext uri="{FF2B5EF4-FFF2-40B4-BE49-F238E27FC236}">
                <a16:creationId xmlns:a16="http://schemas.microsoft.com/office/drawing/2014/main" id="{C0C7F6BA-46E0-4E85-ADD7-863903E7A5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5400" y="4419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31792" name="Rectangle 47">
            <a:extLst>
              <a:ext uri="{FF2B5EF4-FFF2-40B4-BE49-F238E27FC236}">
                <a16:creationId xmlns:a16="http://schemas.microsoft.com/office/drawing/2014/main" id="{C1AB3F19-365B-41D8-918A-507284EA2A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5400" y="4800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31793" name="Rectangle 48">
            <a:extLst>
              <a:ext uri="{FF2B5EF4-FFF2-40B4-BE49-F238E27FC236}">
                <a16:creationId xmlns:a16="http://schemas.microsoft.com/office/drawing/2014/main" id="{9FF9B275-75F5-4B0A-981A-5565E73D1F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5400" y="5181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31794" name="Rectangle 49">
            <a:extLst>
              <a:ext uri="{FF2B5EF4-FFF2-40B4-BE49-F238E27FC236}">
                <a16:creationId xmlns:a16="http://schemas.microsoft.com/office/drawing/2014/main" id="{D4F00AA6-1501-407D-8BE3-DA3CA92341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5400" y="5562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31795" name="Line 50">
            <a:extLst>
              <a:ext uri="{FF2B5EF4-FFF2-40B4-BE49-F238E27FC236}">
                <a16:creationId xmlns:a16="http://schemas.microsoft.com/office/drawing/2014/main" id="{94CE1DF3-AB58-4C64-881B-7D2E1E650C3F}"/>
              </a:ext>
            </a:extLst>
          </p:cNvPr>
          <p:cNvSpPr>
            <a:spLocks noChangeShapeType="1"/>
          </p:cNvSpPr>
          <p:nvPr/>
        </p:nvSpPr>
        <p:spPr bwMode="auto">
          <a:xfrm>
            <a:off x="1066800" y="5029200"/>
            <a:ext cx="1295400" cy="1219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96" name="Line 51">
            <a:extLst>
              <a:ext uri="{FF2B5EF4-FFF2-40B4-BE49-F238E27FC236}">
                <a16:creationId xmlns:a16="http://schemas.microsoft.com/office/drawing/2014/main" id="{BA039E8D-9929-4CD4-846D-2E6DD40DFEC0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5000" y="5029200"/>
            <a:ext cx="457200" cy="1143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97" name="Line 52">
            <a:extLst>
              <a:ext uri="{FF2B5EF4-FFF2-40B4-BE49-F238E27FC236}">
                <a16:creationId xmlns:a16="http://schemas.microsoft.com/office/drawing/2014/main" id="{93CAC805-2626-491B-BB9A-AA938DF6E841}"/>
              </a:ext>
            </a:extLst>
          </p:cNvPr>
          <p:cNvSpPr>
            <a:spLocks noChangeShapeType="1"/>
          </p:cNvSpPr>
          <p:nvPr/>
        </p:nvSpPr>
        <p:spPr bwMode="auto">
          <a:xfrm>
            <a:off x="1600200" y="2819400"/>
            <a:ext cx="762000" cy="3352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98" name="Text Box 53">
            <a:extLst>
              <a:ext uri="{FF2B5EF4-FFF2-40B4-BE49-F238E27FC236}">
                <a16:creationId xmlns:a16="http://schemas.microsoft.com/office/drawing/2014/main" id="{52C24C1A-4985-4FF7-90AB-C6F3809B45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9800" y="6172200"/>
            <a:ext cx="11239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Compare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lide Number Placeholder 3">
            <a:extLst>
              <a:ext uri="{FF2B5EF4-FFF2-40B4-BE49-F238E27FC236}">
                <a16:creationId xmlns:a16="http://schemas.microsoft.com/office/drawing/2014/main" id="{B4C71773-81FE-4C83-BCC4-6E7FC518B2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30742AB-2EF3-4355-A632-D24169699F3D}" type="slidenum">
              <a:rPr lang="en-US" altLang="en-US" sz="1400">
                <a:latin typeface="Times New Roman" panose="02020603050405020304" pitchFamily="18" charset="0"/>
              </a:rPr>
              <a:pPr/>
              <a:t>8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33795" name="Text Box 2">
            <a:extLst>
              <a:ext uri="{FF2B5EF4-FFF2-40B4-BE49-F238E27FC236}">
                <a16:creationId xmlns:a16="http://schemas.microsoft.com/office/drawing/2014/main" id="{DF69EF03-39D8-4286-8A89-FFA489C067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41935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Arial" panose="020B0604020202020204" pitchFamily="34" charset="0"/>
              </a:rPr>
              <a:t>Associativity</a:t>
            </a:r>
          </a:p>
        </p:txBody>
      </p:sp>
      <p:sp>
        <p:nvSpPr>
          <p:cNvPr id="33796" name="Line 3">
            <a:extLst>
              <a:ext uri="{FF2B5EF4-FFF2-40B4-BE49-F238E27FC236}">
                <a16:creationId xmlns:a16="http://schemas.microsoft.com/office/drawing/2014/main" id="{2E3C011D-691C-4C0B-972F-0E3C07E412CE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797" name="Rectangle 4">
            <a:extLst>
              <a:ext uri="{FF2B5EF4-FFF2-40B4-BE49-F238E27FC236}">
                <a16:creationId xmlns:a16="http://schemas.microsoft.com/office/drawing/2014/main" id="{1900D5E8-D486-4A54-8144-88F97CF2EC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29718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33798" name="Rectangle 5">
            <a:extLst>
              <a:ext uri="{FF2B5EF4-FFF2-40B4-BE49-F238E27FC236}">
                <a16:creationId xmlns:a16="http://schemas.microsoft.com/office/drawing/2014/main" id="{7B8DE1BB-A178-4992-92AB-092106B150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33528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33799" name="Rectangle 6">
            <a:extLst>
              <a:ext uri="{FF2B5EF4-FFF2-40B4-BE49-F238E27FC236}">
                <a16:creationId xmlns:a16="http://schemas.microsoft.com/office/drawing/2014/main" id="{44C41F67-6317-4084-A753-49B3F641B6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37338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33800" name="Rectangle 7">
            <a:extLst>
              <a:ext uri="{FF2B5EF4-FFF2-40B4-BE49-F238E27FC236}">
                <a16:creationId xmlns:a16="http://schemas.microsoft.com/office/drawing/2014/main" id="{2F73277A-8D9C-49F4-9696-0AA7E1FF4C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41148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33801" name="Rectangle 8">
            <a:extLst>
              <a:ext uri="{FF2B5EF4-FFF2-40B4-BE49-F238E27FC236}">
                <a16:creationId xmlns:a16="http://schemas.microsoft.com/office/drawing/2014/main" id="{CF6CB980-FEAA-4355-83CA-803D7D2375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44958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33802" name="Rectangle 9">
            <a:extLst>
              <a:ext uri="{FF2B5EF4-FFF2-40B4-BE49-F238E27FC236}">
                <a16:creationId xmlns:a16="http://schemas.microsoft.com/office/drawing/2014/main" id="{6EACABE5-17AA-479C-BC44-798874A421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48768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33803" name="Rectangle 10">
            <a:extLst>
              <a:ext uri="{FF2B5EF4-FFF2-40B4-BE49-F238E27FC236}">
                <a16:creationId xmlns:a16="http://schemas.microsoft.com/office/drawing/2014/main" id="{1F950B98-0476-4DA6-BEC3-53A2E27A8B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52578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33804" name="Rectangle 11">
            <a:extLst>
              <a:ext uri="{FF2B5EF4-FFF2-40B4-BE49-F238E27FC236}">
                <a16:creationId xmlns:a16="http://schemas.microsoft.com/office/drawing/2014/main" id="{60333898-E764-4E0D-B478-E6866F0E87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56388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33805" name="Rectangle 12">
            <a:extLst>
              <a:ext uri="{FF2B5EF4-FFF2-40B4-BE49-F238E27FC236}">
                <a16:creationId xmlns:a16="http://schemas.microsoft.com/office/drawing/2014/main" id="{7155E8CB-083C-41DB-8625-36F6D315F0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1981200"/>
            <a:ext cx="2743200" cy="4572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Arial" panose="020B0604020202020204" pitchFamily="34" charset="0"/>
              </a:rPr>
              <a:t>                         10100000</a:t>
            </a:r>
          </a:p>
        </p:txBody>
      </p:sp>
      <p:sp>
        <p:nvSpPr>
          <p:cNvPr id="33806" name="Line 13">
            <a:extLst>
              <a:ext uri="{FF2B5EF4-FFF2-40B4-BE49-F238E27FC236}">
                <a16:creationId xmlns:a16="http://schemas.microsoft.com/office/drawing/2014/main" id="{B98C01DE-0A83-4A32-868C-71FFF45C0B8C}"/>
              </a:ext>
            </a:extLst>
          </p:cNvPr>
          <p:cNvSpPr>
            <a:spLocks noChangeShapeType="1"/>
          </p:cNvSpPr>
          <p:nvPr/>
        </p:nvSpPr>
        <p:spPr bwMode="auto">
          <a:xfrm>
            <a:off x="2590800" y="2362200"/>
            <a:ext cx="0" cy="2667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07" name="Line 14">
            <a:extLst>
              <a:ext uri="{FF2B5EF4-FFF2-40B4-BE49-F238E27FC236}">
                <a16:creationId xmlns:a16="http://schemas.microsoft.com/office/drawing/2014/main" id="{100DAE86-D671-4D36-9CED-0B9C149C1ADB}"/>
              </a:ext>
            </a:extLst>
          </p:cNvPr>
          <p:cNvSpPr>
            <a:spLocks noChangeShapeType="1"/>
          </p:cNvSpPr>
          <p:nvPr/>
        </p:nvSpPr>
        <p:spPr bwMode="auto">
          <a:xfrm>
            <a:off x="2590800" y="5029200"/>
            <a:ext cx="990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08" name="Text Box 15">
            <a:extLst>
              <a:ext uri="{FF2B5EF4-FFF2-40B4-BE49-F238E27FC236}">
                <a16:creationId xmlns:a16="http://schemas.microsoft.com/office/drawing/2014/main" id="{ABB904B0-794A-44D2-86F5-C974BF8D0F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71600" y="1371600"/>
            <a:ext cx="15176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Byte address</a:t>
            </a:r>
          </a:p>
        </p:txBody>
      </p:sp>
      <p:sp>
        <p:nvSpPr>
          <p:cNvPr id="33809" name="Line 16">
            <a:extLst>
              <a:ext uri="{FF2B5EF4-FFF2-40B4-BE49-F238E27FC236}">
                <a16:creationId xmlns:a16="http://schemas.microsoft.com/office/drawing/2014/main" id="{C47A3973-5A77-4AFB-ACDA-29A143754CE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62000" y="1676400"/>
            <a:ext cx="685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10" name="Line 17">
            <a:extLst>
              <a:ext uri="{FF2B5EF4-FFF2-40B4-BE49-F238E27FC236}">
                <a16:creationId xmlns:a16="http://schemas.microsoft.com/office/drawing/2014/main" id="{4F6CF613-D953-4CC6-8D15-CCB9EA34A4B1}"/>
              </a:ext>
            </a:extLst>
          </p:cNvPr>
          <p:cNvSpPr>
            <a:spLocks noChangeShapeType="1"/>
          </p:cNvSpPr>
          <p:nvPr/>
        </p:nvSpPr>
        <p:spPr bwMode="auto">
          <a:xfrm>
            <a:off x="2819400" y="1676400"/>
            <a:ext cx="685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11" name="Rectangle 18">
            <a:extLst>
              <a:ext uri="{FF2B5EF4-FFF2-40B4-BE49-F238E27FC236}">
                <a16:creationId xmlns:a16="http://schemas.microsoft.com/office/drawing/2014/main" id="{8CC51FE0-F5F1-432E-BCF1-F8F3FF29E9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2895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33812" name="Rectangle 19">
            <a:extLst>
              <a:ext uri="{FF2B5EF4-FFF2-40B4-BE49-F238E27FC236}">
                <a16:creationId xmlns:a16="http://schemas.microsoft.com/office/drawing/2014/main" id="{838C6512-1BAA-4E00-8569-B184E892E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3276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33813" name="Rectangle 20">
            <a:extLst>
              <a:ext uri="{FF2B5EF4-FFF2-40B4-BE49-F238E27FC236}">
                <a16:creationId xmlns:a16="http://schemas.microsoft.com/office/drawing/2014/main" id="{09ACB86F-E313-4A97-B260-B44439B119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3657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33814" name="Rectangle 21">
            <a:extLst>
              <a:ext uri="{FF2B5EF4-FFF2-40B4-BE49-F238E27FC236}">
                <a16:creationId xmlns:a16="http://schemas.microsoft.com/office/drawing/2014/main" id="{4ACF1A08-B493-4801-8B88-4A85CE0ABF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4038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33815" name="Rectangle 22">
            <a:extLst>
              <a:ext uri="{FF2B5EF4-FFF2-40B4-BE49-F238E27FC236}">
                <a16:creationId xmlns:a16="http://schemas.microsoft.com/office/drawing/2014/main" id="{AAC731EF-0556-4162-8F4F-12A6D71901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4419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33816" name="Rectangle 23">
            <a:extLst>
              <a:ext uri="{FF2B5EF4-FFF2-40B4-BE49-F238E27FC236}">
                <a16:creationId xmlns:a16="http://schemas.microsoft.com/office/drawing/2014/main" id="{D6064C35-4A2B-4CE8-9482-5502D1CE49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4800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33817" name="Rectangle 24">
            <a:extLst>
              <a:ext uri="{FF2B5EF4-FFF2-40B4-BE49-F238E27FC236}">
                <a16:creationId xmlns:a16="http://schemas.microsoft.com/office/drawing/2014/main" id="{47A83CB5-289A-42A7-B930-83BD2EC3CC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5181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33818" name="Rectangle 25">
            <a:extLst>
              <a:ext uri="{FF2B5EF4-FFF2-40B4-BE49-F238E27FC236}">
                <a16:creationId xmlns:a16="http://schemas.microsoft.com/office/drawing/2014/main" id="{97110B52-29DE-4800-B342-A9D5CDCF37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5562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33819" name="Text Box 26">
            <a:extLst>
              <a:ext uri="{FF2B5EF4-FFF2-40B4-BE49-F238E27FC236}">
                <a16:creationId xmlns:a16="http://schemas.microsoft.com/office/drawing/2014/main" id="{84AB4D6B-0691-4D1B-8515-AAE16B478D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2514600"/>
            <a:ext cx="5778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Tag</a:t>
            </a:r>
          </a:p>
        </p:txBody>
      </p:sp>
      <p:sp>
        <p:nvSpPr>
          <p:cNvPr id="33820" name="Line 27">
            <a:extLst>
              <a:ext uri="{FF2B5EF4-FFF2-40B4-BE49-F238E27FC236}">
                <a16:creationId xmlns:a16="http://schemas.microsoft.com/office/drawing/2014/main" id="{2C161CA8-F634-4C79-BC9B-C608211378D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828800" y="2438400"/>
            <a:ext cx="6096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21" name="Line 28">
            <a:extLst>
              <a:ext uri="{FF2B5EF4-FFF2-40B4-BE49-F238E27FC236}">
                <a16:creationId xmlns:a16="http://schemas.microsoft.com/office/drawing/2014/main" id="{2492A120-251B-48A9-9B84-FD5010AE66A7}"/>
              </a:ext>
            </a:extLst>
          </p:cNvPr>
          <p:cNvSpPr>
            <a:spLocks noChangeShapeType="1"/>
          </p:cNvSpPr>
          <p:nvPr/>
        </p:nvSpPr>
        <p:spPr bwMode="auto">
          <a:xfrm>
            <a:off x="762000" y="2438400"/>
            <a:ext cx="5334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22" name="Text Box 29">
            <a:extLst>
              <a:ext uri="{FF2B5EF4-FFF2-40B4-BE49-F238E27FC236}">
                <a16:creationId xmlns:a16="http://schemas.microsoft.com/office/drawing/2014/main" id="{BC777794-751C-4793-AC35-1A66807D31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00600" y="6019800"/>
            <a:ext cx="12509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Data array</a:t>
            </a:r>
          </a:p>
        </p:txBody>
      </p:sp>
      <p:sp>
        <p:nvSpPr>
          <p:cNvPr id="33823" name="Text Box 30">
            <a:extLst>
              <a:ext uri="{FF2B5EF4-FFF2-40B4-BE49-F238E27FC236}">
                <a16:creationId xmlns:a16="http://schemas.microsoft.com/office/drawing/2014/main" id="{39C6575B-BABA-4613-96A6-6457BAF049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6019800"/>
            <a:ext cx="11620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Tag array</a:t>
            </a:r>
          </a:p>
        </p:txBody>
      </p:sp>
      <p:sp>
        <p:nvSpPr>
          <p:cNvPr id="33824" name="Text Box 31">
            <a:extLst>
              <a:ext uri="{FF2B5EF4-FFF2-40B4-BE49-F238E27FC236}">
                <a16:creationId xmlns:a16="http://schemas.microsoft.com/office/drawing/2014/main" id="{51F82BB6-29CF-44B3-8FBA-D35B7FBFA0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33800" y="1219200"/>
            <a:ext cx="4968875" cy="1200150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How many offset/index/tag bits if the cache has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64 sets,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each set has 64 bytes,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4 ways</a:t>
            </a:r>
          </a:p>
        </p:txBody>
      </p:sp>
      <p:sp>
        <p:nvSpPr>
          <p:cNvPr id="33825" name="Rectangle 32">
            <a:extLst>
              <a:ext uri="{FF2B5EF4-FFF2-40B4-BE49-F238E27FC236}">
                <a16:creationId xmlns:a16="http://schemas.microsoft.com/office/drawing/2014/main" id="{DEFAB4B3-48C8-4953-BF49-BF9C16248F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6400" y="29718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33826" name="Rectangle 33">
            <a:extLst>
              <a:ext uri="{FF2B5EF4-FFF2-40B4-BE49-F238E27FC236}">
                <a16:creationId xmlns:a16="http://schemas.microsoft.com/office/drawing/2014/main" id="{180CA1D2-25E7-41E7-A6FD-2EB151421F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6400" y="33528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33827" name="Rectangle 34">
            <a:extLst>
              <a:ext uri="{FF2B5EF4-FFF2-40B4-BE49-F238E27FC236}">
                <a16:creationId xmlns:a16="http://schemas.microsoft.com/office/drawing/2014/main" id="{D8BC8B3A-B5DA-4FE7-A2C8-7BFC0F255A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6400" y="37338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33828" name="Rectangle 35">
            <a:extLst>
              <a:ext uri="{FF2B5EF4-FFF2-40B4-BE49-F238E27FC236}">
                <a16:creationId xmlns:a16="http://schemas.microsoft.com/office/drawing/2014/main" id="{2BA3C629-891C-47DE-A5CF-26A9BDF37C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6400" y="41148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33829" name="Rectangle 36">
            <a:extLst>
              <a:ext uri="{FF2B5EF4-FFF2-40B4-BE49-F238E27FC236}">
                <a16:creationId xmlns:a16="http://schemas.microsoft.com/office/drawing/2014/main" id="{0322971A-92D8-4AA5-B147-81C477D4DE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6400" y="44958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33830" name="Rectangle 37">
            <a:extLst>
              <a:ext uri="{FF2B5EF4-FFF2-40B4-BE49-F238E27FC236}">
                <a16:creationId xmlns:a16="http://schemas.microsoft.com/office/drawing/2014/main" id="{79D0F29D-ACD6-447C-B564-21B0CA9F69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6400" y="48768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33831" name="Rectangle 38">
            <a:extLst>
              <a:ext uri="{FF2B5EF4-FFF2-40B4-BE49-F238E27FC236}">
                <a16:creationId xmlns:a16="http://schemas.microsoft.com/office/drawing/2014/main" id="{F19AB673-9E39-45F9-BCDD-6E645D3971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6400" y="52578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33832" name="Rectangle 39">
            <a:extLst>
              <a:ext uri="{FF2B5EF4-FFF2-40B4-BE49-F238E27FC236}">
                <a16:creationId xmlns:a16="http://schemas.microsoft.com/office/drawing/2014/main" id="{E8E1819A-9524-4297-9BEA-486EA1990B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6400" y="56388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33833" name="Text Box 40">
            <a:extLst>
              <a:ext uri="{FF2B5EF4-FFF2-40B4-BE49-F238E27FC236}">
                <a16:creationId xmlns:a16="http://schemas.microsoft.com/office/drawing/2014/main" id="{0C3355AC-82D4-4BD3-AD0B-0265C8510E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14800" y="2590800"/>
            <a:ext cx="8445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Way-1</a:t>
            </a:r>
          </a:p>
        </p:txBody>
      </p:sp>
      <p:sp>
        <p:nvSpPr>
          <p:cNvPr id="33834" name="Text Box 41">
            <a:extLst>
              <a:ext uri="{FF2B5EF4-FFF2-40B4-BE49-F238E27FC236}">
                <a16:creationId xmlns:a16="http://schemas.microsoft.com/office/drawing/2014/main" id="{DD59BFFD-A598-4A6E-8FA8-9634F7E3C4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9800" y="2590800"/>
            <a:ext cx="8445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Way-2</a:t>
            </a:r>
          </a:p>
        </p:txBody>
      </p:sp>
      <p:sp>
        <p:nvSpPr>
          <p:cNvPr id="33835" name="Rectangle 42">
            <a:extLst>
              <a:ext uri="{FF2B5EF4-FFF2-40B4-BE49-F238E27FC236}">
                <a16:creationId xmlns:a16="http://schemas.microsoft.com/office/drawing/2014/main" id="{B07177E7-A69A-4092-985C-6C7242F0A9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5400" y="2895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33836" name="Rectangle 43">
            <a:extLst>
              <a:ext uri="{FF2B5EF4-FFF2-40B4-BE49-F238E27FC236}">
                <a16:creationId xmlns:a16="http://schemas.microsoft.com/office/drawing/2014/main" id="{18AD9516-3A14-4327-A244-84592E0544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5400" y="3276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33837" name="Rectangle 44">
            <a:extLst>
              <a:ext uri="{FF2B5EF4-FFF2-40B4-BE49-F238E27FC236}">
                <a16:creationId xmlns:a16="http://schemas.microsoft.com/office/drawing/2014/main" id="{32003000-2AA7-4462-925A-4CABA9BF22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5400" y="3657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33838" name="Rectangle 45">
            <a:extLst>
              <a:ext uri="{FF2B5EF4-FFF2-40B4-BE49-F238E27FC236}">
                <a16:creationId xmlns:a16="http://schemas.microsoft.com/office/drawing/2014/main" id="{9640C025-3230-478A-8BEB-831BD18C17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5400" y="4038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33839" name="Rectangle 46">
            <a:extLst>
              <a:ext uri="{FF2B5EF4-FFF2-40B4-BE49-F238E27FC236}">
                <a16:creationId xmlns:a16="http://schemas.microsoft.com/office/drawing/2014/main" id="{432080EF-D2CE-41CD-B3E4-EB37A47C23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5400" y="4419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33840" name="Rectangle 47">
            <a:extLst>
              <a:ext uri="{FF2B5EF4-FFF2-40B4-BE49-F238E27FC236}">
                <a16:creationId xmlns:a16="http://schemas.microsoft.com/office/drawing/2014/main" id="{73EF2EAE-F0BA-4EA2-B428-DB294DDDEF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5400" y="4800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33841" name="Rectangle 48">
            <a:extLst>
              <a:ext uri="{FF2B5EF4-FFF2-40B4-BE49-F238E27FC236}">
                <a16:creationId xmlns:a16="http://schemas.microsoft.com/office/drawing/2014/main" id="{8D4708B4-BE5E-4F18-B34E-22A3882C2F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5400" y="5181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33842" name="Rectangle 49">
            <a:extLst>
              <a:ext uri="{FF2B5EF4-FFF2-40B4-BE49-F238E27FC236}">
                <a16:creationId xmlns:a16="http://schemas.microsoft.com/office/drawing/2014/main" id="{A07240C4-236E-4181-A0D8-A5DBDA8C46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5400" y="5562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33843" name="Line 50">
            <a:extLst>
              <a:ext uri="{FF2B5EF4-FFF2-40B4-BE49-F238E27FC236}">
                <a16:creationId xmlns:a16="http://schemas.microsoft.com/office/drawing/2014/main" id="{38B57024-10B9-46D9-ACF0-146DDA311D64}"/>
              </a:ext>
            </a:extLst>
          </p:cNvPr>
          <p:cNvSpPr>
            <a:spLocks noChangeShapeType="1"/>
          </p:cNvSpPr>
          <p:nvPr/>
        </p:nvSpPr>
        <p:spPr bwMode="auto">
          <a:xfrm>
            <a:off x="1066800" y="5029200"/>
            <a:ext cx="1295400" cy="1219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44" name="Line 51">
            <a:extLst>
              <a:ext uri="{FF2B5EF4-FFF2-40B4-BE49-F238E27FC236}">
                <a16:creationId xmlns:a16="http://schemas.microsoft.com/office/drawing/2014/main" id="{6AD1A455-51A1-4683-ABC7-33B340114414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5000" y="5029200"/>
            <a:ext cx="457200" cy="1143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45" name="Line 52">
            <a:extLst>
              <a:ext uri="{FF2B5EF4-FFF2-40B4-BE49-F238E27FC236}">
                <a16:creationId xmlns:a16="http://schemas.microsoft.com/office/drawing/2014/main" id="{81FECE97-7A1E-40B4-BE34-CD0E7C6ED3FD}"/>
              </a:ext>
            </a:extLst>
          </p:cNvPr>
          <p:cNvSpPr>
            <a:spLocks noChangeShapeType="1"/>
          </p:cNvSpPr>
          <p:nvPr/>
        </p:nvSpPr>
        <p:spPr bwMode="auto">
          <a:xfrm>
            <a:off x="1600200" y="2819400"/>
            <a:ext cx="762000" cy="3352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46" name="Text Box 53">
            <a:extLst>
              <a:ext uri="{FF2B5EF4-FFF2-40B4-BE49-F238E27FC236}">
                <a16:creationId xmlns:a16="http://schemas.microsoft.com/office/drawing/2014/main" id="{39DEC570-4E4D-4C75-9909-12CE45F386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9800" y="6172200"/>
            <a:ext cx="11239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Compare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BE7605EB-F33C-418B-8DA5-86D3466152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807E40C-4357-407C-8B56-678335B8F776}" type="slidenum">
              <a:rPr lang="en-US" altLang="en-US" sz="1400">
                <a:latin typeface="Times New Roman" panose="02020603050405020304" pitchFamily="18" charset="0"/>
              </a:rPr>
              <a:pPr/>
              <a:t>9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19459" name="Text Box 2">
            <a:extLst>
              <a:ext uri="{FF2B5EF4-FFF2-40B4-BE49-F238E27FC236}">
                <a16:creationId xmlns:a16="http://schemas.microsoft.com/office/drawing/2014/main" id="{86979AFA-C6C9-48BA-AD08-6DE847AF88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120900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Arial" panose="020B0604020202020204" pitchFamily="34" charset="0"/>
              </a:rPr>
              <a:t>Example 1</a:t>
            </a:r>
          </a:p>
        </p:txBody>
      </p:sp>
      <p:sp>
        <p:nvSpPr>
          <p:cNvPr id="19460" name="Line 3">
            <a:extLst>
              <a:ext uri="{FF2B5EF4-FFF2-40B4-BE49-F238E27FC236}">
                <a16:creationId xmlns:a16="http://schemas.microsoft.com/office/drawing/2014/main" id="{48DC61A1-9F9F-4163-BC77-3FC97E7A9C5D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1" name="Text Box 4">
            <a:extLst>
              <a:ext uri="{FF2B5EF4-FFF2-40B4-BE49-F238E27FC236}">
                <a16:creationId xmlns:a16="http://schemas.microsoft.com/office/drawing/2014/main" id="{9761E435-7E84-419A-B940-4866AC871F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612063" cy="3013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Arial" panose="020B0604020202020204" pitchFamily="34" charset="0"/>
              </a:rPr>
              <a:t> 32 KB 4-way set-associative data cache array with 32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byte line sizes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Arial" panose="020B0604020202020204" pitchFamily="34" charset="0"/>
              </a:rPr>
              <a:t> How many sets?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Arial" panose="020B0604020202020204" pitchFamily="34" charset="0"/>
              </a:rPr>
              <a:t> How many index bits, offset bits, tag bits?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Arial" panose="020B0604020202020204" pitchFamily="34" charset="0"/>
              </a:rPr>
              <a:t> How large is the tag array?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36626</TotalTime>
  <Words>1054</Words>
  <Application>Microsoft Office PowerPoint</Application>
  <PresentationFormat>On-screen Show (4:3)</PresentationFormat>
  <Paragraphs>233</Paragraphs>
  <Slides>17</Slides>
  <Notes>17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Arial</vt:lpstr>
      <vt:lpstr>Times New Roman</vt:lpstr>
      <vt:lpstr>Wingdings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Rajeev Balasubramonian</dc:creator>
  <cp:lastModifiedBy>Rajeev Balasubramonian</cp:lastModifiedBy>
  <cp:revision>201</cp:revision>
  <dcterms:created xsi:type="dcterms:W3CDTF">2002-09-20T18:19:18Z</dcterms:created>
  <dcterms:modified xsi:type="dcterms:W3CDTF">2020-04-01T22:28:32Z</dcterms:modified>
</cp:coreProperties>
</file>