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02" r:id="rId2"/>
    <p:sldId id="436" r:id="rId3"/>
    <p:sldId id="437" r:id="rId4"/>
    <p:sldId id="438" r:id="rId5"/>
    <p:sldId id="434" r:id="rId6"/>
    <p:sldId id="435" r:id="rId7"/>
    <p:sldId id="428" r:id="rId8"/>
    <p:sldId id="429" r:id="rId9"/>
    <p:sldId id="418" r:id="rId10"/>
    <p:sldId id="419" r:id="rId11"/>
    <p:sldId id="420" r:id="rId12"/>
    <p:sldId id="421" r:id="rId13"/>
    <p:sldId id="391" r:id="rId14"/>
    <p:sldId id="422" r:id="rId15"/>
    <p:sldId id="423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67" d="100"/>
          <a:sy n="67" d="100"/>
        </p:scale>
        <p:origin x="1263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3959939F-2875-4EA2-9A61-FA60BC72AF8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64EFEF57-1C0F-4539-8C6C-CED8EFA08B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F06158F-20D3-4514-B275-85AFC7741100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0ABEF0F-9123-4606-AD75-39B6A897503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C5F564F0-3559-4C94-9DE4-9BEE091371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C5D4217-6006-455E-9766-EDA99CF0D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2A98D70-DAF2-4143-9472-7551D66D08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FF517F8-762A-45C2-B9F5-4663F4C3D6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B23465-1D66-4404-A8A3-02E5D98B23E7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9DB1F1D5-1575-4D55-8051-DEBC061687A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1145DFC-AD9C-4836-A326-477402780D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C75891C6-507A-4738-A72A-3658A4734F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ABC0ED-BF98-456E-86A0-16CD9CAA1983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CE28B8B0-2B78-4DD1-B4CD-B21062D514A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1A68881-3ED9-4A9C-8C11-77C936421A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8DDF0D-AE34-4A58-B1D8-2DBF804422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3DB69E-A8FA-4B12-B03E-E5165F217CC3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56AAD31F-E952-4413-9DBB-8C624AC0CEB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DEE8958B-8BD7-430E-935B-0C92429D1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A13D636D-7EFD-46C0-9A1E-1E96ED1580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B3C118-95C4-4558-A12D-37BFF6BF1185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D82B72FF-2604-421D-895A-948E09FB961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FBAF0A15-9471-4A77-97AA-EBAC2E045A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FE51530-342A-4749-AC86-57CC607C4A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E66796-EAB8-4C00-AFAB-F91B2111B381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805EA0C7-3BDE-4FA7-8948-A78FBBC447C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399F92D-7725-4A21-815E-62341F33477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0186BEE-F8A9-4E9F-AAA9-D09437DD7B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C6C8804-1877-4036-8427-036A63C9E9E8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3E7B4F77-6A6E-4DC4-94EA-44F169CE7AC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818BD05-E2A8-4C24-8486-BF5D270C9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D0B23C8B-C5BD-4F95-9DE0-C50ABE1457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BC67949-3DBD-4E0F-AE26-55A7E6A49A81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B8BED46-B2B2-48E3-AE5E-2F0F38AC0E6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8F107056-1326-4492-83FA-ABCF2D6270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4759641-B3F3-4207-B619-ECB8BD778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457716-726F-41BD-A8DF-15412165ACFA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C6874C-F9E1-471F-A243-3FB57B041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DA1B78F-5898-4F4F-AB72-D6C64ED5E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49A1BBE-1DCF-4C63-869D-5BC391AC48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18AA1B-D287-4A44-816C-46B4128257C2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9EB8391-F407-4B0D-8D18-26D415C271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49D9D6A-36A1-490A-AF3B-359E65B75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DBD90660-6363-43DD-B2D9-FB2614CFA3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8DF2E7-F2FA-43FB-B1BF-CB90A9E8B8CB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AAFE5DD-FE8D-4686-BD36-CB1F652028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D7F96CC-2E4C-4714-9D40-607BFCEA7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CDBEF1CB-D7AB-42CC-A44E-125BA031DD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C6B855-6DE6-4C32-A377-71EF9595DBB9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6AE1CAF-5BE5-4999-A8DB-09159542206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1FF2209-015B-471E-9F51-DD9D2921FDF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8D5F360-8E74-465C-ACE4-011B0D69DF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404016-FAE1-4502-B5DE-762710730DC5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26AAA992-9F8C-4006-9858-54B589F709E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6A1E85E-401E-4DEC-8005-7DF866420B3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3AD6323-09C8-4232-A470-9C8D1D906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F5B5366-79C1-4BE7-9215-8E575AAE5146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921E8F3B-BE9A-4497-94DB-98FF7673E42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B58B242C-248E-456E-993B-0C82BD0CEC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A77769-D884-436D-8CD7-6EF51F1FD8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F3CFE1-BE1D-4A05-8B2B-8D9A9E5F1C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AB919A-5EAA-453C-BFB4-1C751F4A2D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E90496-91DE-4DA5-8064-8A7E0DB3B2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676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2811E0-42CD-45A9-9C09-769190820B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111987-6DE7-4D37-AF8D-F3B21105F8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C3ECCA-44BA-45F2-A06C-E7E9CD1438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1EBDA6-F80B-4DD9-BEFD-2717299FE8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945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8EF872-EB11-4F40-88B2-802CD478A7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7EBEC7-3FA5-497D-B9F5-8FB18E4E44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A1BC63-FF88-4D2E-BD42-0EE88386C5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DFE094-8051-4880-B5AF-3062C9926A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60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62C4A1-9FBC-4057-AB60-A4403CCD14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776367-0999-454B-9F8F-B91E7735B9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2F811A-E4F3-405A-AC4A-11406D9FBF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E513CB-F345-4FCE-8A50-6EA9189D43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1011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796ECD-66C8-4AA9-A25C-17670E4641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1CB910-C3E9-4944-A7A8-DC36A21351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CB538D-4300-475C-8830-422E664558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64AE5C-5CE8-42DA-9D66-C5DEB7C76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15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E5D68E-F588-48D2-9764-A31A34AA4D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9683EF-4033-401B-9BC2-BA2219777B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69BBCF-5607-49E5-A38C-49FCA5C555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5C433-EF36-4CC9-ABBD-C31CC2A482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67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6172A09-9694-48EE-A714-B1C587D558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56D7F26-C491-4362-A673-066720418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41FCFAE-3689-4568-9715-333B2C21F2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39D229-B99E-47BB-AD1F-DEE75043A8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1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1E8F09B-B701-43A6-874E-D55FD2E991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BDB8786-3974-4C2E-B065-22C72E923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ABC531-8547-4280-A8D0-C08BA3E7CC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976925-0A03-4CF7-8950-E3D5C34E15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371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A01898E-C11B-41B6-8179-A8BCBBE6C8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C2EBFDD-BD50-4267-9A8A-EA4B912D12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E89478A-40D3-4025-BEBA-7DE403A107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8AA75-CCC6-4774-9288-3F8A48AE1E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39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4E5950-3FD7-486C-AC79-C22B2A88E5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610C37-4F48-490B-B7A0-C2B81EEB83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9DF1E9-2BF4-4E20-9863-A037CD9BA1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D8A5F8-4FC8-4FAA-834A-877AD0A617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21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BE2AC2-A661-414D-8CC2-435AF1B1A4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358A65-A880-418F-A725-E895141719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1FF15C-8931-49F6-B9FF-09329A55BA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6B30AB-3CE6-4FC3-A7F1-310910E2A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5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60D8AF7-E393-4484-A412-A68A493823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DE70DA-150E-43B6-BB0E-4CB36A54D6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6188861-3F57-4E18-A8C0-8E74F4F0F92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4C3FBE4-E2F3-453E-B341-33DCA7C1EB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7A8D139-9BA7-46B0-B940-DF7D035AFE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82D11EDD-7C23-4CF4-8640-F3B09B854D3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E5D4750-DBC1-48FC-BB2E-62A00B5AF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F65486-88C8-4C40-A799-D91E937559FE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719808ED-8D3F-4AB7-9B5A-558264458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248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Lecture 19: Pipelining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66C52D5-6B7B-4EA8-842C-A2C8E8C178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93D9B0FC-C575-445B-B65C-185E46BE1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668963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Hazards and instruction scheduling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Branch prediction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Out-of-order execution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A8D9EABE-FEC4-4DAD-AE86-9AD01731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EA7569-3DC2-4A8E-A8D2-548DEF4EF0AC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9C774377-DA77-4B22-B200-869539DCA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599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Pipeline with Branch Predictor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D835866-DB72-4AA9-A4E6-BF91CBFA2E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A4FDA517-1D20-417B-830A-940455483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219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IF (br)</a:t>
            </a: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95594E6E-3097-4F7B-BBB6-61CA3497B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25607" name="Line 6">
            <a:extLst>
              <a:ext uri="{FF2B5EF4-FFF2-40B4-BE49-F238E27FC236}">
                <a16:creationId xmlns:a16="http://schemas.microsoft.com/office/drawing/2014/main" id="{381D589D-7D6F-4E1B-BD90-14EC0B74480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A30354D0-4E5D-4DF7-B6BF-FF1376802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5609" name="Line 8">
            <a:extLst>
              <a:ext uri="{FF2B5EF4-FFF2-40B4-BE49-F238E27FC236}">
                <a16:creationId xmlns:a16="http://schemas.microsoft.com/office/drawing/2014/main" id="{25725CBB-719B-4B7A-8E26-087896245A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D14AFAA5-4847-41C0-BCE0-BAED5EC4B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1219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Reg Read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Compare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Br-target</a:t>
            </a:r>
          </a:p>
        </p:txBody>
      </p:sp>
      <p:sp>
        <p:nvSpPr>
          <p:cNvPr id="25611" name="Line 10">
            <a:extLst>
              <a:ext uri="{FF2B5EF4-FFF2-40B4-BE49-F238E27FC236}">
                <a16:creationId xmlns:a16="http://schemas.microsoft.com/office/drawing/2014/main" id="{C4423727-D14B-451C-9A7E-E707D725FD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0FF37489-662C-493C-851B-E6D8EEA3B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5613" name="Line 12">
            <a:extLst>
              <a:ext uri="{FF2B5EF4-FFF2-40B4-BE49-F238E27FC236}">
                <a16:creationId xmlns:a16="http://schemas.microsoft.com/office/drawing/2014/main" id="{212DEF72-4948-447E-AB15-7EF6134AF01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2A10B73-133D-4138-A665-3E7EE99772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4">
            <a:extLst>
              <a:ext uri="{FF2B5EF4-FFF2-40B4-BE49-F238E27FC236}">
                <a16:creationId xmlns:a16="http://schemas.microsoft.com/office/drawing/2014/main" id="{D38166C2-F524-4B82-9DDA-D163171081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1676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ECE6C20B-D41F-4F07-833D-8AA04D2EBC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16764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1C0A334-2ACC-4731-A2D1-7C77B2A293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Rectangle 18">
            <a:extLst>
              <a:ext uri="{FF2B5EF4-FFF2-40B4-BE49-F238E27FC236}">
                <a16:creationId xmlns:a16="http://schemas.microsoft.com/office/drawing/2014/main" id="{B3B12FF5-8E22-4765-84FB-40C457260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2192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Branch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Predictor</a:t>
            </a:r>
          </a:p>
        </p:txBody>
      </p:sp>
      <p:sp>
        <p:nvSpPr>
          <p:cNvPr id="25619" name="Line 19">
            <a:extLst>
              <a:ext uri="{FF2B5EF4-FFF2-40B4-BE49-F238E27FC236}">
                <a16:creationId xmlns:a16="http://schemas.microsoft.com/office/drawing/2014/main" id="{E34C56B6-2FFC-436A-8265-A33783083F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>
            <a:extLst>
              <a:ext uri="{FF2B5EF4-FFF2-40B4-BE49-F238E27FC236}">
                <a16:creationId xmlns:a16="http://schemas.microsoft.com/office/drawing/2014/main" id="{5B27E19F-B89B-44DA-8D52-1CC2312E31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>
            <a:extLst>
              <a:ext uri="{FF2B5EF4-FFF2-40B4-BE49-F238E27FC236}">
                <a16:creationId xmlns:a16="http://schemas.microsoft.com/office/drawing/2014/main" id="{437E27EC-932B-42AD-BA91-AEB4EE1B6C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3733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>
            <a:extLst>
              <a:ext uri="{FF2B5EF4-FFF2-40B4-BE49-F238E27FC236}">
                <a16:creationId xmlns:a16="http://schemas.microsoft.com/office/drawing/2014/main" id="{D1158590-9DC3-478C-B8D6-D61BB8D792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B449DC4-42BB-47C4-A84C-2DECCC2FF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F558AA-472C-4D76-8D65-EB8B33805458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2197082A-1556-4B1F-A757-3C3436EBD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36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2-Bit Prediction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BF19A943-0DE7-4A3D-A78A-DCDB0B2374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FA311DCA-7ECB-4AF4-BCFB-5F91063F6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624763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For each branch, maintain a 2-bit saturating counter: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if the branch is taken: counter = min(3,counter+1)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if the branch is not taken: counter = max(0,counter-1)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… sound familiar?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If (counter &gt;= 2), predict taken, else predict not taken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counter attempts to capture the common case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each branch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5798101-1A0F-47FD-98A1-8F770D3EE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A5C8D5-0AE3-44C4-8C9F-7F004D14BD4B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FCD3046D-B78D-4481-B3BA-6F53DDC60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87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Bimodal Predictor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40BEAF2C-FD72-408D-A238-CE64533911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Rectangle 4">
            <a:extLst>
              <a:ext uri="{FF2B5EF4-FFF2-40B4-BE49-F238E27FC236}">
                <a16:creationId xmlns:a16="http://schemas.microsoft.com/office/drawing/2014/main" id="{B14BE2F9-31AE-4D15-BF65-13C0CBD9C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200400"/>
            <a:ext cx="2895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Branch PC</a:t>
            </a:r>
          </a:p>
        </p:txBody>
      </p:sp>
      <p:sp>
        <p:nvSpPr>
          <p:cNvPr id="29702" name="Line 5">
            <a:extLst>
              <a:ext uri="{FF2B5EF4-FFF2-40B4-BE49-F238E27FC236}">
                <a16:creationId xmlns:a16="http://schemas.microsoft.com/office/drawing/2014/main" id="{8F430FF8-CD9F-49D0-B83C-93AE286F0E4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4290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Text Box 6">
            <a:extLst>
              <a:ext uri="{FF2B5EF4-FFF2-40B4-BE49-F238E27FC236}">
                <a16:creationId xmlns:a16="http://schemas.microsoft.com/office/drawing/2014/main" id="{583A13FD-0BF0-4D6F-9963-27CC91E52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743200"/>
            <a:ext cx="931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14 bits</a:t>
            </a:r>
          </a:p>
        </p:txBody>
      </p:sp>
      <p:sp>
        <p:nvSpPr>
          <p:cNvPr id="29704" name="Rectangle 7">
            <a:extLst>
              <a:ext uri="{FF2B5EF4-FFF2-40B4-BE49-F238E27FC236}">
                <a16:creationId xmlns:a16="http://schemas.microsoft.com/office/drawing/2014/main" id="{D9862660-EE57-475B-9544-5F34B62E9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057400"/>
            <a:ext cx="1676400" cy="3505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Table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16K entries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of 2-bit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saturating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counters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900F9A5-FEE1-457E-8429-8D79170F5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CF61E3-3AF3-4CE0-A5D5-BCD1180E524A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E7C165AA-25A6-4B90-AC03-5F3BAF6DE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687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Slowdowns from Stalls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7672C526-1288-4134-B247-272A77C154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Text Box 4">
            <a:extLst>
              <a:ext uri="{FF2B5EF4-FFF2-40B4-BE49-F238E27FC236}">
                <a16:creationId xmlns:a16="http://schemas.microsoft.com/office/drawing/2014/main" id="{352FB0E3-4E12-4FBD-AE20-BDEE45410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40105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Perfect pipelining with no hazards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 an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completes every cycle (total cycles ~ num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>
                <a:latin typeface="Arial" panose="020B0604020202020204" pitchFamily="34" charset="0"/>
              </a:rPr>
              <a:t> speedup = increase in clock speed = num pipeline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With hazards and stalls, some cycles (= stall time) go by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during which no instruction completes, and then the stalled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instruction completes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Total cycles = number of instructions + stall cycles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B3354B8-CFA8-402D-8C62-1926C3D3A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C75369-099B-48C6-9CAC-9DF8EE8F2E14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A2312EE4-8E22-40D0-92C2-AA80AF78D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54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Multicycle Instructions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F54FE0D-F166-4629-A84C-B3FC1B9551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1" name="Picture 4" descr="A-fig31">
            <a:extLst>
              <a:ext uri="{FF2B5EF4-FFF2-40B4-BE49-F238E27FC236}">
                <a16:creationId xmlns:a16="http://schemas.microsoft.com/office/drawing/2014/main" id="{2D6FE7C3-569B-4DFF-8AAC-AF0D7F2199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5400"/>
            <a:ext cx="52832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 Box 35">
            <a:extLst>
              <a:ext uri="{FF2B5EF4-FFF2-40B4-BE49-F238E27FC236}">
                <a16:creationId xmlns:a16="http://schemas.microsoft.com/office/drawing/2014/main" id="{18FDE377-A532-4099-8BE7-10E7D8FDD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695825"/>
            <a:ext cx="7261225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Multiple parallel pipelines – each pipeline can have a different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number of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Instructions can now complete out of order – must make sure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that writes to a register happen in the correct order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4BA11492-BED3-48FF-9A50-310F4F178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CF31CC-19D4-4652-87B1-9344E5D29720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FCD28AA4-03F7-440A-B92F-542989BCE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9184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An Out-of-Order Processor Implementation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4A9E3016-8545-4B2C-8A3E-BFABA2B5CB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3DA4444A-DC80-4D86-A97D-2F825E7AA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and instr fetch</a:t>
            </a:r>
          </a:p>
        </p:txBody>
      </p:sp>
      <p:sp>
        <p:nvSpPr>
          <p:cNvPr id="21510" name="Rectangle 5">
            <a:extLst>
              <a:ext uri="{FF2B5EF4-FFF2-40B4-BE49-F238E27FC236}">
                <a16:creationId xmlns:a16="http://schemas.microsoft.com/office/drawing/2014/main" id="{6D99FC5A-1EFE-4808-ACF6-D9C0A3A9D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R1 </a:t>
            </a: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11" name="Text Box 6">
            <a:extLst>
              <a:ext uri="{FF2B5EF4-FFF2-40B4-BE49-F238E27FC236}">
                <a16:creationId xmlns:a16="http://schemas.microsoft.com/office/drawing/2014/main" id="{7482A399-1FF7-4B4F-A2FF-AD9DA0489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201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 Fetch Queue</a:t>
            </a:r>
          </a:p>
        </p:txBody>
      </p:sp>
      <p:sp>
        <p:nvSpPr>
          <p:cNvPr id="21512" name="Line 7">
            <a:extLst>
              <a:ext uri="{FF2B5EF4-FFF2-40B4-BE49-F238E27FC236}">
                <a16:creationId xmlns:a16="http://schemas.microsoft.com/office/drawing/2014/main" id="{3082CB37-D8B1-47AC-B5B0-22CF43279A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Rectangle 8">
            <a:extLst>
              <a:ext uri="{FF2B5EF4-FFF2-40B4-BE49-F238E27FC236}">
                <a16:creationId xmlns:a16="http://schemas.microsoft.com/office/drawing/2014/main" id="{B0ABB0CD-0D6E-4B5B-8B27-11A23207D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Rename</a:t>
            </a:r>
          </a:p>
        </p:txBody>
      </p:sp>
      <p:sp>
        <p:nvSpPr>
          <p:cNvPr id="21514" name="Line 9">
            <a:extLst>
              <a:ext uri="{FF2B5EF4-FFF2-40B4-BE49-F238E27FC236}">
                <a16:creationId xmlns:a16="http://schemas.microsoft.com/office/drawing/2014/main" id="{2E6F63B7-8208-4CC6-823E-2C32E2101F8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Rectangle 10">
            <a:extLst>
              <a:ext uri="{FF2B5EF4-FFF2-40B4-BE49-F238E27FC236}">
                <a16:creationId xmlns:a16="http://schemas.microsoft.com/office/drawing/2014/main" id="{932048D3-A965-419F-9BE2-FB74E3F84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 6</a:t>
            </a:r>
          </a:p>
        </p:txBody>
      </p:sp>
      <p:sp>
        <p:nvSpPr>
          <p:cNvPr id="21516" name="Rectangle 11">
            <a:extLst>
              <a:ext uri="{FF2B5EF4-FFF2-40B4-BE49-F238E27FC236}">
                <a16:creationId xmlns:a16="http://schemas.microsoft.com/office/drawing/2014/main" id="{A86B9398-01C9-4B6B-9D00-A9749C9C9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T6</a:t>
            </a:r>
          </a:p>
        </p:txBody>
      </p:sp>
      <p:sp>
        <p:nvSpPr>
          <p:cNvPr id="21517" name="Text Box 12">
            <a:extLst>
              <a:ext uri="{FF2B5EF4-FFF2-40B4-BE49-F238E27FC236}">
                <a16:creationId xmlns:a16="http://schemas.microsoft.com/office/drawing/2014/main" id="{AF36A1F0-8AC6-4542-BE0C-121594537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39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Reorder Buffer (ROB)</a:t>
            </a:r>
          </a:p>
        </p:txBody>
      </p:sp>
      <p:sp>
        <p:nvSpPr>
          <p:cNvPr id="21518" name="Rectangle 13">
            <a:extLst>
              <a:ext uri="{FF2B5EF4-FFF2-40B4-BE49-F238E27FC236}">
                <a16:creationId xmlns:a16="http://schemas.microsoft.com/office/drawing/2014/main" id="{01CC72B9-4F54-4CA5-A93C-BCE374B01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T1 </a:t>
            </a: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T2 </a:t>
            </a: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19" name="Text Box 14">
            <a:extLst>
              <a:ext uri="{FF2B5EF4-FFF2-40B4-BE49-F238E27FC236}">
                <a16:creationId xmlns:a16="http://schemas.microsoft.com/office/drawing/2014/main" id="{883A6CA0-74F0-4882-B1B1-70C8AA7DF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93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Issue Queue (IQ)</a:t>
            </a:r>
          </a:p>
        </p:txBody>
      </p:sp>
      <p:sp>
        <p:nvSpPr>
          <p:cNvPr id="21520" name="Line 15">
            <a:extLst>
              <a:ext uri="{FF2B5EF4-FFF2-40B4-BE49-F238E27FC236}">
                <a16:creationId xmlns:a16="http://schemas.microsoft.com/office/drawing/2014/main" id="{9ADA373A-EF60-4423-8A80-269BC4C39B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6">
            <a:extLst>
              <a:ext uri="{FF2B5EF4-FFF2-40B4-BE49-F238E27FC236}">
                <a16:creationId xmlns:a16="http://schemas.microsoft.com/office/drawing/2014/main" id="{D33472BE-8BCF-42B6-98C9-EAD3552AEA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Rectangle 17">
            <a:extLst>
              <a:ext uri="{FF2B5EF4-FFF2-40B4-BE49-F238E27FC236}">
                <a16:creationId xmlns:a16="http://schemas.microsoft.com/office/drawing/2014/main" id="{7C1C794E-79BA-49FC-BA26-72549EB01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ALU</a:t>
            </a:r>
          </a:p>
        </p:txBody>
      </p:sp>
      <p:sp>
        <p:nvSpPr>
          <p:cNvPr id="21523" name="Rectangle 18">
            <a:extLst>
              <a:ext uri="{FF2B5EF4-FFF2-40B4-BE49-F238E27FC236}">
                <a16:creationId xmlns:a16="http://schemas.microsoft.com/office/drawing/2014/main" id="{B22E326D-E888-4883-938E-24915CD78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ALU</a:t>
            </a:r>
          </a:p>
        </p:txBody>
      </p:sp>
      <p:sp>
        <p:nvSpPr>
          <p:cNvPr id="21524" name="Rectangle 19">
            <a:extLst>
              <a:ext uri="{FF2B5EF4-FFF2-40B4-BE49-F238E27FC236}">
                <a16:creationId xmlns:a16="http://schemas.microsoft.com/office/drawing/2014/main" id="{D816E53D-9A15-4AE6-8BDA-FBEBE75EF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ALU</a:t>
            </a:r>
          </a:p>
        </p:txBody>
      </p:sp>
      <p:sp>
        <p:nvSpPr>
          <p:cNvPr id="21525" name="Rectangle 20">
            <a:extLst>
              <a:ext uri="{FF2B5EF4-FFF2-40B4-BE49-F238E27FC236}">
                <a16:creationId xmlns:a16="http://schemas.microsoft.com/office/drawing/2014/main" id="{18E4C745-8AED-499B-B3FB-C244D07B3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R1-R32</a:t>
            </a:r>
          </a:p>
        </p:txBody>
      </p:sp>
      <p:sp>
        <p:nvSpPr>
          <p:cNvPr id="21526" name="Line 21">
            <a:extLst>
              <a:ext uri="{FF2B5EF4-FFF2-40B4-BE49-F238E27FC236}">
                <a16:creationId xmlns:a16="http://schemas.microsoft.com/office/drawing/2014/main" id="{EFA9D279-8E72-41BF-9634-D6600B930906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22">
            <a:extLst>
              <a:ext uri="{FF2B5EF4-FFF2-40B4-BE49-F238E27FC236}">
                <a16:creationId xmlns:a16="http://schemas.microsoft.com/office/drawing/2014/main" id="{9F34CBCF-7434-4B50-9AE6-9D15567F63F8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23">
            <a:extLst>
              <a:ext uri="{FF2B5EF4-FFF2-40B4-BE49-F238E27FC236}">
                <a16:creationId xmlns:a16="http://schemas.microsoft.com/office/drawing/2014/main" id="{E28ED358-0F03-4970-8811-A00AD7C0F46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Line 24">
            <a:extLst>
              <a:ext uri="{FF2B5EF4-FFF2-40B4-BE49-F238E27FC236}">
                <a16:creationId xmlns:a16="http://schemas.microsoft.com/office/drawing/2014/main" id="{72583E99-E908-4B0C-BBF9-33848FC45C94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Text Box 25">
            <a:extLst>
              <a:ext uri="{FF2B5EF4-FFF2-40B4-BE49-F238E27FC236}">
                <a16:creationId xmlns:a16="http://schemas.microsoft.com/office/drawing/2014/main" id="{0F2F5931-22D9-4E9F-8360-2CED61CFE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876800"/>
            <a:ext cx="19367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broadcast to IQ</a:t>
            </a:r>
          </a:p>
        </p:txBody>
      </p:sp>
      <p:sp>
        <p:nvSpPr>
          <p:cNvPr id="21531" name="Line 26">
            <a:extLst>
              <a:ext uri="{FF2B5EF4-FFF2-40B4-BE49-F238E27FC236}">
                <a16:creationId xmlns:a16="http://schemas.microsoft.com/office/drawing/2014/main" id="{0D1A45F0-C6C8-4584-83E7-B876E8BA51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26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Problem 1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4035425"/>
            <a:ext cx="23018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lw      $4, 8($1)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3CADBF-18B4-4AF7-BEB8-EA7F7BA7D140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CFDC27-631A-4E2C-95A6-FB512E6F2466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25C6A-C5F2-40DD-8F05-3C11AD23F758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4D0888-F339-40C5-98A4-CD5F3BFB0520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9E53AA-8C42-4405-8352-95D8BCFD73E7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3FD119-04FE-4D00-B34A-875D95D46BC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2AEED1-719A-41F2-A053-28D50C9AAD39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2DF4FA-6457-4F0A-98B4-B6E76E7697A4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4C4CBD-FB6C-4DD0-B668-5CD4ACB97D49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8035F6-A1EB-4173-9D74-75F80DE93FE7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7B9D0-446E-4C48-B37C-DFB20C97A459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409F6A-1823-4745-853B-A7C4AB4D4733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36AAB9-AC4E-42A1-B6DA-F608C2BDBEAD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D8C057-9CD9-4901-9FAC-4C159C914687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0AE6E6-6943-4154-9263-67A197161F3C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6B9D3E-6099-4DB8-92FA-EDB4781DAE9A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3649D0-03D2-4701-B495-0F9C1B7A5D6F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000CF7-5DB6-4BDF-95C1-AE326629660C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DDFB20-1CA0-492C-9CCF-1BCDC95FE9A9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EDD5ED-EE1E-4C78-A694-0D749EB37823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33C675E-6892-4BB6-9D11-08711C09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CE08FA-0464-4EE0-A462-684B605EC0A3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ED9C1BA-B7D2-4383-8438-197DFC46F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26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Problem 2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E7BE512-C497-44F3-B9D2-4DE098EEF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E5337-7B05-4B9D-AA5A-12DC430665DC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A9DC4C-468A-4B40-BB2F-8A822351ED77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429BAF-09FD-4001-B57B-6266FAABE4EF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91BDFB-0F86-4FE5-A63C-EF962F7AAD38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34549-A6E4-4A88-9ADB-55A0C7D9E3F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B08232-71EF-4A5E-96B6-D962C9D5CC8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1C935E-F8A7-41DE-9D19-6350297C3785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EDFB8C-30C5-4274-837B-BD4D47EDAE2B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9B1FD7-B543-445F-B69A-4CF424C15885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8464F9-123C-43EA-B277-E2E9958ED264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2C816-9C6D-4DD2-B703-8068DA7CB9F6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5EA2A7-B644-45A0-845D-A1ED94EC74CE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00794F-6A95-40EB-9F36-915C730FEE9C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9ED8E5-C88F-4131-8FD9-E236794AC74A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078E12-B15F-4F0D-A5EC-62282B52FF3B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8CD8A9-376F-4DD1-B2F3-4026B868E613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3BE150-F1E0-49AB-B3E3-7A4D9DFC35B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E2DF02-B1CE-4CB8-8348-CE4B4C8D8163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35892A-9599-46B0-8B55-7F582A0D0C2C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0298C3-D0F1-4D03-B1B0-952AB7E8EC55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769" name="Text Box 4">
            <a:extLst>
              <a:ext uri="{FF2B5EF4-FFF2-40B4-BE49-F238E27FC236}">
                <a16:creationId xmlns:a16="http://schemas.microsoft.com/office/drawing/2014/main" id="{14ACDAE2-07F6-40FF-94DE-CE50E83E8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3792538"/>
            <a:ext cx="219868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lw    $4, 8($1)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26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Problem 3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817" name="Text Box 4">
            <a:extLst>
              <a:ext uri="{FF2B5EF4-FFF2-40B4-BE49-F238E27FC236}">
                <a16:creationId xmlns:a16="http://schemas.microsoft.com/office/drawing/2014/main" id="{1A815FBE-8E20-49DD-8AE5-E09DE974F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3962400"/>
            <a:ext cx="219868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sw    $1, 8($3)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E11F985-6BBC-4246-88B5-7801C87D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A752D-FEE7-421C-8FCB-1F97C4E7025E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A6EA3931-0E68-4514-ABF3-A2C4B6CB9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26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Problem 4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C916FD84-1884-4830-8C31-28AE653595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E83DD4-376F-418E-B0A1-16C454C44ABA}"/>
              </a:ext>
            </a:extLst>
          </p:cNvPr>
          <p:cNvSpPr/>
          <p:nvPr/>
        </p:nvSpPr>
        <p:spPr>
          <a:xfrm>
            <a:off x="703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85E894-EDFA-4A42-A686-DE5961B1635D}"/>
              </a:ext>
            </a:extLst>
          </p:cNvPr>
          <p:cNvSpPr/>
          <p:nvPr/>
        </p:nvSpPr>
        <p:spPr>
          <a:xfrm>
            <a:off x="2354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3B8FDA-1577-4D40-9E14-454182DC8D06}"/>
              </a:ext>
            </a:extLst>
          </p:cNvPr>
          <p:cNvSpPr/>
          <p:nvPr/>
        </p:nvSpPr>
        <p:spPr>
          <a:xfrm>
            <a:off x="49863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796DAE-EE1C-49FA-A9FD-E547423E239E}"/>
              </a:ext>
            </a:extLst>
          </p:cNvPr>
          <p:cNvSpPr/>
          <p:nvPr/>
        </p:nvSpPr>
        <p:spPr>
          <a:xfrm>
            <a:off x="58245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9B8884-E4F2-4997-820F-827CAE0FD3FA}"/>
              </a:ext>
            </a:extLst>
          </p:cNvPr>
          <p:cNvSpPr/>
          <p:nvPr/>
        </p:nvSpPr>
        <p:spPr>
          <a:xfrm>
            <a:off x="75009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D1E785-7192-4DDC-8620-559ECE582712}"/>
              </a:ext>
            </a:extLst>
          </p:cNvPr>
          <p:cNvSpPr/>
          <p:nvPr/>
        </p:nvSpPr>
        <p:spPr>
          <a:xfrm>
            <a:off x="49863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26D6A9-7B01-4791-A570-F2200D9E71B4}"/>
              </a:ext>
            </a:extLst>
          </p:cNvPr>
          <p:cNvSpPr/>
          <p:nvPr/>
        </p:nvSpPr>
        <p:spPr>
          <a:xfrm>
            <a:off x="66627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77474C-09A4-47D1-B4A3-F09B1CF586BA}"/>
              </a:ext>
            </a:extLst>
          </p:cNvPr>
          <p:cNvSpPr/>
          <p:nvPr/>
        </p:nvSpPr>
        <p:spPr>
          <a:xfrm>
            <a:off x="58245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3" name="Text Box 4">
            <a:extLst>
              <a:ext uri="{FF2B5EF4-FFF2-40B4-BE49-F238E27FC236}">
                <a16:creationId xmlns:a16="http://schemas.microsoft.com/office/drawing/2014/main" id="{1A788271-3FA7-476E-96AF-FA809647B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3" y="4924425"/>
            <a:ext cx="2492375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C2B7C52-5202-4011-A2D9-1B6D4C3F3C14}"/>
              </a:ext>
            </a:extLst>
          </p:cNvPr>
          <p:cNvSpPr/>
          <p:nvPr/>
        </p:nvSpPr>
        <p:spPr>
          <a:xfrm>
            <a:off x="1528763" y="29733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E7110D5-77F0-4FDA-9C63-142D02FA1618}"/>
              </a:ext>
            </a:extLst>
          </p:cNvPr>
          <p:cNvSpPr/>
          <p:nvPr/>
        </p:nvSpPr>
        <p:spPr>
          <a:xfrm>
            <a:off x="317341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491537-D678-46BE-AB95-BEB25B6605B7}"/>
              </a:ext>
            </a:extLst>
          </p:cNvPr>
          <p:cNvSpPr/>
          <p:nvPr/>
        </p:nvSpPr>
        <p:spPr>
          <a:xfrm>
            <a:off x="3997325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7" name="Text Box 4">
            <a:extLst>
              <a:ext uri="{FF2B5EF4-FFF2-40B4-BE49-F238E27FC236}">
                <a16:creationId xmlns:a16="http://schemas.microsoft.com/office/drawing/2014/main" id="{58CDE3CC-3B8F-4DBC-8289-124E13A91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32321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 7 or 9 stage pipeline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CEF90E1-3316-48E7-BAE3-D27E5F7EB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6A98B9-8290-4C43-A235-67A71CE73DF8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035D510E-65A7-4E56-AD7E-C3A5C686A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26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Problem 4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6C0B2A7B-1A0F-4587-9E7B-D6F9DFD226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CF0620-D8CA-4311-B100-DE16A6ABFC7D}"/>
              </a:ext>
            </a:extLst>
          </p:cNvPr>
          <p:cNvSpPr/>
          <p:nvPr/>
        </p:nvSpPr>
        <p:spPr>
          <a:xfrm>
            <a:off x="517525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188B65-A1EE-4F48-BE49-C0A1341DFBEA}"/>
              </a:ext>
            </a:extLst>
          </p:cNvPr>
          <p:cNvSpPr/>
          <p:nvPr/>
        </p:nvSpPr>
        <p:spPr>
          <a:xfrm>
            <a:off x="2168525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3BDBCA-9945-4CA4-ABA9-DAA8D153FD92}"/>
              </a:ext>
            </a:extLst>
          </p:cNvPr>
          <p:cNvSpPr/>
          <p:nvPr/>
        </p:nvSpPr>
        <p:spPr>
          <a:xfrm>
            <a:off x="4800600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E4752A-012F-4F12-BA18-DAE5AFD05786}"/>
              </a:ext>
            </a:extLst>
          </p:cNvPr>
          <p:cNvSpPr/>
          <p:nvPr/>
        </p:nvSpPr>
        <p:spPr>
          <a:xfrm>
            <a:off x="56388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440202-550C-48CC-9600-E680B0ED1319}"/>
              </a:ext>
            </a:extLst>
          </p:cNvPr>
          <p:cNvSpPr/>
          <p:nvPr/>
        </p:nvSpPr>
        <p:spPr>
          <a:xfrm>
            <a:off x="73152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DC4C6E-99AF-42CC-B800-DA4BDE2DB59F}"/>
              </a:ext>
            </a:extLst>
          </p:cNvPr>
          <p:cNvSpPr/>
          <p:nvPr/>
        </p:nvSpPr>
        <p:spPr>
          <a:xfrm>
            <a:off x="48006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65620F-BDBE-43CD-9E6E-52C408728603}"/>
              </a:ext>
            </a:extLst>
          </p:cNvPr>
          <p:cNvSpPr/>
          <p:nvPr/>
        </p:nvSpPr>
        <p:spPr>
          <a:xfrm>
            <a:off x="64770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E95EED1-C749-4277-AEA4-C3C22E9A43BD}"/>
              </a:ext>
            </a:extLst>
          </p:cNvPr>
          <p:cNvSpPr/>
          <p:nvPr/>
        </p:nvSpPr>
        <p:spPr>
          <a:xfrm>
            <a:off x="5638800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21" name="Text Box 4">
            <a:extLst>
              <a:ext uri="{FF2B5EF4-FFF2-40B4-BE49-F238E27FC236}">
                <a16:creationId xmlns:a16="http://schemas.microsoft.com/office/drawing/2014/main" id="{4C0F33FD-4898-409C-BA59-3B1FB6AB3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303713"/>
            <a:ext cx="249237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006F2B5-ACE1-41FF-8A96-55D57811DFF5}"/>
              </a:ext>
            </a:extLst>
          </p:cNvPr>
          <p:cNvSpPr/>
          <p:nvPr/>
        </p:nvSpPr>
        <p:spPr>
          <a:xfrm>
            <a:off x="1343025" y="46783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67AEE6C-39AB-4322-A605-9DE047E880F8}"/>
              </a:ext>
            </a:extLst>
          </p:cNvPr>
          <p:cNvSpPr/>
          <p:nvPr/>
        </p:nvSpPr>
        <p:spPr>
          <a:xfrm>
            <a:off x="2989263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C8B9C04-3B6A-4D69-83D0-3A118C0E8510}"/>
              </a:ext>
            </a:extLst>
          </p:cNvPr>
          <p:cNvSpPr/>
          <p:nvPr/>
        </p:nvSpPr>
        <p:spPr>
          <a:xfrm>
            <a:off x="3811588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25" name="Text Box 4">
            <a:extLst>
              <a:ext uri="{FF2B5EF4-FFF2-40B4-BE49-F238E27FC236}">
                <a16:creationId xmlns:a16="http://schemas.microsoft.com/office/drawing/2014/main" id="{46D5050E-1BCF-4FD7-A329-396121A44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8529638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Without bypassing:  4 stalls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IF:IF:DE:DE:RR:AL:DM:DM:RW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IF: IF :DE:DE:DE:DE:DE :DE:RR:AL:RW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With bypassing: 2 stalls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IF:IF:DE:DE:RR:AL:DM:DM:RW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IF: IF :DE:DE:DE:DE:RR :AL:RW                                    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0EC5E9B-8595-461A-AD59-60381DC6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92DAA3-CE95-4417-A39E-DB54DEF85323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BC271617-1FE9-4D74-8A2E-D093BB097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162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Control Hazards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0B8FAEF-E50D-4E43-8F42-D9FD8B82EA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69CA3F5D-FA41-45D3-B0D0-A452C7AF0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466138" cy="489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400" dirty="0"/>
              <a:t> Simple techniques to handle control hazard stalls: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/>
              <a:t> for every branch, introduce a stall cycle (note: every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    6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instruction is a branch!)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/>
              <a:t> assume the branch is not taken and start fetching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    next instruction – if the branch is taken, need hardware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    to cancel the effect of the wrong-path instruction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/>
              <a:t> fetch the next instruction (branch delay slot) and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    execute it anyway – if the instruction turns out to be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    on the correct path, useful work was done – if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    instruction turns out to be on the wrong path,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    hopefully program state is not lost</a:t>
            </a:r>
          </a:p>
          <a:p>
            <a:pPr marL="800100" lvl="1" indent="-342900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/>
              <a:t>make a smarter guess and fetch instructions from the</a:t>
            </a:r>
          </a:p>
          <a:p>
            <a:pPr lvl="1" eaLnBrk="1" hangingPunct="1">
              <a:buClr>
                <a:schemeClr val="accent2"/>
              </a:buClr>
              <a:defRPr/>
            </a:pPr>
            <a:r>
              <a:rPr lang="en-US" altLang="en-US" sz="2400" dirty="0"/>
              <a:t>    expected target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4071E7-BA39-4EFA-B184-9C65DCCDD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90B89F-A6FA-4921-924F-F8BAE2864B9F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33015177-7D24-4B59-A656-E80E4C14A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369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Branch Delay Slots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F73B5ACE-CD94-4212-8B9F-164B72C178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509" name="Picture 6">
            <a:extLst>
              <a:ext uri="{FF2B5EF4-FFF2-40B4-BE49-F238E27FC236}">
                <a16:creationId xmlns:a16="http://schemas.microsoft.com/office/drawing/2014/main" id="{DBA1473B-A606-40E2-9071-685794307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371600"/>
            <a:ext cx="4732338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0" name="TextBox 7">
            <a:extLst>
              <a:ext uri="{FF2B5EF4-FFF2-40B4-BE49-F238E27FC236}">
                <a16:creationId xmlns:a16="http://schemas.microsoft.com/office/drawing/2014/main" id="{67E15E89-DCF5-4BE9-B192-733A37A88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477000"/>
            <a:ext cx="2198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47B7CB69-1B7E-4F58-B53F-2213C3D0F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63026B-2956-4BAA-B8E2-5A803CEBF611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0D60F6E3-C908-4B40-8A44-08BB42C2F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626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Pipeline without Branch Predictor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2BB21C59-75A5-4AC5-AF99-7B54777187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27C406CD-47F2-4D64-9858-67ECC50AA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219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IF (br)</a:t>
            </a: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CB00C641-D4E8-4742-89E1-9E5CBF147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23559" name="Line 6">
            <a:extLst>
              <a:ext uri="{FF2B5EF4-FFF2-40B4-BE49-F238E27FC236}">
                <a16:creationId xmlns:a16="http://schemas.microsoft.com/office/drawing/2014/main" id="{ED0EDCC2-39C6-48EE-9423-AF20B1AAA78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32B9B20C-D1D8-45A5-A020-99E084A1F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3561" name="Line 8">
            <a:extLst>
              <a:ext uri="{FF2B5EF4-FFF2-40B4-BE49-F238E27FC236}">
                <a16:creationId xmlns:a16="http://schemas.microsoft.com/office/drawing/2014/main" id="{91EBF8E4-008E-433F-B227-1C3E81347B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620057FB-ABB5-4DB3-A885-0DA23EC8E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1219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Reg Read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Compare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Br-target</a:t>
            </a:r>
          </a:p>
        </p:txBody>
      </p:sp>
      <p:sp>
        <p:nvSpPr>
          <p:cNvPr id="23563" name="Line 10">
            <a:extLst>
              <a:ext uri="{FF2B5EF4-FFF2-40B4-BE49-F238E27FC236}">
                <a16:creationId xmlns:a16="http://schemas.microsoft.com/office/drawing/2014/main" id="{EB106FEE-807B-4AB7-8333-165A223A41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A011C05D-2F3C-4DCD-844E-36BEB88F6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3565" name="Line 12">
            <a:extLst>
              <a:ext uri="{FF2B5EF4-FFF2-40B4-BE49-F238E27FC236}">
                <a16:creationId xmlns:a16="http://schemas.microsoft.com/office/drawing/2014/main" id="{0CBFE940-DFCD-4FFE-AC0B-CBFB3BF1F6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4BE53D58-550F-4899-9FBF-C9B052FFB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4">
            <a:extLst>
              <a:ext uri="{FF2B5EF4-FFF2-40B4-BE49-F238E27FC236}">
                <a16:creationId xmlns:a16="http://schemas.microsoft.com/office/drawing/2014/main" id="{511B2187-3E09-4F94-9ECE-76231AFF6A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1676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4A82816E-6C69-4156-8E92-6EA51B24D9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16764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708237AD-691E-43D2-98D1-3B41D3ABD3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7">
            <a:extLst>
              <a:ext uri="{FF2B5EF4-FFF2-40B4-BE49-F238E27FC236}">
                <a16:creationId xmlns:a16="http://schemas.microsoft.com/office/drawing/2014/main" id="{616630F9-1C5E-4A91-AE5D-6CB4B51490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28DF919-E828-4128-95B8-F1AD72CE0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048000"/>
            <a:ext cx="88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PC + 4</a:t>
            </a:r>
          </a:p>
        </p:txBody>
      </p:sp>
      <p:sp>
        <p:nvSpPr>
          <p:cNvPr id="23572" name="Line 19">
            <a:extLst>
              <a:ext uri="{FF2B5EF4-FFF2-40B4-BE49-F238E27FC236}">
                <a16:creationId xmlns:a16="http://schemas.microsoft.com/office/drawing/2014/main" id="{DFDCB365-3435-4503-A93A-CC447B8E66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8742D03C-F119-46C2-80B1-7E605D1B09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3733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5FD1C38A-4436-40B5-8A63-B395ADE811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37865</TotalTime>
  <Words>824</Words>
  <Application>Microsoft Office PowerPoint</Application>
  <PresentationFormat>On-screen Show (4:3)</PresentationFormat>
  <Paragraphs>253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Times New Roman</vt:lpstr>
      <vt:lpstr>Wingdings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200</cp:revision>
  <dcterms:created xsi:type="dcterms:W3CDTF">2002-09-20T18:19:18Z</dcterms:created>
  <dcterms:modified xsi:type="dcterms:W3CDTF">2020-03-24T03:41:18Z</dcterms:modified>
</cp:coreProperties>
</file>