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02" r:id="rId2"/>
    <p:sldId id="746" r:id="rId3"/>
    <p:sldId id="736" r:id="rId4"/>
    <p:sldId id="737" r:id="rId5"/>
    <p:sldId id="738" r:id="rId6"/>
    <p:sldId id="747" r:id="rId7"/>
    <p:sldId id="748" r:id="rId8"/>
    <p:sldId id="378" r:id="rId9"/>
    <p:sldId id="379" r:id="rId10"/>
    <p:sldId id="380" r:id="rId11"/>
    <p:sldId id="419" r:id="rId12"/>
    <p:sldId id="420" r:id="rId13"/>
    <p:sldId id="421" r:id="rId14"/>
    <p:sldId id="422" r:id="rId15"/>
    <p:sldId id="423" r:id="rId16"/>
    <p:sldId id="424" r:id="rId17"/>
    <p:sldId id="425" r:id="rId18"/>
    <p:sldId id="382" r:id="rId19"/>
    <p:sldId id="383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67" d="100"/>
          <a:sy n="67" d="100"/>
        </p:scale>
        <p:origin x="1263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C5AC65B-4E9A-4867-B551-6A232186E1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A63BF2C8-DF60-4B2F-A7D0-DE4A0F80DE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5FEE3F6-9AF7-43F1-9420-471F190451B6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EA8BE6C-1049-44F5-9D8B-85FB019AECF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04EAE9D-8AFE-404C-A53D-0F0056F0677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E21B515C-B21D-456E-917A-43A5612C10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F16A93-4CD0-47FC-AF04-4B0FCC98B7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AB3014D9-B78C-4692-B5BB-893413C3A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3CB846-4CD2-4DAA-9704-79B6F3A9153A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FBCC82B-FB3F-4BC6-9B5E-5D97748275C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4F84183-FCA2-47C4-A1A6-F422DEB17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E86C482-9D30-42FC-A2B0-F0DF3702EC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9BE97A-D3DF-48D8-BFE3-5046F72C6616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6BDCC4A-12E4-48C1-83A4-93FD05CF9EA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167D2AB-5FF6-46AE-9277-09C5026E905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9983B953-DF1B-407D-9E54-3D3A475A9D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5194922-77D0-46EB-89D4-6191DA86C2C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21A95130-EC0B-4C4F-BB23-643BE37828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288BD3DF-09B5-4540-BCCD-E2F26B96C7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636049A-46B3-4D72-8B82-F0BC7A2857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1FAFBBD-9B1E-4BAF-8C60-F34CC2C8ABE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CD016CB-8640-411A-A57E-F651E1FC16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024CAF3-0244-4617-A4BD-C2C73EAAD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93017CCC-AEE3-48D4-8FDA-99CAAF39D1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B5FE185-5C35-42DE-BF09-0C03DC95FD6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718ED7EA-26A0-433A-BBE7-83CB02D2B2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2EE6BE3-DBB9-4472-AD27-ECEAB62E33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9863CFE0-7B5B-4D6B-AA9F-53B4ED715D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0B7C2F9-6A9D-4108-BA98-8CA25249180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2C67F2-2D18-4334-972A-89DDCEAAD8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682D5A34-A044-45D2-8B55-379125D6E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B967EE1C-41B9-4D96-8A49-375ADF262E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B986FA9-82EB-4C2D-B5EF-5D94E7FB84F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7231512E-1A10-41B3-A5CA-6FB45CEFD4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159702F3-AD82-44C8-AC28-88F782587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4521D9B8-3086-4A83-807D-D04B9FE815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D5D72AD-11CD-471B-872A-9305FD7BCAE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0B2758E-8964-44FD-BB22-639D562088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19E20EC4-6809-4306-97C7-CA62A70D5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0D359D9-ED30-4F56-93CC-2753C2A447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6590F5-202F-4632-B8D6-AA63A08B7FF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3CBA2D8B-86A4-41A1-A890-E33E692F6F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CA71F7D-0099-4B8B-8798-44E98A5CF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D9AB0AD7-F5A7-4439-9A5A-13E7DB5FB1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D4CBF6-50BE-4F50-96B0-168F9FB33A00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82EA247B-C17F-4F24-AB2A-802D064C9C5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9733464E-FCBD-466B-98DB-F6CD0FF8FF1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32C5115E-3E14-40A3-9076-FBD5464CDB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E8B6EF-8F45-4F33-B770-7C2177E28F90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372136E-CEE8-469B-A173-21D304567B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765DFEB4-6FA1-49DE-9D10-3E4B4A26EFD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747895F-F27C-4A87-8436-199B5C126B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135542-EDB1-445B-8036-39E27F22A8AC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326424F-F0A5-4C42-B685-FD1D0C4111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DA7515A-0B6A-4F16-B9A9-31F40CA37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C809F16-5D47-42AB-8E2F-4D68721D3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8B2DFF-5209-4D4F-B387-2936279A9F9A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1145325-3B4B-45AF-B5FB-CA8213E7AC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2DEDDB1-F16D-48DC-942F-37098BFF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B2B1E099-B38B-49B6-A3D0-E0A896F802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BBC544-1364-4184-A0E2-D6556083FA10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6CADF7-A5FF-4DE8-9A84-C384C0F0AD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23C6025-EFB5-4462-A486-A59221410D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A0C1433-6C78-44AB-B6FA-0CEFEB7A2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3BED54-078B-4A2D-BF8E-9D7B4D49805C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7D4001B-8E87-4F3D-9137-54674B62AF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E112880-E721-4FCD-885B-CC6DA7988C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4C2844E5-7D37-40ED-AF82-A9872C737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AB9125-2E5F-483F-9170-CE53AE0ED1AF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81F5269-794A-46A2-8509-2D0C28F0C5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2AA6BD2-4B57-49BC-8812-1A643EA08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5B2D20A-2185-4B60-9A14-821C3D309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28B251-A933-46F4-AED0-BA552D89F219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2F6FE01-789D-412F-A000-EA298BD68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B0B8742-0533-4A89-B77B-48A0CD8607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CB891C4-D2A1-4E56-9DE6-988ADF90B7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E34CFE-6288-4A65-9D2D-D1BC822876FC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4BA12C4-B75F-4F79-9A05-C2C4E96ACF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635AB8A-0C99-4C26-9BC2-09E05324567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0F98C876-7E3E-49CE-A4C9-AF7F6CAAA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2B21CA-3D64-4B5B-ADC5-DCB263BE039C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999C10AE-DF50-40C7-A442-89B66FD2F2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13EC967D-2375-4F70-9038-6F33C756DA7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4F03E2-4058-4EDC-8669-318DF4687B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B5397C-238D-43B6-B118-5553A8FFB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A1DE71-9BB6-48FE-8C27-7D9D476622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B4F476-9C12-4AD2-8E3B-8B8C3BC007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13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EA4715-62FC-4FD4-83FB-8767EFE8A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FE074A-8E2D-42E4-A1A2-C332CAE1A3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95A9D9-11CE-4CA6-BC0D-72517D98F9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1B9CC8-718B-4705-A020-7C49737AE3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531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C29B36-46F9-4680-8068-CBC62CB481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A4FD28-484C-4E08-B1EB-42CB546316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06B76F-6420-4F02-8B70-2A2D0D2016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0276D-307A-4871-994E-57D8E553AE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441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B623D0-7E17-42F9-9140-518781025F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BE5574-B387-4BFC-8462-4D6B35C465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8CE4C1-4849-4BA7-8033-2D9211A36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E5853D-3E9B-45BB-9627-A0689EB528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92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394F35-02F9-45D9-90F7-054E3F4C8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B619C8-99FB-474B-8DF3-EB7B69716B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7FD27B-8971-4152-8CC0-098F31B108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4F5BE9-3078-4CB7-B659-6E2074BFD8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48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A544F8-E3C0-4BE7-8F5A-FA6C547F97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FF7EE4-DAAD-4AA6-B4E7-377A130EC8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249500-F876-4C65-BF44-87B89C06F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4C63D8-6A7C-4A47-9EAC-5E4FAD9C45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1305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1F80D6-4777-44AE-9D7E-545FF8D457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C119F8-F428-4419-8ED3-A8BB2760AE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11A53ED-FB9B-4B09-AB51-E33B59F734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B86BB-D8A2-4980-BAE5-CFBA405F42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529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E0480E-A5C7-46A9-9603-296AFEC9AC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01B8203-5BC5-448C-8604-95A4C709C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BDDA5BB-039A-4C0F-99D6-DDC356CF06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198D06-625D-4B66-833F-C5FE160FA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538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29AA607-5277-41F4-BF64-4D46E50342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0B126C5-C984-4080-9F51-9EBEB38FFA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FCA1832-7CCF-4418-AEC6-5189F2C16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275D3-6FA5-4EF7-9438-01A7516A44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5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F6C1BE-1139-49E7-A344-0A6C3FF9DA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DBBCE9-A3D2-412B-9859-3D632DE7F5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CDF635-2F63-4BD0-BB75-31F89489AE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8EAF83-D45D-4750-885B-74C7218AF9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15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D9421D-A8D1-4DD6-8162-ACE7077731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C3664A-B2C9-4ECF-B1FB-94DE960745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6AF18D-E5E8-4544-BEF5-08FB7BFF05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851A8-40B8-4EEC-A24E-68DFC66180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44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DE365C-FE73-4AC8-A942-0B687D65A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9AD752B-52D5-42C8-B52D-9EF895065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9B48CE7-B026-4C2C-AB48-A706DA570EF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ABA833-A880-48AD-A4FC-FBF9BED8DDC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4E9A75A-789D-4467-B0ED-A0CAF6C89A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AA73D649-1BD3-4CAF-B546-CACD01B2E65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8BCF737-4D51-4020-923B-B183F9ABD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D74849-73D5-4D96-8DA3-0E49E17AF057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C49B45A1-54BB-4E80-94F4-69BF1B504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92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Lecture 17: Basic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9DA12811-5C79-49A7-9E08-A9AAADBCE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B87EA847-4E9C-41B4-A7A4-D55B6794C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049588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1-stage design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5-stage design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5-stage pipeline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Hazards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0CE31BB-9BF3-4C60-BC9F-7AC4D7390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5EF294-6322-4D46-891A-9CE6EDFDAE07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74FE23E9-1976-45E0-8EA2-F1955545B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036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Quantitative Effects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06E508DC-21C4-4C48-9922-781371113E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9C44A1F3-DA90-4411-B684-607A5644F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8428038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As a result of pipelining: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Time in ns per instruction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Each instruction takes more cycles to execute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But… average CPI remains roughly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Clock speed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Total execution time goes down, resulting in lower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 average time per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Under ideal conditions, speedup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 = ratio of </a:t>
            </a:r>
            <a:r>
              <a:rPr lang="en-US" altLang="en-US" sz="2400" i="1">
                <a:solidFill>
                  <a:srgbClr val="CC0000"/>
                </a:solidFill>
                <a:latin typeface="Arial" panose="020B0604020202020204" pitchFamily="34" charset="0"/>
              </a:rPr>
              <a:t>elapsed times between successive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rgbClr val="CC0000"/>
                </a:solidFill>
                <a:latin typeface="Arial" panose="020B0604020202020204" pitchFamily="34" charset="0"/>
              </a:rPr>
              <a:t>       completions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rgbClr val="CC0000"/>
                </a:solidFill>
                <a:latin typeface="Arial" panose="020B0604020202020204" pitchFamily="34" charset="0"/>
              </a:rPr>
              <a:t>    </a:t>
            </a:r>
            <a:r>
              <a:rPr lang="en-US" altLang="en-US" sz="2400">
                <a:latin typeface="Arial" panose="020B0604020202020204" pitchFamily="34" charset="0"/>
              </a:rPr>
              <a:t>= number of pipeline stages = increase in clock speed</a:t>
            </a:r>
            <a:endParaRPr lang="en-US" altLang="en-US" sz="2400" i="1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11685952-3D71-43F5-B75A-7165DD3A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3A363F-B4A8-4D25-A9F5-A66D401E18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C364B10C-FE8F-440F-A04B-4BDD71122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6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 5-Stage Pipeline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C1CB3D63-1C1B-493B-B645-A71498CA72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ppc-03-9780123838728">
            <a:extLst>
              <a:ext uri="{FF2B5EF4-FFF2-40B4-BE49-F238E27FC236}">
                <a16:creationId xmlns:a16="http://schemas.microsoft.com/office/drawing/2014/main" id="{000B81F8-53FB-4080-BDB1-BA14E9988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Box 7">
            <a:extLst>
              <a:ext uri="{FF2B5EF4-FFF2-40B4-BE49-F238E27FC236}">
                <a16:creationId xmlns:a16="http://schemas.microsoft.com/office/drawing/2014/main" id="{BA8A1BF9-6473-462A-A89A-23D313A15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324600"/>
            <a:ext cx="2198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C170FCED-7284-49D0-BBD2-8C4FBE54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B8DA5F-D168-4C16-9618-3E9909E6A58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81CD5694-1850-4532-904B-B39C28028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6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 5-Stage Pipeline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BB71FDAF-D60F-4209-A289-F477847DC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6D87E52B-91CF-46C4-935C-D62004A33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602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Use the PC to access the I-cache and increment PC by 4</a:t>
            </a:r>
          </a:p>
        </p:txBody>
      </p:sp>
      <p:pic>
        <p:nvPicPr>
          <p:cNvPr id="21510" name="Picture 4" descr="appc-03-9780123838728">
            <a:extLst>
              <a:ext uri="{FF2B5EF4-FFF2-40B4-BE49-F238E27FC236}">
                <a16:creationId xmlns:a16="http://schemas.microsoft.com/office/drawing/2014/main" id="{D2D1185A-6877-4CA4-BAED-CB0F8AE78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9A896229-4F62-4577-9D5A-12281CF9F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293EC4-3F85-4501-9AE5-D9C9B018B0A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1CCFCDA-5C65-4198-BCB6-63414986A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6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 5-Stage Pipeline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951602B4-AF83-4A2A-9AD0-E47341177E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537D66C2-5650-4F4C-BA8D-992116A2D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1371600"/>
            <a:ext cx="8159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Read registers, compare registers, compute branch target; for now, assume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branches take 2 cyc (there is enough work that branches can easily take more)</a:t>
            </a:r>
          </a:p>
        </p:txBody>
      </p:sp>
      <p:pic>
        <p:nvPicPr>
          <p:cNvPr id="23558" name="Picture 4" descr="appc-03-9780123838728">
            <a:extLst>
              <a:ext uri="{FF2B5EF4-FFF2-40B4-BE49-F238E27FC236}">
                <a16:creationId xmlns:a16="http://schemas.microsoft.com/office/drawing/2014/main" id="{97E880AA-8F8F-4A04-A533-6288DF703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58186A91-BC86-4D5B-B382-728F7874E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12F32D-EAE1-4FAF-B278-1F0076E93B7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0826B938-49D6-4568-BF88-76B9C77B4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6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 5-Stage Pipeline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4CF93DE8-85BF-4D4A-87FA-092958989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AD67848C-122C-4BE7-A9F3-73F1D378F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6496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ALU computation, effective address computation for load/store</a:t>
            </a:r>
          </a:p>
        </p:txBody>
      </p:sp>
      <p:pic>
        <p:nvPicPr>
          <p:cNvPr id="25606" name="Picture 4" descr="appc-03-9780123838728">
            <a:extLst>
              <a:ext uri="{FF2B5EF4-FFF2-40B4-BE49-F238E27FC236}">
                <a16:creationId xmlns:a16="http://schemas.microsoft.com/office/drawing/2014/main" id="{8D135E59-743E-4D24-A73D-7F0ADE8B1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>
            <a:extLst>
              <a:ext uri="{FF2B5EF4-FFF2-40B4-BE49-F238E27FC236}">
                <a16:creationId xmlns:a16="http://schemas.microsoft.com/office/drawing/2014/main" id="{805553CC-B329-4585-B0DF-50DF18B02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A63305-B60B-4777-BE27-BA345511956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B068E8D0-51EC-4806-A454-B57037FE1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6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 5-Stage Pipeline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385AC098-44C9-40F5-B7D8-C401BC0F9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31A24AF5-B3EE-4A5C-9E1A-D8FC0E9FB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6216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Memory access to/from data cache, stores finish in 4 cycles</a:t>
            </a:r>
          </a:p>
        </p:txBody>
      </p:sp>
      <p:pic>
        <p:nvPicPr>
          <p:cNvPr id="27654" name="Picture 4" descr="appc-03-9780123838728">
            <a:extLst>
              <a:ext uri="{FF2B5EF4-FFF2-40B4-BE49-F238E27FC236}">
                <a16:creationId xmlns:a16="http://schemas.microsoft.com/office/drawing/2014/main" id="{6A044CDD-1FFB-4324-93EF-BBA5E8AF0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>
            <a:extLst>
              <a:ext uri="{FF2B5EF4-FFF2-40B4-BE49-F238E27FC236}">
                <a16:creationId xmlns:a16="http://schemas.microsoft.com/office/drawing/2014/main" id="{5DBC8951-5829-4159-BED4-2FB8FA05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574EEC-B521-49BF-BDA9-0658AF4D83F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D0ADF401-0A93-415F-89CC-7A5334E7E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6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 5-Stage Pipeline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68B01E25-DFD0-4BDF-B99F-23E91C38B7F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DB4FF5A0-0C74-4BCB-9215-593D04017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578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Write result of ALU computation or load into register file</a:t>
            </a:r>
          </a:p>
        </p:txBody>
      </p:sp>
      <p:pic>
        <p:nvPicPr>
          <p:cNvPr id="29702" name="Picture 4" descr="appc-03-9780123838728">
            <a:extLst>
              <a:ext uri="{FF2B5EF4-FFF2-40B4-BE49-F238E27FC236}">
                <a16:creationId xmlns:a16="http://schemas.microsoft.com/office/drawing/2014/main" id="{D3DE33B9-292C-4C6E-815A-30DFF0064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>
            <a:extLst>
              <a:ext uri="{FF2B5EF4-FFF2-40B4-BE49-F238E27FC236}">
                <a16:creationId xmlns:a16="http://schemas.microsoft.com/office/drawing/2014/main" id="{449096C7-C630-4562-8F53-37E8F8F31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CDA83E-9501-4EDB-9D50-5C226680FF9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9538B3DD-22A0-4010-9907-8A7E0F3A1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11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Pipeline Summary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308FFD6-DA2D-41D1-B7DB-2B54471BC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F3F103B5-03DC-4738-8599-B97A70EE3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693150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                                       RR           ALU           DM        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ADD R1, R2,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 R3   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Rd R1,R2   R1+R2         --          Wr R3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BEQ   R1, R2, 100   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 Rd R1, R2     --               --             --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                         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Compare, Set PC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LD   8[R3]  R6        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Rd R3        R3+8      Get data     Wr R6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ST   8[R3]  R6        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Rd R3,R6   R3+8      Wr  data       --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8884C74-90D0-43C7-94B5-FBFE70CB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1837D5-0239-46FA-B5D1-24878C15873B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C9B6150A-A3C8-4828-8C6A-5DDF65AC1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8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Conflicts/Problems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4CD21ACF-450E-4A7C-9D77-269B53FF9F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Text Box 4">
            <a:extLst>
              <a:ext uri="{FF2B5EF4-FFF2-40B4-BE49-F238E27FC236}">
                <a16:creationId xmlns:a16="http://schemas.microsoft.com/office/drawing/2014/main" id="{0E202D61-E096-4DFA-A3A5-4F13E4616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351838" cy="30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I-cache and D-cache are accessed in the same cycle –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helps to implement them separately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Registers are read and written in the same cycle – easy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deal with if register read/write time equals cycle time/2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Branch target changes only at the end of the second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-- what do you do in the meantime?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9DF531D-B923-4902-B523-7C4DDAA5B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B4305B-26C4-48C3-A367-5EF1A7E5C1BD}" type="slidenum">
              <a:rPr lang="en-US" altLang="en-US" sz="1400">
                <a:latin typeface="Times New Roman" panose="02020603050405020304" pitchFamily="18" charset="0"/>
              </a:rPr>
              <a:pPr/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802AE9E2-3667-496C-A41A-F97ECE8DA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954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Hazards</a:t>
            </a:r>
          </a:p>
        </p:txBody>
      </p:sp>
      <p:sp>
        <p:nvSpPr>
          <p:cNvPr id="35844" name="Line 3">
            <a:extLst>
              <a:ext uri="{FF2B5EF4-FFF2-40B4-BE49-F238E27FC236}">
                <a16:creationId xmlns:a16="http://schemas.microsoft.com/office/drawing/2014/main" id="{5292E539-5779-425C-897D-E3CC1369C2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AEF0071F-E5FF-425B-8B07-C04C30CC3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237538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Structural hazards: different instructions in different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(or the same stage) conflicting for the same resource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Data hazards: an instruction cannot continue because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needs a value that has not yet been generated by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earlier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Control hazard: fetch cannot continue because it does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not know the outcome of an earlier branch – special case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of a data hazard – separate category because they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treated in different ways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D37CE36-9DC1-495E-BB07-68C53F64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CE83B1-4049-4D04-8F81-F1A09D503749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5F4641DF-CE50-4F74-99E3-A82D581B6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656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View from 30,000 Feet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F165D8F-C146-4866-85CD-B99A4CAFD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0C37F53-636B-42A9-A9D0-A83898109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5080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What is the role of the Add units?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Explain the inputs to the data memory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Explain the inputs to the ALU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Explain the inputs to the register unit</a:t>
            </a:r>
          </a:p>
        </p:txBody>
      </p:sp>
      <p:pic>
        <p:nvPicPr>
          <p:cNvPr id="18438" name="Picture 7" descr="f04-01-9780124077263">
            <a:extLst>
              <a:ext uri="{FF2B5EF4-FFF2-40B4-BE49-F238E27FC236}">
                <a16:creationId xmlns:a16="http://schemas.microsoft.com/office/drawing/2014/main" id="{F63AF093-954B-4132-9E88-4E5D3EDED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7">
            <a:extLst>
              <a:ext uri="{FF2B5EF4-FFF2-40B4-BE49-F238E27FC236}">
                <a16:creationId xmlns:a16="http://schemas.microsoft.com/office/drawing/2014/main" id="{1930CBE1-8EA7-4693-930B-CF552FE53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1865313"/>
            <a:ext cx="285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Note: we haven’t bothered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showing multiplexors</a:t>
            </a:r>
          </a:p>
        </p:txBody>
      </p:sp>
      <p:sp>
        <p:nvSpPr>
          <p:cNvPr id="18440" name="Text Box 5">
            <a:extLst>
              <a:ext uri="{FF2B5EF4-FFF2-40B4-BE49-F238E27FC236}">
                <a16:creationId xmlns:a16="http://schemas.microsoft.com/office/drawing/2014/main" id="{7B3613C5-A8BF-43BB-8777-F82822159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6100" y="52578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6E17B9F-88D1-4460-9998-AD0D5B66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54CE11-8E40-4626-B91A-DC1478A1811B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A98AAD6A-8D6D-43DF-BD83-DA58D9658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024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Implementing J-type Instructions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7323B2EE-73D8-43DD-88EE-B831DD4626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FCDA10CD-D516-46B0-A93C-7E30B0DDA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95425"/>
            <a:ext cx="5226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Instructions of the form   beq $t1, $t2, offset</a:t>
            </a:r>
          </a:p>
        </p:txBody>
      </p:sp>
      <p:pic>
        <p:nvPicPr>
          <p:cNvPr id="26630" name="Picture 6" descr="f04-09-9780124077263">
            <a:extLst>
              <a:ext uri="{FF2B5EF4-FFF2-40B4-BE49-F238E27FC236}">
                <a16:creationId xmlns:a16="http://schemas.microsoft.com/office/drawing/2014/main" id="{3923FDB2-CED7-4B09-B05D-12729EC4F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57400"/>
            <a:ext cx="5876925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AC9DF337-4A9B-419E-8A57-7A43AFC6C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19601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124B28-A4DB-4CA3-AE11-5E40121E7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E5B62D-3166-4102-BFE6-079A6DB77FA4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2542748-90CB-44FE-A255-35376BCE3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656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View from 10,000 Feet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EFF6F290-310B-476F-B91C-2150189E6B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677" name="Picture 6" descr="f04-11-9780124077263">
            <a:extLst>
              <a:ext uri="{FF2B5EF4-FFF2-40B4-BE49-F238E27FC236}">
                <a16:creationId xmlns:a16="http://schemas.microsoft.com/office/drawing/2014/main" id="{C2ACCF78-F519-4D28-B0B0-1759C9365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23265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8" name="Text Box 5">
            <a:extLst>
              <a:ext uri="{FF2B5EF4-FFF2-40B4-BE49-F238E27FC236}">
                <a16:creationId xmlns:a16="http://schemas.microsoft.com/office/drawing/2014/main" id="{98778898-46F2-498C-95B5-262568053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127D05B-EA16-4A20-B5A4-4E782E1D4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E6B097-A63C-4EB8-A744-B31AC654230C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C2444E2-91B0-4D5E-A2DD-8650B73CC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401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View from 5,000 Feet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AE9D17C-46E8-491F-9AC9-EA3FDA29A5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f04-17-9780124077263">
            <a:extLst>
              <a:ext uri="{FF2B5EF4-FFF2-40B4-BE49-F238E27FC236}">
                <a16:creationId xmlns:a16="http://schemas.microsoft.com/office/drawing/2014/main" id="{A200FF17-4380-496D-A5FB-AFA74C1B1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39863"/>
            <a:ext cx="6521450" cy="5062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00E08A8E-CA39-4099-A5BD-44F10CC10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7975" y="655002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B8669F1-CAEC-44A4-85F6-5604CE9C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970B3E-D588-4B12-9A48-92874EDCB70A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35C96CE-28E1-4CA0-9BDE-AA7078EE6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83407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Latches and Clocks in a Single-Cycle Design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9CFE769D-17FD-433D-A31E-BDD412ACB9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432E9453-49F2-4948-82A9-4A666F516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PC</a:t>
            </a:r>
          </a:p>
        </p:txBody>
      </p:sp>
      <p:sp>
        <p:nvSpPr>
          <p:cNvPr id="9222" name="Rectangle 36">
            <a:extLst>
              <a:ext uri="{FF2B5EF4-FFF2-40B4-BE49-F238E27FC236}">
                <a16:creationId xmlns:a16="http://schemas.microsoft.com/office/drawing/2014/main" id="{F1516B9B-EEA8-41D0-B3BB-6208EB722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775" y="155257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</a:t>
            </a: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756B7597-3306-4250-8D87-E998680FD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4375" y="1552575"/>
            <a:ext cx="13716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Reg</a:t>
            </a:r>
            <a:endParaRPr lang="en-US" altLang="en-US" sz="2000" dirty="0"/>
          </a:p>
          <a:p>
            <a:pPr algn="ctr" eaLnBrk="1" hangingPunct="1">
              <a:defRPr/>
            </a:pPr>
            <a:r>
              <a:rPr lang="en-US" altLang="en-US" sz="2000" dirty="0"/>
              <a:t>File</a:t>
            </a:r>
          </a:p>
        </p:txBody>
      </p:sp>
      <p:sp>
        <p:nvSpPr>
          <p:cNvPr id="9224" name="Rectangle 36">
            <a:extLst>
              <a:ext uri="{FF2B5EF4-FFF2-40B4-BE49-F238E27FC236}">
                <a16:creationId xmlns:a16="http://schemas.microsoft.com/office/drawing/2014/main" id="{EF16E59A-16DC-4CD6-B0E2-2576C3D4B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0463" y="1552575"/>
            <a:ext cx="1331912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9225" name="Rectangle 36">
            <a:extLst>
              <a:ext uri="{FF2B5EF4-FFF2-40B4-BE49-F238E27FC236}">
                <a16:creationId xmlns:a16="http://schemas.microsoft.com/office/drawing/2014/main" id="{B46C998C-E6DA-409E-866E-906B9A62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589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E249FAA1-98E6-4D2D-9E78-D0CED4436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988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Addr</a:t>
            </a:r>
            <a:endParaRPr lang="en-US" altLang="en-US" sz="2000" dirty="0"/>
          </a:p>
        </p:txBody>
      </p:sp>
      <p:sp>
        <p:nvSpPr>
          <p:cNvPr id="9227" name="Line 25">
            <a:extLst>
              <a:ext uri="{FF2B5EF4-FFF2-40B4-BE49-F238E27FC236}">
                <a16:creationId xmlns:a16="http://schemas.microsoft.com/office/drawing/2014/main" id="{DB9494CA-DCC1-44A9-9D3B-A710DE02C3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3381375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25">
            <a:extLst>
              <a:ext uri="{FF2B5EF4-FFF2-40B4-BE49-F238E27FC236}">
                <a16:creationId xmlns:a16="http://schemas.microsoft.com/office/drawing/2014/main" id="{FE987690-5397-46D2-9077-14F0E835BF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3381375"/>
            <a:ext cx="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25">
            <a:extLst>
              <a:ext uri="{FF2B5EF4-FFF2-40B4-BE49-F238E27FC236}">
                <a16:creationId xmlns:a16="http://schemas.microsoft.com/office/drawing/2014/main" id="{37AF8B50-67C5-4C4F-A167-F3252FD4A7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381375"/>
            <a:ext cx="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Text Box 4">
            <a:extLst>
              <a:ext uri="{FF2B5EF4-FFF2-40B4-BE49-F238E27FC236}">
                <a16:creationId xmlns:a16="http://schemas.microsoft.com/office/drawing/2014/main" id="{55BC1950-2E00-4508-B7AC-B8976CB62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4035425"/>
            <a:ext cx="8693150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entire instruction executes in a single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Green blocks are latches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At the rising edge, a new PC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At the rising edge, the result of the previous cycle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At the falling edge, the address of LW/SW is recorded 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we can access the data memory in the 2</a:t>
            </a:r>
            <a:r>
              <a:rPr lang="en-US" altLang="en-US" sz="2400" baseline="30000">
                <a:latin typeface="Arial" panose="020B0604020202020204" pitchFamily="34" charset="0"/>
              </a:rPr>
              <a:t>nd</a:t>
            </a:r>
            <a:r>
              <a:rPr lang="en-US" altLang="en-US" sz="2400">
                <a:latin typeface="Arial" panose="020B0604020202020204" pitchFamily="34" charset="0"/>
              </a:rPr>
              <a:t> half of the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9231" name="Line 25">
            <a:extLst>
              <a:ext uri="{FF2B5EF4-FFF2-40B4-BE49-F238E27FC236}">
                <a16:creationId xmlns:a16="http://schemas.microsoft.com/office/drawing/2014/main" id="{E7E52316-822A-408D-A36C-3BCB2765F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2200" y="4724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25">
            <a:extLst>
              <a:ext uri="{FF2B5EF4-FFF2-40B4-BE49-F238E27FC236}">
                <a16:creationId xmlns:a16="http://schemas.microsoft.com/office/drawing/2014/main" id="{5D2D7B12-62DA-451D-A565-3E47BE1B4E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15400" y="5105400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25">
            <a:extLst>
              <a:ext uri="{FF2B5EF4-FFF2-40B4-BE49-F238E27FC236}">
                <a16:creationId xmlns:a16="http://schemas.microsoft.com/office/drawing/2014/main" id="{EADF2611-CD96-44F4-AD54-3B0A7B0299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58200" y="5562600"/>
            <a:ext cx="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BE2E642-955B-46CA-A8DF-BBB93378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FFA0E4-E74A-4867-AC54-E0BB36CAE2FC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5D6E0F03-3122-4841-8A3D-6B17A2E24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33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Multi-Stage Circuit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13615255-6B9D-4856-8B3D-8F4E2C4E1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2AE533F7-B939-407E-AA96-397E3E8BB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43825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Instead of executing the entire instruction in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cycle (a single stage), let’s break up the execution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multiple stages, each separated by a latch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0A621CFC-BA11-4308-82DF-A958E0476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PC</a:t>
            </a:r>
          </a:p>
        </p:txBody>
      </p:sp>
      <p:sp>
        <p:nvSpPr>
          <p:cNvPr id="11271" name="Rectangle 36">
            <a:extLst>
              <a:ext uri="{FF2B5EF4-FFF2-40B4-BE49-F238E27FC236}">
                <a16:creationId xmlns:a16="http://schemas.microsoft.com/office/drawing/2014/main" id="{D361DAF3-7B07-48BE-A341-7A54646F4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29686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</a:t>
            </a:r>
          </a:p>
        </p:txBody>
      </p:sp>
      <p:sp>
        <p:nvSpPr>
          <p:cNvPr id="11272" name="Rectangle 36">
            <a:extLst>
              <a:ext uri="{FF2B5EF4-FFF2-40B4-BE49-F238E27FC236}">
                <a16:creationId xmlns:a16="http://schemas.microsoft.com/office/drawing/2014/main" id="{3C4F841D-189C-40EE-8BB2-20E75E7CE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11273" name="Rectangle 36">
            <a:extLst>
              <a:ext uri="{FF2B5EF4-FFF2-40B4-BE49-F238E27FC236}">
                <a16:creationId xmlns:a16="http://schemas.microsoft.com/office/drawing/2014/main" id="{B2541931-2465-4C72-874C-410CAD947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2976563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D4818BA0-1FA7-4A2E-A2E2-67975A692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1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L2</a:t>
            </a:r>
          </a:p>
        </p:txBody>
      </p:sp>
      <p:sp>
        <p:nvSpPr>
          <p:cNvPr id="11275" name="Rectangle 36">
            <a:extLst>
              <a:ext uri="{FF2B5EF4-FFF2-40B4-BE49-F238E27FC236}">
                <a16:creationId xmlns:a16="http://schemas.microsoft.com/office/drawing/2014/main" id="{DCAF7AB7-868F-4283-AE70-322B08B98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95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File</a:t>
            </a:r>
          </a:p>
        </p:txBody>
      </p:sp>
      <p:sp>
        <p:nvSpPr>
          <p:cNvPr id="14" name="Rectangle 36">
            <a:extLst>
              <a:ext uri="{FF2B5EF4-FFF2-40B4-BE49-F238E27FC236}">
                <a16:creationId xmlns:a16="http://schemas.microsoft.com/office/drawing/2014/main" id="{F5ABEA4E-2C74-4F09-9CF1-BD3D9CF8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038" y="2971800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L3</a:t>
            </a:r>
          </a:p>
        </p:txBody>
      </p:sp>
      <p:sp>
        <p:nvSpPr>
          <p:cNvPr id="15" name="Rectangle 36">
            <a:extLst>
              <a:ext uri="{FF2B5EF4-FFF2-40B4-BE49-F238E27FC236}">
                <a16:creationId xmlns:a16="http://schemas.microsoft.com/office/drawing/2014/main" id="{35776316-B2C2-47B6-AB16-AA19FEB81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838" y="2968625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L4</a:t>
            </a:r>
          </a:p>
        </p:txBody>
      </p:sp>
      <p:sp>
        <p:nvSpPr>
          <p:cNvPr id="16" name="Rectangle 36">
            <a:extLst>
              <a:ext uri="{FF2B5EF4-FFF2-40B4-BE49-F238E27FC236}">
                <a16:creationId xmlns:a16="http://schemas.microsoft.com/office/drawing/2014/main" id="{45497FFB-3D78-46C7-A910-4A11D03DF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2425" y="4922838"/>
            <a:ext cx="1371600" cy="175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Reg</a:t>
            </a:r>
            <a:endParaRPr lang="en-US" altLang="en-US" sz="2000" dirty="0"/>
          </a:p>
          <a:p>
            <a:pPr algn="ctr" eaLnBrk="1" hangingPunct="1">
              <a:defRPr/>
            </a:pPr>
            <a:r>
              <a:rPr lang="en-US" altLang="en-US" sz="2000" dirty="0"/>
              <a:t>File</a:t>
            </a:r>
          </a:p>
        </p:txBody>
      </p:sp>
      <p:sp>
        <p:nvSpPr>
          <p:cNvPr id="2" name="Curved Down Arrow 1">
            <a:extLst>
              <a:ext uri="{FF2B5EF4-FFF2-40B4-BE49-F238E27FC236}">
                <a16:creationId xmlns:a16="http://schemas.microsoft.com/office/drawing/2014/main" id="{6909DCE6-93BC-4DDE-BD01-FC765CBA90FE}"/>
              </a:ext>
            </a:extLst>
          </p:cNvPr>
          <p:cNvSpPr/>
          <p:nvPr/>
        </p:nvSpPr>
        <p:spPr>
          <a:xfrm rot="9386638">
            <a:off x="4408488" y="5029200"/>
            <a:ext cx="4873625" cy="1481138"/>
          </a:xfrm>
          <a:prstGeom prst="curvedDownArrow">
            <a:avLst>
              <a:gd name="adj1" fmla="val 10726"/>
              <a:gd name="adj2" fmla="val 31649"/>
              <a:gd name="adj3" fmla="val 174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36">
            <a:extLst>
              <a:ext uri="{FF2B5EF4-FFF2-40B4-BE49-F238E27FC236}">
                <a16:creationId xmlns:a16="http://schemas.microsoft.com/office/drawing/2014/main" id="{34F3F0A4-0994-482E-88CF-2F8CA217D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838" y="2976563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L5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F2764B59-BED7-4EE5-B5A3-2ADD26E8D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84B133-F89A-46C6-AED6-1AEE1674A66E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D419680-BF0B-44BE-A81D-BDE073202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35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The Assembly Line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8F6B3E05-A38F-491B-9998-BBA3369006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D518DFD2-6FC7-4529-9FF0-27387D5A6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7DF0D8BC-8952-4F3B-B24A-194E63516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133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037A8E57-D743-44AA-B8BB-34F45A83E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514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52F8B61C-AEBB-4266-8D75-304035DC5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895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583D2657-72E2-4404-81B5-7589C49F5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3322" name="Text Box 21">
            <a:extLst>
              <a:ext uri="{FF2B5EF4-FFF2-40B4-BE49-F238E27FC236}">
                <a16:creationId xmlns:a16="http://schemas.microsoft.com/office/drawing/2014/main" id="{979B94F7-6D27-45D6-B0C5-5E338AE71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371600"/>
            <a:ext cx="5427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Start and finish a job before moving to the next</a:t>
            </a:r>
          </a:p>
        </p:txBody>
      </p:sp>
      <p:sp>
        <p:nvSpPr>
          <p:cNvPr id="13323" name="Text Box 22">
            <a:extLst>
              <a:ext uri="{FF2B5EF4-FFF2-40B4-BE49-F238E27FC236}">
                <a16:creationId xmlns:a16="http://schemas.microsoft.com/office/drawing/2014/main" id="{AC532F06-A666-4D5F-BC76-5CEB30079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352800"/>
            <a:ext cx="74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Time</a:t>
            </a:r>
          </a:p>
        </p:txBody>
      </p:sp>
      <p:sp>
        <p:nvSpPr>
          <p:cNvPr id="13324" name="Text Box 23">
            <a:extLst>
              <a:ext uri="{FF2B5EF4-FFF2-40B4-BE49-F238E27FC236}">
                <a16:creationId xmlns:a16="http://schemas.microsoft.com/office/drawing/2014/main" id="{A208E334-39DD-4970-86C2-D749CC248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14600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Jobs</a:t>
            </a:r>
          </a:p>
        </p:txBody>
      </p:sp>
      <p:sp>
        <p:nvSpPr>
          <p:cNvPr id="13325" name="Line 24">
            <a:extLst>
              <a:ext uri="{FF2B5EF4-FFF2-40B4-BE49-F238E27FC236}">
                <a16:creationId xmlns:a16="http://schemas.microsoft.com/office/drawing/2014/main" id="{F71BC53D-033C-48C6-9700-C327FD6839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8288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25">
            <a:extLst>
              <a:ext uri="{FF2B5EF4-FFF2-40B4-BE49-F238E27FC236}">
                <a16:creationId xmlns:a16="http://schemas.microsoft.com/office/drawing/2014/main" id="{02337456-7A40-40A3-9C63-9C4CD628C4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581400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Text Box 26">
            <a:extLst>
              <a:ext uri="{FF2B5EF4-FFF2-40B4-BE49-F238E27FC236}">
                <a16:creationId xmlns:a16="http://schemas.microsoft.com/office/drawing/2014/main" id="{F4642089-55B8-46FE-BAB2-6A299B35E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343400"/>
            <a:ext cx="3865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Break the job into smaller stages</a:t>
            </a:r>
          </a:p>
        </p:txBody>
      </p:sp>
      <p:sp>
        <p:nvSpPr>
          <p:cNvPr id="13328" name="Rectangle 28">
            <a:extLst>
              <a:ext uri="{FF2B5EF4-FFF2-40B4-BE49-F238E27FC236}">
                <a16:creationId xmlns:a16="http://schemas.microsoft.com/office/drawing/2014/main" id="{DC50CEE9-AF24-4089-8B71-CECFE9A50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3329" name="Rectangle 29">
            <a:extLst>
              <a:ext uri="{FF2B5EF4-FFF2-40B4-BE49-F238E27FC236}">
                <a16:creationId xmlns:a16="http://schemas.microsoft.com/office/drawing/2014/main" id="{CCB7C02D-3E71-4594-B505-FA121BECA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13330" name="Rectangle 30">
            <a:extLst>
              <a:ext uri="{FF2B5EF4-FFF2-40B4-BE49-F238E27FC236}">
                <a16:creationId xmlns:a16="http://schemas.microsoft.com/office/drawing/2014/main" id="{8FC20C9D-D238-49FD-B613-EAEC80007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3331" name="Rectangle 31">
            <a:extLst>
              <a:ext uri="{FF2B5EF4-FFF2-40B4-BE49-F238E27FC236}">
                <a16:creationId xmlns:a16="http://schemas.microsoft.com/office/drawing/2014/main" id="{E48F7531-EF2F-40C2-8507-4EDE5FB42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3332" name="Rectangle 32">
            <a:extLst>
              <a:ext uri="{FF2B5EF4-FFF2-40B4-BE49-F238E27FC236}">
                <a16:creationId xmlns:a16="http://schemas.microsoft.com/office/drawing/2014/main" id="{D0C37117-2889-485B-897E-94130CD86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13333" name="Rectangle 33">
            <a:extLst>
              <a:ext uri="{FF2B5EF4-FFF2-40B4-BE49-F238E27FC236}">
                <a16:creationId xmlns:a16="http://schemas.microsoft.com/office/drawing/2014/main" id="{FAFE7D54-10FB-4FFF-9010-DF2FB0179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3334" name="Rectangle 34">
            <a:extLst>
              <a:ext uri="{FF2B5EF4-FFF2-40B4-BE49-F238E27FC236}">
                <a16:creationId xmlns:a16="http://schemas.microsoft.com/office/drawing/2014/main" id="{47C703BB-3851-4DB4-B011-84DEDF388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3335" name="Rectangle 35">
            <a:extLst>
              <a:ext uri="{FF2B5EF4-FFF2-40B4-BE49-F238E27FC236}">
                <a16:creationId xmlns:a16="http://schemas.microsoft.com/office/drawing/2014/main" id="{E0F11275-3CDF-44F0-A9FE-AA50D4D7B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13336" name="Rectangle 36">
            <a:extLst>
              <a:ext uri="{FF2B5EF4-FFF2-40B4-BE49-F238E27FC236}">
                <a16:creationId xmlns:a16="http://schemas.microsoft.com/office/drawing/2014/main" id="{4046D316-E15A-4F66-BAF1-C64F22E92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3337" name="Rectangle 37">
            <a:extLst>
              <a:ext uri="{FF2B5EF4-FFF2-40B4-BE49-F238E27FC236}">
                <a16:creationId xmlns:a16="http://schemas.microsoft.com/office/drawing/2014/main" id="{C621EA3C-9AA2-472C-935D-4C0495996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3338" name="Rectangle 38">
            <a:extLst>
              <a:ext uri="{FF2B5EF4-FFF2-40B4-BE49-F238E27FC236}">
                <a16:creationId xmlns:a16="http://schemas.microsoft.com/office/drawing/2014/main" id="{6E637072-4734-4916-8C26-7980B36EF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13339" name="Text Box 39">
            <a:extLst>
              <a:ext uri="{FF2B5EF4-FFF2-40B4-BE49-F238E27FC236}">
                <a16:creationId xmlns:a16="http://schemas.microsoft.com/office/drawing/2014/main" id="{61CCB74F-64F1-4CAA-8825-C1443A2C3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1798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Unpipelined</a:t>
            </a:r>
          </a:p>
        </p:txBody>
      </p:sp>
      <p:sp>
        <p:nvSpPr>
          <p:cNvPr id="13340" name="Text Box 40">
            <a:extLst>
              <a:ext uri="{FF2B5EF4-FFF2-40B4-BE49-F238E27FC236}">
                <a16:creationId xmlns:a16="http://schemas.microsoft.com/office/drawing/2014/main" id="{E47C3F75-530C-4034-A7B0-4F62CBD16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1441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Pipelined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8A55E1-D9CC-4F9B-B087-758B5D423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2F3B8B-2232-4C61-8B1B-73406133E18B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80D3F9CB-428D-4CE5-A945-B51F45BB1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4149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Performance Improvements?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1ED7669D-A7EB-4DD9-9319-37745660AC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669B5C15-A2C7-4E0B-B034-96229885B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64438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Does it take longer to finish each individual job?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Does it take shorter to finish a series of jobs?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What assumptions were made while answering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questions?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Is a 10-stage pipeline better than a 5-stage pipeline?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35301</TotalTime>
  <Words>775</Words>
  <Application>Microsoft Office PowerPoint</Application>
  <PresentationFormat>On-screen Show (4:3)</PresentationFormat>
  <Paragraphs>184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193</cp:revision>
  <dcterms:created xsi:type="dcterms:W3CDTF">2002-09-20T18:19:18Z</dcterms:created>
  <dcterms:modified xsi:type="dcterms:W3CDTF">2020-03-04T20:09:58Z</dcterms:modified>
</cp:coreProperties>
</file>