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63" r:id="rId2"/>
    <p:sldId id="748" r:id="rId3"/>
    <p:sldId id="731" r:id="rId4"/>
    <p:sldId id="746" r:id="rId5"/>
    <p:sldId id="747" r:id="rId6"/>
    <p:sldId id="734" r:id="rId7"/>
    <p:sldId id="735" r:id="rId8"/>
    <p:sldId id="736" r:id="rId9"/>
    <p:sldId id="737" r:id="rId10"/>
    <p:sldId id="738" r:id="rId11"/>
    <p:sldId id="412" r:id="rId12"/>
    <p:sldId id="418" r:id="rId13"/>
  </p:sldIdLst>
  <p:sldSz cx="9144000" cy="6858000" type="screen4x3"/>
  <p:notesSz cx="6845300" cy="9396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989" autoAdjust="0"/>
    <p:restoredTop sz="94660" autoAdjust="0"/>
  </p:normalViewPr>
  <p:slideViewPr>
    <p:cSldViewPr>
      <p:cViewPr varScale="1">
        <p:scale>
          <a:sx n="67" d="100"/>
          <a:sy n="67" d="100"/>
        </p:scale>
        <p:origin x="1326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>
            <a:extLst>
              <a:ext uri="{FF2B5EF4-FFF2-40B4-BE49-F238E27FC236}">
                <a16:creationId xmlns:a16="http://schemas.microsoft.com/office/drawing/2014/main" id="{41ACDA2F-C604-4D49-811F-8A3AE86D35C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5" name="Rectangle 3">
            <a:extLst>
              <a:ext uri="{FF2B5EF4-FFF2-40B4-BE49-F238E27FC236}">
                <a16:creationId xmlns:a16="http://schemas.microsoft.com/office/drawing/2014/main" id="{E14814E4-C333-4006-A09F-B1A9C5AEB0C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6" name="Rectangle 4">
            <a:extLst>
              <a:ext uri="{FF2B5EF4-FFF2-40B4-BE49-F238E27FC236}">
                <a16:creationId xmlns:a16="http://schemas.microsoft.com/office/drawing/2014/main" id="{BD9FEAED-9A06-4CC0-80CF-C3D42ECE000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7" name="Rectangle 5">
            <a:extLst>
              <a:ext uri="{FF2B5EF4-FFF2-40B4-BE49-F238E27FC236}">
                <a16:creationId xmlns:a16="http://schemas.microsoft.com/office/drawing/2014/main" id="{2FE41A56-D311-4F43-91CB-D663173ABDB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4AEDFCC-82EF-46F3-A71F-E8D3A16C34D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86A36B77-79F6-42BC-9804-3E38A52F500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03870108-D4E9-433B-A94E-C1508E74BF8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DFFA99CD-367C-47E5-9914-A52F683D87E9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AAA8BC80-94CC-463F-82B4-4D16891B1DA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C7E56299-C7DA-439A-BD9A-E88D1B693E1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504FACD0-E269-4ABE-8E33-BD448DB706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DD05F83-9007-49CB-85F1-CF9D86A65D7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07F719D3-B500-4D35-AF80-B5AB7C47DC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057A7CC-C741-44F0-87B9-6529CD12D8E4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5B5DE2C1-1CA3-414A-BE2E-3566CD0A182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E14F764E-FAAB-43D6-A689-869F9DEA4DB7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3A0C1433-6C78-44AB-B6FA-0CEFEB7A282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B3BED54-078B-4A2D-BF8E-9D7B4D49805C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D7D4001B-8E87-4F3D-9137-54674B62AF0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FE112880-E721-4FCD-885B-CC6DA7988C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4C2844E5-7D37-40ED-AF82-A9872C737D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7AB9125-2E5F-483F-9170-CE53AE0ED1AF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A81F5269-794A-46A2-8509-2D0C28F0C5F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42AA6BD2-4B57-49BC-8812-1A643EA08E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15B2D20A-2185-4B60-9A14-821C3D30906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928B251-A933-46F4-AED0-BA552D89F219}" type="slidenum">
              <a:rPr lang="en-US" altLang="en-US" sz="1200"/>
              <a:pPr/>
              <a:t>12</a:t>
            </a:fld>
            <a:endParaRPr lang="en-US" altLang="en-US" sz="1200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32F6FE01-789D-412F-A000-EA298BD68B8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6B0B8742-0533-4A89-B77B-48A0CD8607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33979A98-35ED-4BBC-AF3B-D80D854303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1C3BB4C-5313-4AD5-B67D-7D1E7E08D5E7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5360C09E-A25B-43E2-9609-5C1B35AD200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2EABE658-B014-4DA9-81E3-8B140F3702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DCE9B5FC-4952-48C0-95F3-93ECC069124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F0F6A44-E39E-4C63-8BD1-28C7BDFB0B9C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7BDBE205-B521-4ACD-9B96-1045A6EEB3A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990DC40E-84CC-41E6-B667-78FC0236FE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4747895F-F27C-4A87-8436-199B5C126B0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C135542-EDB1-445B-8036-39E27F22A8AC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E326424F-F0A5-4C42-B685-FD1D0C4111A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8DA7515A-0B6A-4F16-B9A9-31F40CA371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9C7E6514-6AE7-4F21-B79F-30A7F45084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37FBAFA-1452-4B6B-BD86-8898D0466853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7907F95D-51D2-49A8-B2B8-C1C8062426A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BB6A20B0-E2A5-46C7-B00D-1B7A9A4690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8B1EF3F8-66C8-4636-9D3B-004F513E906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C808EE3-A4C0-4514-B344-CC2D3727FFCC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F6C14511-F66D-4052-8B0A-3E55152CD60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B241E789-0403-48F3-A611-70BDB5A7FC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E1824906-526A-454D-8E01-56F00E04C8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EB1E5E3-866F-44FC-AE12-48B69E7A8E2A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CE21D12E-185D-479A-B338-22BDA3932D9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DAF51FE8-A2FD-4DCB-825D-07B11C5437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8C809F16-5D47-42AB-8E2F-4D68721D36D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38B2DFF-5209-4D4F-B387-2936279A9F9A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B1145325-3B4B-45AF-B5FB-CA8213E7AC3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62DEDDB1-F16D-48DC-942F-37098BFF8D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B2B1E099-B38B-49B6-A3D0-E0A896F802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BBBC544-1364-4184-A0E2-D6556083FA10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0B6CADF7-A5FF-4DE8-9A84-C384C0F0AD9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223C6025-EFB5-4462-A486-A59221410D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7C5B8AC-37A5-48F2-A266-06AD621318B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FE60ABC-1CB0-471A-8A10-FC8F3C8EA5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60B3DC1-7AC5-4FA1-8818-F1BA81C668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5F437B-9DC1-4F6B-BD21-52B90485C7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2637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D415E94-B877-43BB-8837-9501AA3626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CE154CF-F87F-4630-B13C-B6F7F192EC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6D1CD53-BC7D-4DDB-B9E7-A0620494AA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015345-9EAC-4E77-89CA-209EC23A431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4839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A9DFE-29C4-4B2F-8B50-D0402191EB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1A8195B-C272-4ED2-884C-8E3BB92B7E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DE0C38D-F43D-4A7E-9B48-64BD1F3355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B01E88-03C0-4892-A8A5-F5D25EB40E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8577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9AAED00-F33E-432E-A375-458931072E3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7835498-7F34-4DB1-A825-CDC5A19F846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633E3D0-A927-4FB8-BE90-01F5FBC5AE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984053-7703-4801-822C-4E9F62DEAB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3085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C959209-90CC-4340-B3EF-E0EB2B568F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C461E39-9243-4B27-B6C1-47F173B2C51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0E59719-DF69-4FDA-973E-31AB5775DEB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BBAEE5-1356-4DFA-A489-A18EEC403A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138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CCBD002-73E8-4B24-8E25-4F3EFF1F3EA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219C931-EBF6-4047-B953-2B571F56D33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FFE8E3-2693-452B-8E22-40F832AA73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5F2E69-41B1-4424-999C-E1FECCDD7F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0219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F2357B1-ABB6-4BC1-9DC4-91779EED25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4979E82-F232-47F9-99E1-412D7908D7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04C2BD3-8FAA-4174-8358-8A8160B299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48A7B8-CDF3-4F1E-AE8C-C870A3B7DE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4900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45725ED-5F01-4813-962D-D0267AC33C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B344756-3D63-48EF-8EE9-5B5A121D25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80AADE2-F421-49BF-93BC-D4789EA9E5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2DEDE2-1F2B-4E1A-A015-2328B6C3C13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3154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605E14F-319F-459D-9F7A-6E1ED14848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9E18F82-9F2A-49F2-90CD-1B560182EE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7735C37-E069-464C-92AC-692A00C660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2DAB04-132D-499A-8423-909837559B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7057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B923A63-3C82-4650-8D92-16CA6C1865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C6F0E25-862C-48D8-AA28-5D74D6FB88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B36DA58-CB97-4185-A745-BBF3F642CA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8A89CD-CD95-48A1-953E-31D3133332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535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18AA346-A293-460C-AEEA-C93435C16A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069F14C-2355-47F1-8DD7-A6FEEFB829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32455AC-A361-4E03-89D8-35D7F02663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8A887F-6EB4-4C29-B317-3588F51E3ED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2816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273462F-B6A5-4F39-9523-185DFA612E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9DC4116-B924-4EE7-9ACC-35350A0922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2740606-452B-4E10-BAAA-C012068EB47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3E67944-CD7C-41AA-B529-84E63C5E956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275D84E-5CF6-400E-8070-2CB7694BDA8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fld id="{2B39FC5D-774A-4CF0-8D5E-481B839A810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96D444E-5659-4F7E-8E5A-791693258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7CD21B3-AEED-469B-B03A-FE33A63FD567}" type="slidenum">
              <a:rPr lang="en-US" altLang="en-US" sz="1400">
                <a:latin typeface="Times New Roman" panose="02020603050405020304" pitchFamily="18" charset="0"/>
              </a:rPr>
              <a:pPr/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39CF3348-F62A-453E-9EAF-CC980E38E6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72143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Arial" panose="020B0604020202020204" pitchFamily="34" charset="0"/>
              </a:rPr>
              <a:t>Lecture 16: Basic CPU Design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0747379F-C43B-4688-B48A-F5992874FD9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E934430F-2A42-4D8F-A5DE-0DD41969E9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3270447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Arial" panose="020B060402020202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Arial" panose="020B060402020202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Arial" panose="020B0604020202020204" pitchFamily="34" charset="0"/>
              </a:rPr>
              <a:t> Single-cycle CPU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Arial" panose="020B0604020202020204" pitchFamily="34" charset="0"/>
              </a:rPr>
              <a:t> Multi-cycle CPU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C127D05B-EA16-4A20-B5A4-4E782E1D4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0E6B097-A63C-4EB8-A744-B31AC654230C}" type="slidenum">
              <a:rPr lang="en-US" altLang="en-US" sz="1400">
                <a:latin typeface="Times New Roman" panose="02020603050405020304" pitchFamily="18" charset="0"/>
              </a:rPr>
              <a:pPr/>
              <a:t>10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DC2444E2-91B0-4D5E-A2DD-8650B73CC7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0401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View from 5,000 Feet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8AE9D17C-46E8-491F-9AC9-EA3FDA29A56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0725" name="Picture 6" descr="f04-17-9780124077263">
            <a:extLst>
              <a:ext uri="{FF2B5EF4-FFF2-40B4-BE49-F238E27FC236}">
                <a16:creationId xmlns:a16="http://schemas.microsoft.com/office/drawing/2014/main" id="{A200FF17-4380-496D-A5FB-AFA74C1B15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439863"/>
            <a:ext cx="6521450" cy="5062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26" name="Text Box 5">
            <a:extLst>
              <a:ext uri="{FF2B5EF4-FFF2-40B4-BE49-F238E27FC236}">
                <a16:creationId xmlns:a16="http://schemas.microsoft.com/office/drawing/2014/main" id="{00E08A8E-CA39-4099-A5BD-44F10CC105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7975" y="6550025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4B8669F1-CAEC-44A4-85F6-5604CE9C7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0970B3E-D588-4B12-9A48-92874EDCB70A}" type="slidenum">
              <a:rPr lang="en-US" altLang="en-US" sz="1400">
                <a:latin typeface="Times New Roman" panose="02020603050405020304" pitchFamily="18" charset="0"/>
              </a:rPr>
              <a:pPr/>
              <a:t>11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9219" name="Text Box 2">
            <a:extLst>
              <a:ext uri="{FF2B5EF4-FFF2-40B4-BE49-F238E27FC236}">
                <a16:creationId xmlns:a16="http://schemas.microsoft.com/office/drawing/2014/main" id="{A35C96CE-28E1-4CA0-9BDE-AA7078EE68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83407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Latches and Clocks in a Single-Cycle Design</a:t>
            </a:r>
          </a:p>
        </p:txBody>
      </p:sp>
      <p:sp>
        <p:nvSpPr>
          <p:cNvPr id="9220" name="Line 3">
            <a:extLst>
              <a:ext uri="{FF2B5EF4-FFF2-40B4-BE49-F238E27FC236}">
                <a16:creationId xmlns:a16="http://schemas.microsoft.com/office/drawing/2014/main" id="{9CFE769D-17FD-433D-A31E-BDD412ACB96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Rectangle 36">
            <a:extLst>
              <a:ext uri="{FF2B5EF4-FFF2-40B4-BE49-F238E27FC236}">
                <a16:creationId xmlns:a16="http://schemas.microsoft.com/office/drawing/2014/main" id="{432E9453-49F2-4948-82A9-4A666F5161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975" y="1552575"/>
            <a:ext cx="685800" cy="182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dirty="0"/>
              <a:t>PC</a:t>
            </a:r>
          </a:p>
        </p:txBody>
      </p:sp>
      <p:sp>
        <p:nvSpPr>
          <p:cNvPr id="9222" name="Rectangle 36">
            <a:extLst>
              <a:ext uri="{FF2B5EF4-FFF2-40B4-BE49-F238E27FC236}">
                <a16:creationId xmlns:a16="http://schemas.microsoft.com/office/drawing/2014/main" id="{F1516B9B-EEA8-41D0-B3BB-6208EB722A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1775" y="1552575"/>
            <a:ext cx="1371600" cy="1828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Instr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Mem</a:t>
            </a:r>
          </a:p>
        </p:txBody>
      </p:sp>
      <p:sp>
        <p:nvSpPr>
          <p:cNvPr id="9" name="Rectangle 36">
            <a:extLst>
              <a:ext uri="{FF2B5EF4-FFF2-40B4-BE49-F238E27FC236}">
                <a16:creationId xmlns:a16="http://schemas.microsoft.com/office/drawing/2014/main" id="{756B7597-3306-4250-8D87-E998680FDC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4375" y="1552575"/>
            <a:ext cx="1371600" cy="182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dirty="0" err="1"/>
              <a:t>Reg</a:t>
            </a:r>
            <a:endParaRPr lang="en-US" altLang="en-US" sz="2000" dirty="0"/>
          </a:p>
          <a:p>
            <a:pPr algn="ctr" eaLnBrk="1" hangingPunct="1">
              <a:defRPr/>
            </a:pPr>
            <a:r>
              <a:rPr lang="en-US" altLang="en-US" sz="2000" dirty="0"/>
              <a:t>File</a:t>
            </a:r>
          </a:p>
        </p:txBody>
      </p:sp>
      <p:sp>
        <p:nvSpPr>
          <p:cNvPr id="9224" name="Rectangle 36">
            <a:extLst>
              <a:ext uri="{FF2B5EF4-FFF2-40B4-BE49-F238E27FC236}">
                <a16:creationId xmlns:a16="http://schemas.microsoft.com/office/drawing/2014/main" id="{EF16E59A-16DC-4CD6-B0E2-2576C3D4BC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0463" y="1552575"/>
            <a:ext cx="1331912" cy="1828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ALU</a:t>
            </a:r>
          </a:p>
        </p:txBody>
      </p:sp>
      <p:sp>
        <p:nvSpPr>
          <p:cNvPr id="9225" name="Rectangle 36">
            <a:extLst>
              <a:ext uri="{FF2B5EF4-FFF2-40B4-BE49-F238E27FC236}">
                <a16:creationId xmlns:a16="http://schemas.microsoft.com/office/drawing/2014/main" id="{B46C998C-E6DA-409E-866E-906B9A6286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1558925"/>
            <a:ext cx="1371600" cy="1828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Data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Memory</a:t>
            </a:r>
          </a:p>
        </p:txBody>
      </p:sp>
      <p:sp>
        <p:nvSpPr>
          <p:cNvPr id="12" name="Rectangle 36">
            <a:extLst>
              <a:ext uri="{FF2B5EF4-FFF2-40B4-BE49-F238E27FC236}">
                <a16:creationId xmlns:a16="http://schemas.microsoft.com/office/drawing/2014/main" id="{E249FAA1-98E6-4D2D-9E78-D0CED44364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3988" y="1552575"/>
            <a:ext cx="685800" cy="182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dirty="0" err="1"/>
              <a:t>Addr</a:t>
            </a:r>
            <a:endParaRPr lang="en-US" altLang="en-US" sz="2000" dirty="0"/>
          </a:p>
        </p:txBody>
      </p:sp>
      <p:sp>
        <p:nvSpPr>
          <p:cNvPr id="9227" name="Line 25">
            <a:extLst>
              <a:ext uri="{FF2B5EF4-FFF2-40B4-BE49-F238E27FC236}">
                <a16:creationId xmlns:a16="http://schemas.microsoft.com/office/drawing/2014/main" id="{DB9494CA-DCC1-44A9-9D3B-A710DE02C35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2000" y="3381375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8" name="Line 25">
            <a:extLst>
              <a:ext uri="{FF2B5EF4-FFF2-40B4-BE49-F238E27FC236}">
                <a16:creationId xmlns:a16="http://schemas.microsoft.com/office/drawing/2014/main" id="{FE987690-5397-46D2-9077-14F0E835BFF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62400" y="3381375"/>
            <a:ext cx="0" cy="533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9" name="Line 25">
            <a:extLst>
              <a:ext uri="{FF2B5EF4-FFF2-40B4-BE49-F238E27FC236}">
                <a16:creationId xmlns:a16="http://schemas.microsoft.com/office/drawing/2014/main" id="{37AF8B50-67C5-4C4F-A167-F3252FD4A74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58000" y="3381375"/>
            <a:ext cx="0" cy="533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0" name="Text Box 4">
            <a:extLst>
              <a:ext uri="{FF2B5EF4-FFF2-40B4-BE49-F238E27FC236}">
                <a16:creationId xmlns:a16="http://schemas.microsoft.com/office/drawing/2014/main" id="{55BC1950-2E00-4508-B7AC-B8976CB62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400" y="4035425"/>
            <a:ext cx="8693150" cy="2678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The entire instruction executes in a single cycle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Green blocks are latches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At the rising edge, a new PC is recorded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At the rising edge, the result of the previous cycle is recorded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At the falling edge, the address of LW/SW is recorded so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we can access the data memory in the 2</a:t>
            </a:r>
            <a:r>
              <a:rPr lang="en-US" altLang="en-US" sz="2400" baseline="30000">
                <a:latin typeface="Arial" panose="020B0604020202020204" pitchFamily="34" charset="0"/>
              </a:rPr>
              <a:t>nd</a:t>
            </a:r>
            <a:r>
              <a:rPr lang="en-US" altLang="en-US" sz="2400">
                <a:latin typeface="Arial" panose="020B0604020202020204" pitchFamily="34" charset="0"/>
              </a:rPr>
              <a:t> half of the cycle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9231" name="Line 25">
            <a:extLst>
              <a:ext uri="{FF2B5EF4-FFF2-40B4-BE49-F238E27FC236}">
                <a16:creationId xmlns:a16="http://schemas.microsoft.com/office/drawing/2014/main" id="{E7E52316-822A-408D-A36C-3BCB2765FD3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172200" y="47244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2" name="Line 25">
            <a:extLst>
              <a:ext uri="{FF2B5EF4-FFF2-40B4-BE49-F238E27FC236}">
                <a16:creationId xmlns:a16="http://schemas.microsoft.com/office/drawing/2014/main" id="{5D2D7B12-62DA-451D-A565-3E47BE1B4E4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915400" y="5105400"/>
            <a:ext cx="0" cy="381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3" name="Line 25">
            <a:extLst>
              <a:ext uri="{FF2B5EF4-FFF2-40B4-BE49-F238E27FC236}">
                <a16:creationId xmlns:a16="http://schemas.microsoft.com/office/drawing/2014/main" id="{EADF2611-CD96-44F4-AD54-3B0A7B0299B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458200" y="5562600"/>
            <a:ext cx="0" cy="381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CBE2E642-955B-46CA-A8DF-BBB933781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DFFA0E4-E74A-4867-AC54-E0BB36CAE2FC}" type="slidenum">
              <a:rPr lang="en-US" altLang="en-US" sz="1400">
                <a:latin typeface="Times New Roman" panose="02020603050405020304" pitchFamily="18" charset="0"/>
              </a:rPr>
              <a:pPr/>
              <a:t>12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1267" name="Text Box 2">
            <a:extLst>
              <a:ext uri="{FF2B5EF4-FFF2-40B4-BE49-F238E27FC236}">
                <a16:creationId xmlns:a16="http://schemas.microsoft.com/office/drawing/2014/main" id="{5D6E0F03-3122-4841-8A3D-6B17A2E249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3377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Multi-Stage Circuit</a:t>
            </a:r>
          </a:p>
        </p:txBody>
      </p:sp>
      <p:sp>
        <p:nvSpPr>
          <p:cNvPr id="11268" name="Line 3">
            <a:extLst>
              <a:ext uri="{FF2B5EF4-FFF2-40B4-BE49-F238E27FC236}">
                <a16:creationId xmlns:a16="http://schemas.microsoft.com/office/drawing/2014/main" id="{13615255-6B9D-4856-8B3D-8F4E2C4E1F0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9" name="Text Box 4">
            <a:extLst>
              <a:ext uri="{FF2B5EF4-FFF2-40B4-BE49-F238E27FC236}">
                <a16:creationId xmlns:a16="http://schemas.microsoft.com/office/drawing/2014/main" id="{2AE533F7-B939-407E-AA96-397E3E8BBB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43825" cy="3786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Instead of executing the entire instruction in a single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cycle (a single stage), let’s break up the execution into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multiple stages, each separated by a latch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6" name="Rectangle 36">
            <a:extLst>
              <a:ext uri="{FF2B5EF4-FFF2-40B4-BE49-F238E27FC236}">
                <a16:creationId xmlns:a16="http://schemas.microsoft.com/office/drawing/2014/main" id="{0A621CFC-BA11-4308-82DF-A958E04761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88" y="2968625"/>
            <a:ext cx="498475" cy="182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dirty="0"/>
              <a:t>PC</a:t>
            </a:r>
          </a:p>
        </p:txBody>
      </p:sp>
      <p:sp>
        <p:nvSpPr>
          <p:cNvPr id="11271" name="Rectangle 36">
            <a:extLst>
              <a:ext uri="{FF2B5EF4-FFF2-40B4-BE49-F238E27FC236}">
                <a16:creationId xmlns:a16="http://schemas.microsoft.com/office/drawing/2014/main" id="{D361DAF3-7B07-48BE-A341-7A54646F4C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025" y="2968625"/>
            <a:ext cx="1371600" cy="1828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Instr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Mem</a:t>
            </a:r>
          </a:p>
        </p:txBody>
      </p:sp>
      <p:sp>
        <p:nvSpPr>
          <p:cNvPr id="11272" name="Rectangle 36">
            <a:extLst>
              <a:ext uri="{FF2B5EF4-FFF2-40B4-BE49-F238E27FC236}">
                <a16:creationId xmlns:a16="http://schemas.microsoft.com/office/drawing/2014/main" id="{3C4F841D-189C-40EE-8BB2-20E75E7CED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1100" y="2968625"/>
            <a:ext cx="1331913" cy="1828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ALU</a:t>
            </a:r>
          </a:p>
        </p:txBody>
      </p:sp>
      <p:sp>
        <p:nvSpPr>
          <p:cNvPr id="11273" name="Rectangle 36">
            <a:extLst>
              <a:ext uri="{FF2B5EF4-FFF2-40B4-BE49-F238E27FC236}">
                <a16:creationId xmlns:a16="http://schemas.microsoft.com/office/drawing/2014/main" id="{B2541931-2465-4C72-874C-410CAD947D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25" y="2976563"/>
            <a:ext cx="1371600" cy="1828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Data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Memory</a:t>
            </a:r>
          </a:p>
        </p:txBody>
      </p:sp>
      <p:sp>
        <p:nvSpPr>
          <p:cNvPr id="12" name="Rectangle 36">
            <a:extLst>
              <a:ext uri="{FF2B5EF4-FFF2-40B4-BE49-F238E27FC236}">
                <a16:creationId xmlns:a16="http://schemas.microsoft.com/office/drawing/2014/main" id="{D4818BA0-1FA7-4A2E-A2E2-67975A6920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2188" y="2968625"/>
            <a:ext cx="498475" cy="182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dirty="0"/>
              <a:t>L2</a:t>
            </a:r>
          </a:p>
        </p:txBody>
      </p:sp>
      <p:sp>
        <p:nvSpPr>
          <p:cNvPr id="11275" name="Rectangle 36">
            <a:extLst>
              <a:ext uri="{FF2B5EF4-FFF2-40B4-BE49-F238E27FC236}">
                <a16:creationId xmlns:a16="http://schemas.microsoft.com/office/drawing/2014/main" id="{DCAF7AB7-868F-4283-AE70-322B08B98B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1950" y="2968625"/>
            <a:ext cx="1331913" cy="1828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Reg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File</a:t>
            </a:r>
          </a:p>
        </p:txBody>
      </p:sp>
      <p:sp>
        <p:nvSpPr>
          <p:cNvPr id="14" name="Rectangle 36">
            <a:extLst>
              <a:ext uri="{FF2B5EF4-FFF2-40B4-BE49-F238E27FC236}">
                <a16:creationId xmlns:a16="http://schemas.microsoft.com/office/drawing/2014/main" id="{F5ABEA4E-2C74-4F09-9CF1-BD3D9CF8DD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4038" y="2971800"/>
            <a:ext cx="496887" cy="182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dirty="0"/>
              <a:t>L3</a:t>
            </a:r>
          </a:p>
        </p:txBody>
      </p:sp>
      <p:sp>
        <p:nvSpPr>
          <p:cNvPr id="15" name="Rectangle 36">
            <a:extLst>
              <a:ext uri="{FF2B5EF4-FFF2-40B4-BE49-F238E27FC236}">
                <a16:creationId xmlns:a16="http://schemas.microsoft.com/office/drawing/2014/main" id="{35776316-B2C2-47B6-AB16-AA19FEB81B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6838" y="2968625"/>
            <a:ext cx="496887" cy="182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dirty="0"/>
              <a:t>L4</a:t>
            </a:r>
          </a:p>
        </p:txBody>
      </p:sp>
      <p:sp>
        <p:nvSpPr>
          <p:cNvPr id="16" name="Rectangle 36">
            <a:extLst>
              <a:ext uri="{FF2B5EF4-FFF2-40B4-BE49-F238E27FC236}">
                <a16:creationId xmlns:a16="http://schemas.microsoft.com/office/drawing/2014/main" id="{45497FFB-3D78-46C7-A910-4A11D03DF7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2425" y="4922838"/>
            <a:ext cx="1371600" cy="1752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dirty="0" err="1"/>
              <a:t>Reg</a:t>
            </a:r>
            <a:endParaRPr lang="en-US" altLang="en-US" sz="2000" dirty="0"/>
          </a:p>
          <a:p>
            <a:pPr algn="ctr" eaLnBrk="1" hangingPunct="1">
              <a:defRPr/>
            </a:pPr>
            <a:r>
              <a:rPr lang="en-US" altLang="en-US" sz="2000" dirty="0"/>
              <a:t>File</a:t>
            </a:r>
          </a:p>
        </p:txBody>
      </p:sp>
      <p:sp>
        <p:nvSpPr>
          <p:cNvPr id="2" name="Curved Down Arrow 1">
            <a:extLst>
              <a:ext uri="{FF2B5EF4-FFF2-40B4-BE49-F238E27FC236}">
                <a16:creationId xmlns:a16="http://schemas.microsoft.com/office/drawing/2014/main" id="{6909DCE6-93BC-4DDE-BD01-FC765CBA90FE}"/>
              </a:ext>
            </a:extLst>
          </p:cNvPr>
          <p:cNvSpPr/>
          <p:nvPr/>
        </p:nvSpPr>
        <p:spPr>
          <a:xfrm rot="9386638">
            <a:off x="4408488" y="5029200"/>
            <a:ext cx="4873625" cy="1481138"/>
          </a:xfrm>
          <a:prstGeom prst="curvedDownArrow">
            <a:avLst>
              <a:gd name="adj1" fmla="val 10726"/>
              <a:gd name="adj2" fmla="val 31649"/>
              <a:gd name="adj3" fmla="val 1747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Rectangle 36">
            <a:extLst>
              <a:ext uri="{FF2B5EF4-FFF2-40B4-BE49-F238E27FC236}">
                <a16:creationId xmlns:a16="http://schemas.microsoft.com/office/drawing/2014/main" id="{34F3F0A4-0994-482E-88CF-2F8CA217D6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05838" y="2976563"/>
            <a:ext cx="498475" cy="182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dirty="0"/>
              <a:t>L5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100B1FC-CA69-443E-A4A2-9184A0F60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80905E7-81E1-4544-B2ED-F40DF8909E84}" type="slidenum">
              <a:rPr lang="en-US" altLang="en-US" sz="1400">
                <a:latin typeface="Times New Roman" panose="02020603050405020304" pitchFamily="18" charset="0"/>
              </a:rPr>
              <a:pPr/>
              <a:t>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A73B8B0C-FBFB-4836-8837-9FA235BB3B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5624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Basic MIPS Architecture</a:t>
            </a:r>
          </a:p>
        </p:txBody>
      </p:sp>
      <p:sp>
        <p:nvSpPr>
          <p:cNvPr id="14340" name="Line 3">
            <a:extLst>
              <a:ext uri="{FF2B5EF4-FFF2-40B4-BE49-F238E27FC236}">
                <a16:creationId xmlns:a16="http://schemas.microsoft.com/office/drawing/2014/main" id="{C563BBB4-886D-4635-809F-D928DC8DBE3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1" name="Text Box 4">
            <a:extLst>
              <a:ext uri="{FF2B5EF4-FFF2-40B4-BE49-F238E27FC236}">
                <a16:creationId xmlns:a16="http://schemas.microsoft.com/office/drawing/2014/main" id="{3720DBC9-21AF-4DBB-B4CD-D83C38D4BC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10475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Now that we understand clocks and storage of states,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we’ll design a simple CPU that executes: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Arial" panose="020B0604020202020204" pitchFamily="34" charset="0"/>
              </a:rPr>
              <a:t> basic math (add, sub, and, or, slt)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Arial" panose="020B0604020202020204" pitchFamily="34" charset="0"/>
              </a:rPr>
              <a:t> memory access (lw and sw)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Arial" panose="020B0604020202020204" pitchFamily="34" charset="0"/>
              </a:rPr>
              <a:t> branch and jump instructions (beq and j)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A0E5751-6324-4ECB-9A4A-A14CAFA2C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00B8958-40EE-497D-B06A-D4BD3B1F5E07}" type="slidenum">
              <a:rPr lang="en-US" altLang="en-US" sz="1400">
                <a:latin typeface="Times New Roman" panose="02020603050405020304" pitchFamily="18" charset="0"/>
              </a:rPr>
              <a:pPr/>
              <a:t>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4D7EFEA4-6C6D-4836-ADDF-D948CF917F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7625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Implementation Overview</a:t>
            </a:r>
          </a:p>
        </p:txBody>
      </p:sp>
      <p:sp>
        <p:nvSpPr>
          <p:cNvPr id="16388" name="Line 3">
            <a:extLst>
              <a:ext uri="{FF2B5EF4-FFF2-40B4-BE49-F238E27FC236}">
                <a16:creationId xmlns:a16="http://schemas.microsoft.com/office/drawing/2014/main" id="{3878BC27-2C21-4D4D-A4E3-7D448DCE428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Text Box 4">
            <a:extLst>
              <a:ext uri="{FF2B5EF4-FFF2-40B4-BE49-F238E27FC236}">
                <a16:creationId xmlns:a16="http://schemas.microsoft.com/office/drawing/2014/main" id="{05AD3D52-FFDE-400B-8ABC-9151BC4DE0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883525" cy="410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We need memory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Arial" panose="020B0604020202020204" pitchFamily="34" charset="0"/>
              </a:rPr>
              <a:t> to store instructions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Arial" panose="020B0604020202020204" pitchFamily="34" charset="0"/>
              </a:rPr>
              <a:t> to store data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Arial" panose="020B0604020202020204" pitchFamily="34" charset="0"/>
              </a:rPr>
              <a:t> for now, let’s make them separate units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We need registers, ALU, and a whole lot of control logic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CPU operations common to all instructions: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Arial" panose="020B0604020202020204" pitchFamily="34" charset="0"/>
              </a:rPr>
              <a:t> use the program counter (PC) to pull instruction out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>
                <a:latin typeface="Arial" panose="020B0604020202020204" pitchFamily="34" charset="0"/>
              </a:rPr>
              <a:t>   of instruction memory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Arial" panose="020B0604020202020204" pitchFamily="34" charset="0"/>
              </a:rPr>
              <a:t> read register values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ED37CE36-9DC1-495E-BB07-68C53F642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BCE83B1-4049-4D04-8F81-F1A09D503749}" type="slidenum">
              <a:rPr lang="en-US" altLang="en-US" sz="1400">
                <a:latin typeface="Times New Roman" panose="02020603050405020304" pitchFamily="18" charset="0"/>
              </a:rPr>
              <a:pPr/>
              <a:t>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5F4641DF-CE50-4F74-99E3-A82D581B6A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2656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View from 30,000 Feet</a:t>
            </a:r>
          </a:p>
        </p:txBody>
      </p:sp>
      <p:sp>
        <p:nvSpPr>
          <p:cNvPr id="18436" name="Line 3">
            <a:extLst>
              <a:ext uri="{FF2B5EF4-FFF2-40B4-BE49-F238E27FC236}">
                <a16:creationId xmlns:a16="http://schemas.microsoft.com/office/drawing/2014/main" id="{2F165D8F-C146-4866-85CD-B99A4CAFD16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Text Box 4">
            <a:extLst>
              <a:ext uri="{FF2B5EF4-FFF2-40B4-BE49-F238E27FC236}">
                <a16:creationId xmlns:a16="http://schemas.microsoft.com/office/drawing/2014/main" id="{40C37F53-636B-42A9-A9D0-A83898109D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257800"/>
            <a:ext cx="50800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What is the role of the Add units?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Explain the inputs to the data memory unit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Explain the inputs to the ALU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Explain the inputs to the register unit</a:t>
            </a:r>
          </a:p>
        </p:txBody>
      </p:sp>
      <p:pic>
        <p:nvPicPr>
          <p:cNvPr id="18438" name="Picture 7" descr="f04-01-9780124077263">
            <a:extLst>
              <a:ext uri="{FF2B5EF4-FFF2-40B4-BE49-F238E27FC236}">
                <a16:creationId xmlns:a16="http://schemas.microsoft.com/office/drawing/2014/main" id="{F63AF093-954B-4132-9E88-4E5D3EDEDA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500188"/>
            <a:ext cx="6945313" cy="3757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439" name="Text Box 7">
            <a:extLst>
              <a:ext uri="{FF2B5EF4-FFF2-40B4-BE49-F238E27FC236}">
                <a16:creationId xmlns:a16="http://schemas.microsoft.com/office/drawing/2014/main" id="{1930CBE1-8EA7-4693-930B-CF552FE534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0525" y="1865313"/>
            <a:ext cx="2851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accent2"/>
                </a:solidFill>
                <a:latin typeface="Arial" panose="020B0604020202020204" pitchFamily="34" charset="0"/>
              </a:rPr>
              <a:t>Note: we haven’t bothered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accent2"/>
                </a:solidFill>
                <a:latin typeface="Arial" panose="020B0604020202020204" pitchFamily="34" charset="0"/>
              </a:rPr>
              <a:t> showing multiplexors</a:t>
            </a:r>
          </a:p>
        </p:txBody>
      </p:sp>
      <p:sp>
        <p:nvSpPr>
          <p:cNvPr id="18440" name="Text Box 5">
            <a:extLst>
              <a:ext uri="{FF2B5EF4-FFF2-40B4-BE49-F238E27FC236}">
                <a16:creationId xmlns:a16="http://schemas.microsoft.com/office/drawing/2014/main" id="{7B3613C5-A8BF-43BB-8777-F828221597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96100" y="5257800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91E07416-D6F6-4773-991A-DB4FD8D21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020A680-BC42-429E-AB19-E0448873F3DB}" type="slidenum">
              <a:rPr lang="en-US" altLang="en-US" sz="1400">
                <a:latin typeface="Times New Roman" panose="02020603050405020304" pitchFamily="18" charset="0"/>
              </a:rPr>
              <a:pPr/>
              <a:t>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5DF73373-A032-464B-A5D2-E416DCF01F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1767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Clocking Methodology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A9EC8C10-FB39-46D1-A6D7-F5A1975D1A7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Text Box 6">
            <a:extLst>
              <a:ext uri="{FF2B5EF4-FFF2-40B4-BE49-F238E27FC236}">
                <a16:creationId xmlns:a16="http://schemas.microsoft.com/office/drawing/2014/main" id="{CD6A05C5-5CDD-42EA-B2E9-26E923AC2D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410200"/>
            <a:ext cx="798036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Which of the above units need a clock?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What is being saved (latched) on the rising edge of the clock?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Keep in mind that the latched value remains there for an entire cycle</a:t>
            </a:r>
          </a:p>
        </p:txBody>
      </p:sp>
      <p:pic>
        <p:nvPicPr>
          <p:cNvPr id="20486" name="Picture 6" descr="f04-01-9780124077263">
            <a:extLst>
              <a:ext uri="{FF2B5EF4-FFF2-40B4-BE49-F238E27FC236}">
                <a16:creationId xmlns:a16="http://schemas.microsoft.com/office/drawing/2014/main" id="{A18C88E5-21F3-437F-ACC4-F62586D026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500188"/>
            <a:ext cx="6945313" cy="3757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487" name="Text Box 5">
            <a:extLst>
              <a:ext uri="{FF2B5EF4-FFF2-40B4-BE49-F238E27FC236}">
                <a16:creationId xmlns:a16="http://schemas.microsoft.com/office/drawing/2014/main" id="{1C9F1087-5B62-4965-A96C-C12D62C62A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5237163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FB7614C9-F3AD-4C7A-A733-ABFB2A3A5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ACE8A2F-5E81-4543-985C-81EA625BC9EE}" type="slidenum">
              <a:rPr lang="en-US" altLang="en-US" sz="1400">
                <a:latin typeface="Times New Roman" panose="02020603050405020304" pitchFamily="18" charset="0"/>
              </a:rPr>
              <a:pPr/>
              <a:t>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B9B6712C-56A9-4FDE-8D72-30A3957E6B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61150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Implementing R-type Instructions</a:t>
            </a:r>
          </a:p>
        </p:txBody>
      </p:sp>
      <p:sp>
        <p:nvSpPr>
          <p:cNvPr id="22532" name="Line 3">
            <a:extLst>
              <a:ext uri="{FF2B5EF4-FFF2-40B4-BE49-F238E27FC236}">
                <a16:creationId xmlns:a16="http://schemas.microsoft.com/office/drawing/2014/main" id="{C8E3847A-B28D-429A-A379-8CD3624F040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Text Box 4">
            <a:extLst>
              <a:ext uri="{FF2B5EF4-FFF2-40B4-BE49-F238E27FC236}">
                <a16:creationId xmlns:a16="http://schemas.microsoft.com/office/drawing/2014/main" id="{DD5CFFF7-B1AB-472C-B0F6-65EE89C6E6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47800"/>
            <a:ext cx="49593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Instructions of the form  add  $t1, $t2, $t3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Explain the role of each signal</a:t>
            </a:r>
          </a:p>
        </p:txBody>
      </p:sp>
      <p:pic>
        <p:nvPicPr>
          <p:cNvPr id="22534" name="Picture 6" descr="f04-07-9780124077263">
            <a:extLst>
              <a:ext uri="{FF2B5EF4-FFF2-40B4-BE49-F238E27FC236}">
                <a16:creationId xmlns:a16="http://schemas.microsoft.com/office/drawing/2014/main" id="{EF82E6B8-AD8A-4E07-A369-58C1140CB3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038" y="2514600"/>
            <a:ext cx="8032750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535" name="Text Box 5">
            <a:extLst>
              <a:ext uri="{FF2B5EF4-FFF2-40B4-BE49-F238E27FC236}">
                <a16:creationId xmlns:a16="http://schemas.microsoft.com/office/drawing/2014/main" id="{90FE81D3-8390-4773-AC60-A3D08CDFE7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92938" y="5880100"/>
            <a:ext cx="1693862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0A99983A-86A8-4D3E-9745-351E0404D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A3F56E3-1E60-46E4-BAF4-C125AFBD4F21}" type="slidenum">
              <a:rPr lang="en-US" altLang="en-US" sz="1400">
                <a:latin typeface="Times New Roman" panose="02020603050405020304" pitchFamily="18" charset="0"/>
              </a:rPr>
              <a:pPr/>
              <a:t>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3C87809B-7CA6-46A3-B295-6EDD56A8B3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1228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Implementing Loads/Stores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5E50A7D3-4BEE-4A62-88D6-5B454444E8C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Text Box 4">
            <a:extLst>
              <a:ext uri="{FF2B5EF4-FFF2-40B4-BE49-F238E27FC236}">
                <a16:creationId xmlns:a16="http://schemas.microsoft.com/office/drawing/2014/main" id="{0DFCF7BD-5EC6-4FBF-B15D-E04517157F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36688"/>
            <a:ext cx="7042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Instructions of the form   lw  $t1, 8($t2)   and   sw $t1, 8($t2)</a:t>
            </a:r>
          </a:p>
        </p:txBody>
      </p:sp>
      <p:sp>
        <p:nvSpPr>
          <p:cNvPr id="24582" name="Rectangle 8">
            <a:extLst>
              <a:ext uri="{FF2B5EF4-FFF2-40B4-BE49-F238E27FC236}">
                <a16:creationId xmlns:a16="http://schemas.microsoft.com/office/drawing/2014/main" id="{E959979C-D389-4BDA-8BD7-59FBBA4247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4038600"/>
            <a:ext cx="1905000" cy="2667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83" name="Text Box 9">
            <a:extLst>
              <a:ext uri="{FF2B5EF4-FFF2-40B4-BE49-F238E27FC236}">
                <a16:creationId xmlns:a16="http://schemas.microsoft.com/office/drawing/2014/main" id="{F81C0E7B-7EA5-4992-9D25-CD67328B6B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875" y="5419725"/>
            <a:ext cx="40465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Where does this input come from?</a:t>
            </a:r>
          </a:p>
        </p:txBody>
      </p:sp>
      <p:pic>
        <p:nvPicPr>
          <p:cNvPr id="24584" name="Picture 11" descr="f04-07-9780124077263">
            <a:extLst>
              <a:ext uri="{FF2B5EF4-FFF2-40B4-BE49-F238E27FC236}">
                <a16:creationId xmlns:a16="http://schemas.microsoft.com/office/drawing/2014/main" id="{81C451F5-610A-4719-971A-6A1ECB6BA4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5" y="1995488"/>
            <a:ext cx="8031163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585" name="Picture 6" descr="f04-08-9780124077263">
            <a:extLst>
              <a:ext uri="{FF2B5EF4-FFF2-40B4-BE49-F238E27FC236}">
                <a16:creationId xmlns:a16="http://schemas.microsoft.com/office/drawing/2014/main" id="{C337F475-F0E0-4365-A481-E3A55A6D40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4206875"/>
            <a:ext cx="4584700" cy="2498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586" name="Line 10">
            <a:extLst>
              <a:ext uri="{FF2B5EF4-FFF2-40B4-BE49-F238E27FC236}">
                <a16:creationId xmlns:a16="http://schemas.microsoft.com/office/drawing/2014/main" id="{28F64796-42E5-4EAD-85D6-DFE6FD6AC28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36888" y="3962400"/>
            <a:ext cx="3059112" cy="149383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C87625F-74C0-4750-90E5-AE1657EE9140}"/>
              </a:ext>
            </a:extLst>
          </p:cNvPr>
          <p:cNvSpPr/>
          <p:nvPr/>
        </p:nvSpPr>
        <p:spPr>
          <a:xfrm>
            <a:off x="8839200" y="3733800"/>
            <a:ext cx="2133600" cy="3124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588" name="Text Box 5">
            <a:extLst>
              <a:ext uri="{FF2B5EF4-FFF2-40B4-BE49-F238E27FC236}">
                <a16:creationId xmlns:a16="http://schemas.microsoft.com/office/drawing/2014/main" id="{EF739A27-D782-48F9-8BCB-00A09A1AFF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9200" y="6477000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D6E17B9F-88D1-4460-9998-AD0D5B662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054CE11-8E40-4626-B91A-DC1478A1811B}" type="slidenum">
              <a:rPr lang="en-US" altLang="en-US" sz="1400">
                <a:latin typeface="Times New Roman" panose="02020603050405020304" pitchFamily="18" charset="0"/>
              </a:rPr>
              <a:pPr/>
              <a:t>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A98AAD6A-8D6D-43DF-BD83-DA58D9658D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60245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Implementing J-type Instructions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7323B2EE-73D8-43DD-88EE-B831DD46264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4">
            <a:extLst>
              <a:ext uri="{FF2B5EF4-FFF2-40B4-BE49-F238E27FC236}">
                <a16:creationId xmlns:a16="http://schemas.microsoft.com/office/drawing/2014/main" id="{FCDA10CD-D516-46B0-A93C-7E30B0DDAF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95425"/>
            <a:ext cx="5226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Instructions of the form   beq $t1, $t2, offset</a:t>
            </a:r>
          </a:p>
        </p:txBody>
      </p:sp>
      <p:pic>
        <p:nvPicPr>
          <p:cNvPr id="26630" name="Picture 6" descr="f04-09-9780124077263">
            <a:extLst>
              <a:ext uri="{FF2B5EF4-FFF2-40B4-BE49-F238E27FC236}">
                <a16:creationId xmlns:a16="http://schemas.microsoft.com/office/drawing/2014/main" id="{3923FDB2-CED7-4B09-B05D-12729EC4FA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057400"/>
            <a:ext cx="5876925" cy="427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631" name="Text Box 5">
            <a:extLst>
              <a:ext uri="{FF2B5EF4-FFF2-40B4-BE49-F238E27FC236}">
                <a16:creationId xmlns:a16="http://schemas.microsoft.com/office/drawing/2014/main" id="{AC9DF337-4A9B-419E-8A57-7A43AFC6CC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6196013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5124B28-A4DB-4CA3-AE11-5E40121E7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1E5B62D-3166-4102-BFE6-079A6DB77FA4}" type="slidenum">
              <a:rPr lang="en-US" altLang="en-US" sz="1400">
                <a:latin typeface="Times New Roman" panose="02020603050405020304" pitchFamily="18" charset="0"/>
              </a:rPr>
              <a:pPr/>
              <a:t>9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A2542748-90CB-44FE-A255-35376BCE36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2656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View from 10,000 Feet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EFF6F290-310B-476F-B91C-2150189E6B9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8677" name="Picture 6" descr="f04-11-9780124077263">
            <a:extLst>
              <a:ext uri="{FF2B5EF4-FFF2-40B4-BE49-F238E27FC236}">
                <a16:creationId xmlns:a16="http://schemas.microsoft.com/office/drawing/2014/main" id="{C2ACCF78-F519-4D28-B0B0-1759C9365B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524000"/>
            <a:ext cx="723265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678" name="Text Box 5">
            <a:extLst>
              <a:ext uri="{FF2B5EF4-FFF2-40B4-BE49-F238E27FC236}">
                <a16:creationId xmlns:a16="http://schemas.microsoft.com/office/drawing/2014/main" id="{98778898-46F2-498C-95B5-2625680538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6477000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56121</TotalTime>
  <Words>503</Words>
  <Application>Microsoft Office PowerPoint</Application>
  <PresentationFormat>On-screen Show (4:3)</PresentationFormat>
  <Paragraphs>115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Times New Roman</vt:lpstr>
      <vt:lpstr>Wingdings</vt:lpstr>
      <vt:lpstr>Calibri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285</cp:revision>
  <cp:lastPrinted>2018-03-06T18:31:56Z</cp:lastPrinted>
  <dcterms:created xsi:type="dcterms:W3CDTF">2002-09-20T18:19:18Z</dcterms:created>
  <dcterms:modified xsi:type="dcterms:W3CDTF">2020-03-02T17:52:56Z</dcterms:modified>
</cp:coreProperties>
</file>