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746" r:id="rId3"/>
    <p:sldId id="747" r:id="rId4"/>
    <p:sldId id="748" r:id="rId5"/>
    <p:sldId id="749" r:id="rId6"/>
    <p:sldId id="750" r:id="rId7"/>
    <p:sldId id="751" r:id="rId8"/>
    <p:sldId id="752" r:id="rId9"/>
    <p:sldId id="718" r:id="rId10"/>
    <p:sldId id="728" r:id="rId11"/>
    <p:sldId id="757" r:id="rId12"/>
    <p:sldId id="719" r:id="rId13"/>
    <p:sldId id="729" r:id="rId14"/>
    <p:sldId id="730" r:id="rId15"/>
    <p:sldId id="753" r:id="rId16"/>
    <p:sldId id="754" r:id="rId17"/>
    <p:sldId id="755" r:id="rId18"/>
    <p:sldId id="758" r:id="rId19"/>
    <p:sldId id="756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67" d="100"/>
          <a:sy n="67" d="100"/>
        </p:scale>
        <p:origin x="132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BC6C12D-D90D-49AA-BBDD-AF50179E5B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D77DDD6-C0DA-4108-B2A7-863D56B5FA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9DC66446-62EC-4C0D-BA11-544DE1E4915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9626B8D8-C6E5-4AF4-A289-05806260BFD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54773D-EAF3-41FB-B27F-3766E07FC3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A0FD49D-4D9D-4D61-92EA-88E8402746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D9966A2-1D87-4E56-B43D-9D0D268C79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27356C6-AABE-4A05-A26A-40D5B81D8B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C66C75B-7C3C-4469-8DB3-8AD69B14B9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2DECE0E-42BE-472A-84A5-FD82E2820B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81644172-A835-4255-BA93-EFDEF12FE5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029BE2-F4D8-40EF-B2BC-C2D8FDB5ED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B941AB5-5C6C-4D06-9416-22949853F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5BE05B-26DC-4B73-90AC-36F5CC4FF1C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79CF316-4C06-4EF2-B427-F3E1905678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78EBEF4-3A65-4CE8-9408-84B2E3981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03BD718D-29D7-416E-A776-867AF45A4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C18942-561B-4F33-9306-BA3209B5A0A6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DAAA406-F3B6-4DDB-B07A-A3979DD475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79A60FD-BC13-41A9-857B-549895849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313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D6F3E1-D918-4321-B08A-E9296DE5CE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C72FB9-DE7B-4956-BAD3-B4C1AA436E86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2185557-0A01-4C8A-9891-E3ECB3E28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C6A4FA7-6AA1-42E2-857D-6048DF1AE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FAF22532-2FDD-4301-8320-189443E39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813E55-1A03-4F72-AD24-8DCB6C3F0E3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785F6FE-C234-424E-92BB-C1E4A0D64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30A4A2-F9A2-4D44-93CB-3394717F3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8B8A393-2D9A-4184-B9A8-3C55286B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80EF2-0B48-4CA8-B744-69826AD34AB5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39D453-2386-4BE0-8C4B-4AA63A146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5494084-A694-41CE-ADBE-21ABAB7F0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931D51-5C86-45BD-87DC-C402F55C8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6987CF-F8C5-44E3-81AC-FA73960855C9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339B4E5-4FDD-4445-82A4-6EF9AB295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8566DD1-10A4-4324-B13C-1A2D9F826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7EB9DCA-742C-4FC3-BB8A-56EBDFF0C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2D63A5-D28C-4494-AA76-A996249E8570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9A49835-8CC5-435E-9F14-71D7953F9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7275056-1110-4E02-BD4C-5092FE5F3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E109DE6-D8C0-45CC-A815-06D0E6E29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065C9E-6089-4260-B072-A2753D008A28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9859482-BAF9-4F5C-9B55-EB9FBF14FC5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18749F2-0519-4273-837C-88998769D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57CB61F-E838-4F49-91B4-C3C521092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500446-39F6-4CAA-A3B1-25DFFCDB414C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6E2687-082C-4415-88AB-E29D225E1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6D1C3C1-BB64-4B89-B98F-F044EF863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2F9F416-D631-4998-BEB7-C5FA139BCC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B9B6A7-CA64-4671-A28C-87F50C6D2983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F1E020ED-A968-409F-A16C-D44B73663A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57653B0-DBDD-4C26-A571-7BC2A5269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62D5919-F5DA-4229-B9AA-D217D8118A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7DA086-7C8D-4F19-9606-7D03CFFCBC19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146735A-65FF-4D88-A949-5CAAD9FEE8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0E451E4-4927-47EE-87B4-EF0969E5F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4928017-1944-4B0F-AB6B-08A9FB1F2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58164E-EDD0-4BFD-BFCA-CA1D8ED9886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84AB746-B2E2-4CE2-A88D-4E0FCB38B8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2FA713E-86CD-476F-BC26-7390F34E7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0FFC588-7339-4F6E-96C9-B9F76B270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01B5BA-96F3-4CBC-B34A-914FC12977E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079B448-1340-41B6-AD1E-67E88120A2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20E6FA-E611-4A53-9EE8-20E73FA4C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101EE55-5046-4BC1-8C7B-69A867D59A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564FAA-95C7-4279-BBAB-6B1F9234FA32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AB4E55-3392-4CDA-97D6-CF4DB3C22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A2B863C-B640-40A7-8DC2-90EC9DC89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AE7D686-CFE3-441A-8C42-C8B1AF368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F32A32-887D-4827-81C1-E6E3082E18D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45BF1A6-1E8D-45D5-B8D7-B894CC0BC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DD330D9-837A-44A3-85E8-996B5FA05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61F7F82-E5C0-4E7D-842E-1F950E1EC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62EFBA-A01F-4DE6-8856-442E99FA1CC5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DFC4741-E5BB-4F05-9C3B-83BA21E251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DB2A8FE-AE50-4FF9-BF52-5E3CAFB4C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EEEA53A-14FF-4250-9E2D-6F83E92DF9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DC494E-DEF0-4F90-BE97-25FE5F02CAD7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F1613D7-1B70-4B0D-BF40-44ABC0847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4468D20-A95D-45B5-B4CA-34F53DCA0F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55566D-2ABF-41EC-8CBE-4BBF52DC85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E0EC81-5D45-4F25-BA8F-FE10D6416B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64987-39B3-4F96-B2B6-74CC5F1AC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B1D32-62E6-4D3C-A228-A4D80C4EB9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93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4573ED-3877-4E26-BADC-F04B8D902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7911AE-8DE7-4A15-B568-20CAEBAD34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20DFC-50CC-4537-8661-81C832742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3B76B-DA5A-413B-B6CC-172509AD3C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57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3A4036-2D9E-4990-881E-3BAC3A151E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9040E6-E6F2-4B06-806D-81A4017CE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0D69EE-15A9-4A25-B588-2FC078D83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AD32-B91B-4DB2-AECF-AA4E80B10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49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BCC8BE-EFDD-4234-86BD-C38ADC09A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B0A7E3-E44A-45BD-AA4B-5B0C9FD3D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DE33E1-9621-44FB-BBCE-8F0183CC8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2C57D-104D-45EA-84D2-C4AF7505E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28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AF00E0-CCC4-4F13-89B1-07324268D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9C15B3-0C60-4B8D-A9BE-F44CF0AE4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8585E7-F804-4039-BD31-12BCED5AF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109AB-C112-44C3-8B67-5B75CBB40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93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FC966-7D93-44F4-9C0B-C35ECBFAE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C7430-783E-4F08-9000-E4DDDD983E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D18986-5A91-4006-9682-572CC9651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E54E2-41A3-482E-B5A6-4D80D8F885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BAC632D-B345-4868-AC4E-08C5E36A5F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DB25EB-F399-4D31-96A3-F0529834E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5314E7-5972-48BD-89E0-2EEB8F2D9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665FA-A236-4C02-8AB4-3591488016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15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99A95C-0E47-4BDC-800C-0EF9C0D20D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081F2D-49EA-4353-893F-ED6045C186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D7FBC1-BB3A-4736-8576-84393819F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61AB3-8118-4646-ABF8-6BBB82410C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16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FE4B31-E5B1-4813-9477-357AD0F66E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49E0C4-5900-4B3F-AC6D-07902E75F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204063-5B7C-463C-B34E-F9C46E230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B5C9D-DF95-4CFD-9408-531F580163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75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80AE48-6DF4-42EE-81F9-C168D382E3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8F9122-E6B1-4177-980B-0922DC916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9F387F-AF80-4BA3-979D-DE1DE90C1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8417B-C7FF-45C4-80FE-F14494F17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78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8760B0-7E17-4765-BFF8-EA582610F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2089C1-302A-4880-9CFE-020E1098F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81D402-A50E-4C8D-97CE-D83760500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FBDB3-1BF8-4EB7-AB71-C31221652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9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488A99-A31D-4703-B0DE-C007E15D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3B2EF8-81E5-406D-8485-B2C9A3DF8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B6EF84-CDDA-403C-9E50-2ECF158407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831B0BC-0170-4DC6-B363-5957141C8E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492EEA-3F6C-4C78-AD94-4A32BCBC69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0A4FE21F-6B68-4FAC-8564-523B38C74F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5FC276C-D640-4637-A69D-534194DBE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765DDD-93F9-4D8B-A76E-E9489E4BF1D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446268C5-213E-48A4-A63C-6F5943265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858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14: Sequential Circuits, FSM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2840C19F-7865-4703-B536-E5F7705C2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8044ED1-D7B6-41A9-8653-557298734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781425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Sequential circuits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Finite state machines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13784DE5-30CE-49CA-8034-6D8954B3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8B346D-CAB8-494A-9E4E-9D33CD1E0397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44F0B0-CC14-415F-926A-1FF0F9FE2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74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3-Bit Counter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D951A267-286A-4D43-B46F-DBABE3C45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86B48182-5D6F-4EB1-B35C-D5168B5FA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8204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How many inputs?</a:t>
            </a:r>
          </a:p>
        </p:txBody>
      </p:sp>
      <p:sp>
        <p:nvSpPr>
          <p:cNvPr id="26630" name="Oval 5">
            <a:extLst>
              <a:ext uri="{FF2B5EF4-FFF2-40B4-BE49-F238E27FC236}">
                <a16:creationId xmlns:a16="http://schemas.microsoft.com/office/drawing/2014/main" id="{90185122-DBC9-43CC-AA93-479C9D127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000</a:t>
            </a: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BB5CBEEB-F042-4320-B475-487E06A7B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10200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000</a:t>
            </a:r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EFEB607C-2F5D-41A0-98B3-716EBCA30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Oval 8">
            <a:extLst>
              <a:ext uri="{FF2B5EF4-FFF2-40B4-BE49-F238E27FC236}">
                <a16:creationId xmlns:a16="http://schemas.microsoft.com/office/drawing/2014/main" id="{B6CB9EFF-FF45-4BA9-B67C-3A329005B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001</a:t>
            </a:r>
          </a:p>
        </p:txBody>
      </p:sp>
      <p:sp>
        <p:nvSpPr>
          <p:cNvPr id="26634" name="Text Box 9">
            <a:extLst>
              <a:ext uri="{FF2B5EF4-FFF2-40B4-BE49-F238E27FC236}">
                <a16:creationId xmlns:a16="http://schemas.microsoft.com/office/drawing/2014/main" id="{CCCFB8BF-6AA4-4583-A6B2-2D964B98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410200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001</a:t>
            </a:r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E616D61D-8F2A-4F82-8531-242850880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Oval 11">
            <a:extLst>
              <a:ext uri="{FF2B5EF4-FFF2-40B4-BE49-F238E27FC236}">
                <a16:creationId xmlns:a16="http://schemas.microsoft.com/office/drawing/2014/main" id="{A8A674DD-4FD1-44D5-86A1-8F52CF07C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010</a:t>
            </a:r>
          </a:p>
        </p:txBody>
      </p:sp>
      <p:sp>
        <p:nvSpPr>
          <p:cNvPr id="26637" name="Text Box 12">
            <a:extLst>
              <a:ext uri="{FF2B5EF4-FFF2-40B4-BE49-F238E27FC236}">
                <a16:creationId xmlns:a16="http://schemas.microsoft.com/office/drawing/2014/main" id="{85395B6A-DADE-436A-B768-25C7C5B23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410200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010</a:t>
            </a:r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6E49D101-A1F5-4A64-9A31-4BD5FD63A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Oval 14">
            <a:extLst>
              <a:ext uri="{FF2B5EF4-FFF2-40B4-BE49-F238E27FC236}">
                <a16:creationId xmlns:a16="http://schemas.microsoft.com/office/drawing/2014/main" id="{871EA631-7EE3-4EA5-B5A4-B35ECF183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011</a:t>
            </a:r>
          </a:p>
        </p:txBody>
      </p:sp>
      <p:sp>
        <p:nvSpPr>
          <p:cNvPr id="26640" name="Text Box 15">
            <a:extLst>
              <a:ext uri="{FF2B5EF4-FFF2-40B4-BE49-F238E27FC236}">
                <a16:creationId xmlns:a16="http://schemas.microsoft.com/office/drawing/2014/main" id="{D87ACCB8-F755-4B91-9246-D50074D6E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410200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011</a:t>
            </a:r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996B855F-43E1-46CE-8EE3-1B33E40BC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Oval 17">
            <a:extLst>
              <a:ext uri="{FF2B5EF4-FFF2-40B4-BE49-F238E27FC236}">
                <a16:creationId xmlns:a16="http://schemas.microsoft.com/office/drawing/2014/main" id="{8C6278EE-7448-4C54-A99D-4F2B8AA81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100</a:t>
            </a:r>
          </a:p>
        </p:txBody>
      </p:sp>
      <p:sp>
        <p:nvSpPr>
          <p:cNvPr id="26643" name="Text Box 18">
            <a:extLst>
              <a:ext uri="{FF2B5EF4-FFF2-40B4-BE49-F238E27FC236}">
                <a16:creationId xmlns:a16="http://schemas.microsoft.com/office/drawing/2014/main" id="{893F1DB3-89CE-4992-8B0A-459BAC851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410200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100</a:t>
            </a:r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61A7389A-D4DF-44B2-B582-771702690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Oval 20">
            <a:extLst>
              <a:ext uri="{FF2B5EF4-FFF2-40B4-BE49-F238E27FC236}">
                <a16:creationId xmlns:a16="http://schemas.microsoft.com/office/drawing/2014/main" id="{348571B7-93CD-49C9-AE98-5C3367869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101</a:t>
            </a:r>
          </a:p>
        </p:txBody>
      </p:sp>
      <p:sp>
        <p:nvSpPr>
          <p:cNvPr id="26646" name="Text Box 21">
            <a:extLst>
              <a:ext uri="{FF2B5EF4-FFF2-40B4-BE49-F238E27FC236}">
                <a16:creationId xmlns:a16="http://schemas.microsoft.com/office/drawing/2014/main" id="{D2690EBF-788F-44D5-9E56-69ACB5177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410200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101</a:t>
            </a:r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86D5AF14-7789-4D8B-B9C4-44D2AB9B2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Oval 23">
            <a:extLst>
              <a:ext uri="{FF2B5EF4-FFF2-40B4-BE49-F238E27FC236}">
                <a16:creationId xmlns:a16="http://schemas.microsoft.com/office/drawing/2014/main" id="{19B40B53-4C77-480A-BC83-A6FC7F141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110</a:t>
            </a:r>
          </a:p>
        </p:txBody>
      </p:sp>
      <p:sp>
        <p:nvSpPr>
          <p:cNvPr id="26649" name="Text Box 24">
            <a:extLst>
              <a:ext uri="{FF2B5EF4-FFF2-40B4-BE49-F238E27FC236}">
                <a16:creationId xmlns:a16="http://schemas.microsoft.com/office/drawing/2014/main" id="{11AA82EC-F921-4837-82D6-D9E94A3D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410200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110</a:t>
            </a:r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798CFB9D-2B4A-4757-9860-2B52A4941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1" name="Oval 26">
            <a:extLst>
              <a:ext uri="{FF2B5EF4-FFF2-40B4-BE49-F238E27FC236}">
                <a16:creationId xmlns:a16="http://schemas.microsoft.com/office/drawing/2014/main" id="{356DC469-1C94-4A6F-840B-5F052FAF1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111</a:t>
            </a:r>
          </a:p>
        </p:txBody>
      </p:sp>
      <p:sp>
        <p:nvSpPr>
          <p:cNvPr id="26652" name="Text Box 27">
            <a:extLst>
              <a:ext uri="{FF2B5EF4-FFF2-40B4-BE49-F238E27FC236}">
                <a16:creationId xmlns:a16="http://schemas.microsoft.com/office/drawing/2014/main" id="{138E5EC6-5DDD-4510-872D-6B79726EF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10200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111</a:t>
            </a:r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230F5383-08FF-465D-AA47-1E90728DF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Freeform 29">
            <a:extLst>
              <a:ext uri="{FF2B5EF4-FFF2-40B4-BE49-F238E27FC236}">
                <a16:creationId xmlns:a16="http://schemas.microsoft.com/office/drawing/2014/main" id="{F8EA89E0-047A-47D1-AB98-9579753CBD5C}"/>
              </a:ext>
            </a:extLst>
          </p:cNvPr>
          <p:cNvSpPr>
            <a:spLocks/>
          </p:cNvSpPr>
          <p:nvPr/>
        </p:nvSpPr>
        <p:spPr bwMode="auto">
          <a:xfrm>
            <a:off x="317500" y="4013200"/>
            <a:ext cx="8509000" cy="1168400"/>
          </a:xfrm>
          <a:custGeom>
            <a:avLst/>
            <a:gdLst>
              <a:gd name="T0" fmla="*/ 2147483646 w 5360"/>
              <a:gd name="T1" fmla="*/ 2147483646 h 736"/>
              <a:gd name="T2" fmla="*/ 2147483646 w 5360"/>
              <a:gd name="T3" fmla="*/ 2147483646 h 736"/>
              <a:gd name="T4" fmla="*/ 2147483646 w 5360"/>
              <a:gd name="T5" fmla="*/ 2147483646 h 736"/>
              <a:gd name="T6" fmla="*/ 2147483646 w 5360"/>
              <a:gd name="T7" fmla="*/ 2147483646 h 736"/>
              <a:gd name="T8" fmla="*/ 2147483646 w 5360"/>
              <a:gd name="T9" fmla="*/ 2147483646 h 736"/>
              <a:gd name="T10" fmla="*/ 2147483646 w 5360"/>
              <a:gd name="T11" fmla="*/ 2147483646 h 7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360" h="736">
                <a:moveTo>
                  <a:pt x="4888" y="736"/>
                </a:moveTo>
                <a:cubicBezTo>
                  <a:pt x="5004" y="660"/>
                  <a:pt x="5120" y="584"/>
                  <a:pt x="5128" y="496"/>
                </a:cubicBezTo>
                <a:cubicBezTo>
                  <a:pt x="5136" y="408"/>
                  <a:pt x="5360" y="288"/>
                  <a:pt x="4936" y="208"/>
                </a:cubicBezTo>
                <a:cubicBezTo>
                  <a:pt x="4512" y="128"/>
                  <a:pt x="3344" y="32"/>
                  <a:pt x="2584" y="16"/>
                </a:cubicBezTo>
                <a:cubicBezTo>
                  <a:pt x="1824" y="0"/>
                  <a:pt x="752" y="16"/>
                  <a:pt x="376" y="112"/>
                </a:cubicBezTo>
                <a:cubicBezTo>
                  <a:pt x="0" y="208"/>
                  <a:pt x="336" y="512"/>
                  <a:pt x="328" y="59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894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every input value.</a:t>
            </a:r>
          </a:p>
        </p:txBody>
      </p:sp>
    </p:spTree>
    <p:extLst>
      <p:ext uri="{BB962C8B-B14F-4D97-AF65-F5344CB8AC3E}">
        <p14:creationId xmlns:p14="http://schemas.microsoft.com/office/powerpoint/2010/main" val="1240396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3F4CE0-E888-4BA8-921A-8C9DA938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AE2AE9-2DA1-40A5-B308-1893378623DC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7983B64-E71E-49AA-863E-831E73230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75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Traffic Light Controller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24916CB-06D1-4227-83BC-955F00E20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BDA8525-63D7-466F-9150-F682BC5B0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02798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on the road; the lights are updated every 30 seconds; a light need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How many states?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How many inputs?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How many outputs?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541D6A-7449-4562-8457-29FED0AB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8C7EB3-D684-4165-86E1-7CF14ABEB70B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51B838E6-A22C-4B2E-AF1C-1C4C128F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5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State Transition Table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5616DBD9-6D42-4F6C-9185-D9E44E0B2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A9254C8A-9E59-459D-B431-6657D4C81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27988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on the road; the lights are updated every 30 seconds; a light must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CurrState       InputEW    InputNS            NextState=Output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E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E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E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E                    1                1                             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3FFE41-FB0C-4FC0-B4DA-D34E86E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AB70-CABB-4F69-B2FD-899F72F2C809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D29E4EB-CDBA-47D3-85AA-123117E2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8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State Diagram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FE0163E-C9F3-4FC3-8C69-06E913CF9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B13C34A-5D5D-4042-AE4D-3546084E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734853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CurrState       InputEW    InputNS            NextState=Output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E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E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E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E                    1                1                             N</a:t>
            </a:r>
          </a:p>
        </p:txBody>
      </p:sp>
      <p:pic>
        <p:nvPicPr>
          <p:cNvPr id="32774" name="Picture 6" descr="53">
            <a:extLst>
              <a:ext uri="{FF2B5EF4-FFF2-40B4-BE49-F238E27FC236}">
                <a16:creationId xmlns:a16="http://schemas.microsoft.com/office/drawing/2014/main" id="{C8515261-5FB2-4913-B4A4-F1B3233A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435475"/>
            <a:ext cx="431482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4CCF7375-CD75-401C-891C-EBBEB5E2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484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894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every input value.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A2A5FC-1238-42CE-976F-90C18AC34B48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A27EE9-5C7C-4156-ACC6-18B79621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675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– Residential Thermostat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6C5376D-A016-42A4-B13D-1B3839C84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6FB5643E-5F5E-460F-A0FF-F024C90C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82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Two temp sensors: internal and external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If internal temp is within 1 degree of desired, don’t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change setting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If internal temp is &gt; 1 degree higher than desired, turn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AC on; if internal temp is &lt; 1 degree lower than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desired, turn heater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If external temp and desired temp are within 5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degrees, disregard the internal temp, and turn both AC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and heater off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>
            <a:extLst>
              <a:ext uri="{FF2B5EF4-FFF2-40B4-BE49-F238E27FC236}">
                <a16:creationId xmlns:a16="http://schemas.microsoft.com/office/drawing/2014/main" id="{13FF95F8-B2A1-4AAC-9DD9-D2844718B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04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Finite State Machine Table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F4CC5FA-C900-4309-AD42-355A4D56B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17116E51-2CA3-42E1-9F11-7DEE4A9E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4B10F0-B208-4C5D-873E-17C1C56EC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63053"/>
            <a:ext cx="7302057" cy="501394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568DA92-142A-425F-AA63-B5EE89148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195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Finite State Diagram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E7E08D33-D52D-4539-A4D8-956F64A21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FB7594E-09CB-4130-B62E-E302C15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763713"/>
            <a:ext cx="7334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U-H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4B9D5D0-F4A4-4B3C-85C8-89DE5AF2CEFC}"/>
              </a:ext>
            </a:extLst>
          </p:cNvPr>
          <p:cNvSpPr/>
          <p:nvPr/>
        </p:nvSpPr>
        <p:spPr>
          <a:xfrm>
            <a:off x="15240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332B91-0DE4-4437-A062-6218C96A5697}"/>
              </a:ext>
            </a:extLst>
          </p:cNvPr>
          <p:cNvSpPr/>
          <p:nvPr/>
        </p:nvSpPr>
        <p:spPr>
          <a:xfrm>
            <a:off x="59436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87679D-277F-4D58-9863-DE2A390A9556}"/>
              </a:ext>
            </a:extLst>
          </p:cNvPr>
          <p:cNvSpPr/>
          <p:nvPr/>
        </p:nvSpPr>
        <p:spPr>
          <a:xfrm>
            <a:off x="3810000" y="4343400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52F8665-ECD1-40FE-9785-FF74BE5E4DAD}"/>
              </a:ext>
            </a:extLst>
          </p:cNvPr>
          <p:cNvCxnSpPr/>
          <p:nvPr/>
        </p:nvCxnSpPr>
        <p:spPr>
          <a:xfrm>
            <a:off x="2971800" y="22860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9A9354-E361-4726-814F-4480EA9B94D3}"/>
              </a:ext>
            </a:extLst>
          </p:cNvPr>
          <p:cNvCxnSpPr>
            <a:cxnSpLocks/>
          </p:cNvCxnSpPr>
          <p:nvPr/>
        </p:nvCxnSpPr>
        <p:spPr>
          <a:xfrm flipH="1">
            <a:off x="2971800" y="28956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1E0758-B003-442B-A3C2-3CA54F26C7C6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3276600"/>
            <a:ext cx="1371600" cy="1295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14F7AA-E74E-468F-8E90-A13C0C37371E}"/>
              </a:ext>
            </a:extLst>
          </p:cNvPr>
          <p:cNvCxnSpPr>
            <a:cxnSpLocks/>
          </p:cNvCxnSpPr>
          <p:nvPr/>
        </p:nvCxnSpPr>
        <p:spPr>
          <a:xfrm flipV="1">
            <a:off x="5181600" y="3276600"/>
            <a:ext cx="1143000" cy="132715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DA3D6D-C808-4F52-9440-40B30BDEF643}"/>
              </a:ext>
            </a:extLst>
          </p:cNvPr>
          <p:cNvCxnSpPr>
            <a:cxnSpLocks/>
          </p:cNvCxnSpPr>
          <p:nvPr/>
        </p:nvCxnSpPr>
        <p:spPr>
          <a:xfrm flipH="1">
            <a:off x="5257800" y="3375025"/>
            <a:ext cx="1257300" cy="15017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D2E848-ABE1-4D71-B4F3-8F958D1C142C}"/>
              </a:ext>
            </a:extLst>
          </p:cNvPr>
          <p:cNvCxnSpPr>
            <a:cxnSpLocks/>
          </p:cNvCxnSpPr>
          <p:nvPr/>
        </p:nvCxnSpPr>
        <p:spPr>
          <a:xfrm>
            <a:off x="2457450" y="3375025"/>
            <a:ext cx="1447800" cy="13493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 Box 4">
            <a:extLst>
              <a:ext uri="{FF2B5EF4-FFF2-40B4-BE49-F238E27FC236}">
                <a16:creationId xmlns:a16="http://schemas.microsoft.com/office/drawing/2014/main" id="{10E95C12-6388-4C86-8F3C-C308FAFC0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2890838"/>
            <a:ext cx="7334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U-C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F0222350-44F0-4B56-97D6-C6338405C8B2}"/>
              </a:ext>
            </a:extLst>
          </p:cNvPr>
          <p:cNvSpPr/>
          <p:nvPr/>
        </p:nvSpPr>
        <p:spPr>
          <a:xfrm rot="16200000">
            <a:off x="4405313" y="564832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Arrow: Curved Right 23">
            <a:extLst>
              <a:ext uri="{FF2B5EF4-FFF2-40B4-BE49-F238E27FC236}">
                <a16:creationId xmlns:a16="http://schemas.microsoft.com/office/drawing/2014/main" id="{3BA93A2A-BBE6-4804-92A9-FC71E7A0493E}"/>
              </a:ext>
            </a:extLst>
          </p:cNvPr>
          <p:cNvSpPr/>
          <p:nvPr/>
        </p:nvSpPr>
        <p:spPr>
          <a:xfrm rot="10800000">
            <a:off x="7480300" y="2171700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Arrow: Curved Right 24">
            <a:extLst>
              <a:ext uri="{FF2B5EF4-FFF2-40B4-BE49-F238E27FC236}">
                <a16:creationId xmlns:a16="http://schemas.microsoft.com/office/drawing/2014/main" id="{F10048B1-9EF8-4CBA-B50A-F3D16288EB4C}"/>
              </a:ext>
            </a:extLst>
          </p:cNvPr>
          <p:cNvSpPr/>
          <p:nvPr/>
        </p:nvSpPr>
        <p:spPr>
          <a:xfrm>
            <a:off x="1085850" y="213677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259" name="Text Box 4">
            <a:extLst>
              <a:ext uri="{FF2B5EF4-FFF2-40B4-BE49-F238E27FC236}">
                <a16:creationId xmlns:a16="http://schemas.microsoft.com/office/drawing/2014/main" id="{16C83F9D-893C-470B-B834-C1ABE4172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88" y="3705225"/>
            <a:ext cx="8350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D-H</a:t>
            </a:r>
          </a:p>
        </p:txBody>
      </p:sp>
      <p:sp>
        <p:nvSpPr>
          <p:cNvPr id="10260" name="Text Box 4">
            <a:extLst>
              <a:ext uri="{FF2B5EF4-FFF2-40B4-BE49-F238E27FC236}">
                <a16:creationId xmlns:a16="http://schemas.microsoft.com/office/drawing/2014/main" id="{7C05BC1B-7054-47F0-BC4D-D31CAC72D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3743325"/>
            <a:ext cx="8350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D-H</a:t>
            </a:r>
          </a:p>
        </p:txBody>
      </p:sp>
      <p:sp>
        <p:nvSpPr>
          <p:cNvPr id="10261" name="Text Box 4">
            <a:extLst>
              <a:ext uri="{FF2B5EF4-FFF2-40B4-BE49-F238E27FC236}">
                <a16:creationId xmlns:a16="http://schemas.microsoft.com/office/drawing/2014/main" id="{1AB0AC8F-EE35-4871-B853-89E3FCEE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061075"/>
            <a:ext cx="29194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D-C, D-G, D-H, U-G</a:t>
            </a:r>
          </a:p>
        </p:txBody>
      </p:sp>
      <p:sp>
        <p:nvSpPr>
          <p:cNvPr id="10262" name="Text Box 4">
            <a:extLst>
              <a:ext uri="{FF2B5EF4-FFF2-40B4-BE49-F238E27FC236}">
                <a16:creationId xmlns:a16="http://schemas.microsoft.com/office/drawing/2014/main" id="{D74CCA36-8147-483B-A6EE-7A89DA48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2136775"/>
            <a:ext cx="817562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U-C,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U-G</a:t>
            </a:r>
          </a:p>
        </p:txBody>
      </p:sp>
      <p:sp>
        <p:nvSpPr>
          <p:cNvPr id="10263" name="Text Box 4">
            <a:extLst>
              <a:ext uri="{FF2B5EF4-FFF2-40B4-BE49-F238E27FC236}">
                <a16:creationId xmlns:a16="http://schemas.microsoft.com/office/drawing/2014/main" id="{85871F8C-FC51-4E7C-A53B-AFAE2A77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813" y="2205038"/>
            <a:ext cx="81915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U-H,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U-G</a:t>
            </a:r>
          </a:p>
        </p:txBody>
      </p:sp>
      <p:sp>
        <p:nvSpPr>
          <p:cNvPr id="10264" name="Text Box 4">
            <a:extLst>
              <a:ext uri="{FF2B5EF4-FFF2-40B4-BE49-F238E27FC236}">
                <a16:creationId xmlns:a16="http://schemas.microsoft.com/office/drawing/2014/main" id="{93912955-CD5F-4EB6-9633-32E7689EF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3602038"/>
            <a:ext cx="7334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U-C</a:t>
            </a:r>
          </a:p>
        </p:txBody>
      </p:sp>
      <p:sp>
        <p:nvSpPr>
          <p:cNvPr id="10265" name="Text Box 4">
            <a:extLst>
              <a:ext uri="{FF2B5EF4-FFF2-40B4-BE49-F238E27FC236}">
                <a16:creationId xmlns:a16="http://schemas.microsoft.com/office/drawing/2014/main" id="{0D42F6CD-F584-48F0-93FB-860D8AD0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3633788"/>
            <a:ext cx="7334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U-H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7DE2B291-DD4C-41A4-BF29-97362D7E3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44" y="5553243"/>
            <a:ext cx="2408032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Ext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D – desired zone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U – undesired zone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7C9B9664-78E4-4937-B00B-F2BC0D341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613" y="4613275"/>
            <a:ext cx="2132315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Int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C – cold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G – goldilocks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H – hot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43CA-4F62-4D95-8E37-E00197B35257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32E4B5A-D3D1-4A2B-A02B-AAABAD596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321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Latch vs. Flip-Flop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E33B31A8-313B-438C-AB0E-1FBA171EA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DA5343A-1A45-42C1-835E-4371D165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9538" cy="526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Recall that we want a circuit to have stable inputs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an entire cycle – so I want my new inputs to arrive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the start of a cycle and be fixed for an entire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flip-flop provides the above semantics (a door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swings open and shut at the start of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But a flip-flop needs two back-to-back D-latches, i.e.,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more transistors, delay,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You can reduce these overheads with just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D-latch (a door that is open for half a cycle) as long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you can tolerate stable inputs for just half a cycle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0D712719-889F-4120-8CE4-9A76C918F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9A79A8-CCCA-465A-8BC5-9E13B0E8C347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6D3228DB-FDF5-4ACE-912F-F9B09CE71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8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Sequential Circuits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54FF468A-A2C4-46E3-AC8D-6BD69899E2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3CA3736A-5ABB-4888-859D-6750371A6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610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Until now, circuits were combinational – when inputs change,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outputs change after a while (time = logic delay thru circuit)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A517A28A-8326-4CC7-AC6B-211BF3FEA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Circuit</a:t>
            </a:r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C332883D-BB34-46FA-B50E-B739C14267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18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31AD1F07-FD28-4A86-9863-BC98706411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60E9B81C-2139-4ED5-B269-185812A59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Inputs</a:t>
            </a: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A949EE5A-B9CB-4D5F-89A9-750DF9057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5034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Outputs</a:t>
            </a: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8B353CFF-F9A2-44EE-86A3-46DF36CA3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3570288"/>
            <a:ext cx="76136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We want the clock to act like a start and stop signal – a “latch”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a storage device that separates these circuits – it ensures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the inputs to the circuit do not change during a clock cycle</a:t>
            </a:r>
          </a:p>
        </p:txBody>
      </p: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7B40EE5C-4E67-4994-ACE1-47C209CEA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Circuit</a:t>
            </a:r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1ECE3C6F-765A-46E3-BBD0-FD8115A469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56276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4">
            <a:extLst>
              <a:ext uri="{FF2B5EF4-FFF2-40B4-BE49-F238E27FC236}">
                <a16:creationId xmlns:a16="http://schemas.microsoft.com/office/drawing/2014/main" id="{A2046206-C5C1-45D4-B941-6AAAE6905F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638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Text Box 16">
            <a:extLst>
              <a:ext uri="{FF2B5EF4-FFF2-40B4-BE49-F238E27FC236}">
                <a16:creationId xmlns:a16="http://schemas.microsoft.com/office/drawing/2014/main" id="{18C59BA2-8DD1-41D7-B41E-3132711F6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257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Outputs</a:t>
            </a:r>
          </a:p>
        </p:txBody>
      </p:sp>
      <p:sp>
        <p:nvSpPr>
          <p:cNvPr id="10256" name="Rectangle 17">
            <a:extLst>
              <a:ext uri="{FF2B5EF4-FFF2-40B4-BE49-F238E27FC236}">
                <a16:creationId xmlns:a16="http://schemas.microsoft.com/office/drawing/2014/main" id="{6BC947F1-39E6-432A-AA33-198D4FA3F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Circuit</a:t>
            </a:r>
          </a:p>
        </p:txBody>
      </p:sp>
      <p:sp>
        <p:nvSpPr>
          <p:cNvPr id="10257" name="Line 18">
            <a:extLst>
              <a:ext uri="{FF2B5EF4-FFF2-40B4-BE49-F238E27FC236}">
                <a16:creationId xmlns:a16="http://schemas.microsoft.com/office/drawing/2014/main" id="{217F1224-9F12-4AEF-B66A-982EF353A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273208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Rectangle 19">
            <a:extLst>
              <a:ext uri="{FF2B5EF4-FFF2-40B4-BE49-F238E27FC236}">
                <a16:creationId xmlns:a16="http://schemas.microsoft.com/office/drawing/2014/main" id="{F81AD29B-CBA0-4BF3-968D-BCB76D200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259" name="Line 21">
            <a:extLst>
              <a:ext uri="{FF2B5EF4-FFF2-40B4-BE49-F238E27FC236}">
                <a16:creationId xmlns:a16="http://schemas.microsoft.com/office/drawing/2014/main" id="{23992359-A774-4476-B934-C47C37E6A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Rectangle 22">
            <a:extLst>
              <a:ext uri="{FF2B5EF4-FFF2-40B4-BE49-F238E27FC236}">
                <a16:creationId xmlns:a16="http://schemas.microsoft.com/office/drawing/2014/main" id="{B7840B11-7CE5-43F2-B095-42361BD56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261" name="Rectangle 23">
            <a:extLst>
              <a:ext uri="{FF2B5EF4-FFF2-40B4-BE49-F238E27FC236}">
                <a16:creationId xmlns:a16="http://schemas.microsoft.com/office/drawing/2014/main" id="{7FD2D93C-7F3F-47E8-BDF0-371164BB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Circuit</a:t>
            </a:r>
          </a:p>
        </p:txBody>
      </p:sp>
      <p:sp>
        <p:nvSpPr>
          <p:cNvPr id="10262" name="Line 24">
            <a:extLst>
              <a:ext uri="{FF2B5EF4-FFF2-40B4-BE49-F238E27FC236}">
                <a16:creationId xmlns:a16="http://schemas.microsoft.com/office/drawing/2014/main" id="{37284C7C-D617-4E1D-9154-3145A043E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Text Box 25">
            <a:extLst>
              <a:ext uri="{FF2B5EF4-FFF2-40B4-BE49-F238E27FC236}">
                <a16:creationId xmlns:a16="http://schemas.microsoft.com/office/drawing/2014/main" id="{D34A7C47-46C7-4F57-868E-4D280967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80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Latch</a:t>
            </a:r>
          </a:p>
        </p:txBody>
      </p:sp>
      <p:sp>
        <p:nvSpPr>
          <p:cNvPr id="10264" name="Text Box 26">
            <a:extLst>
              <a:ext uri="{FF2B5EF4-FFF2-40B4-BE49-F238E27FC236}">
                <a16:creationId xmlns:a16="http://schemas.microsoft.com/office/drawing/2014/main" id="{B91E1127-B7F9-4B17-9F1A-38AB8263D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19800"/>
            <a:ext cx="80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Latch</a:t>
            </a:r>
          </a:p>
        </p:txBody>
      </p:sp>
      <p:sp>
        <p:nvSpPr>
          <p:cNvPr id="10265" name="Text Box 27">
            <a:extLst>
              <a:ext uri="{FF2B5EF4-FFF2-40B4-BE49-F238E27FC236}">
                <a16:creationId xmlns:a16="http://schemas.microsoft.com/office/drawing/2014/main" id="{9015BF2A-2B1D-4196-AEF1-C11088C72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Inputs</a:t>
            </a:r>
          </a:p>
        </p:txBody>
      </p:sp>
      <p:sp>
        <p:nvSpPr>
          <p:cNvPr id="10266" name="Text Box 28">
            <a:extLst>
              <a:ext uri="{FF2B5EF4-FFF2-40B4-BE49-F238E27FC236}">
                <a16:creationId xmlns:a16="http://schemas.microsoft.com/office/drawing/2014/main" id="{AD0FB8AC-69CD-4AD2-AB14-EA997315A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820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Clock</a:t>
            </a:r>
          </a:p>
        </p:txBody>
      </p:sp>
      <p:sp>
        <p:nvSpPr>
          <p:cNvPr id="10267" name="Text Box 29">
            <a:extLst>
              <a:ext uri="{FF2B5EF4-FFF2-40B4-BE49-F238E27FC236}">
                <a16:creationId xmlns:a16="http://schemas.microsoft.com/office/drawing/2014/main" id="{0E957B86-C6C5-4350-A9C5-6E1818E05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820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Clock</a:t>
            </a:r>
          </a:p>
        </p:txBody>
      </p:sp>
      <p:sp>
        <p:nvSpPr>
          <p:cNvPr id="10268" name="Line 30">
            <a:extLst>
              <a:ext uri="{FF2B5EF4-FFF2-40B4-BE49-F238E27FC236}">
                <a16:creationId xmlns:a16="http://schemas.microsoft.com/office/drawing/2014/main" id="{51729713-662E-4464-BA12-A20D60BE6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Line 31">
            <a:extLst>
              <a:ext uri="{FF2B5EF4-FFF2-40B4-BE49-F238E27FC236}">
                <a16:creationId xmlns:a16="http://schemas.microsoft.com/office/drawing/2014/main" id="{59AD56C3-A872-4ED8-AA77-B6C869623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42142AAE-CC42-40DD-A3CE-8A0942018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C13B859-586B-4E29-9559-8783A3FBE138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2060A1B9-82C7-46AB-A4D0-E5C85511A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8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Sequential Circuits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DD10DE4E-A2EF-472C-BC52-C132E589E5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5116BB28-E2A7-4624-99C9-09A291D3B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075613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Sequential circuit: consists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of combinational circuit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storage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At the start of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cycle, the rising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causes the “state” storage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to store some input values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This state will not change for an entire cycle (until next rising edge)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combinational circuit has some time to accept the value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of “state” and “inputs” and produce “outputs”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Some of the outputs (for example, the value of next “state”) may feed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back (but through the latch so they’re only seen in the next cycle)</a:t>
            </a:r>
          </a:p>
        </p:txBody>
      </p:sp>
      <p:sp>
        <p:nvSpPr>
          <p:cNvPr id="12294" name="Rectangle 43">
            <a:extLst>
              <a:ext uri="{FF2B5EF4-FFF2-40B4-BE49-F238E27FC236}">
                <a16:creationId xmlns:a16="http://schemas.microsoft.com/office/drawing/2014/main" id="{79B719CE-C1AB-4DCD-8A08-549F3F4A4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81200"/>
            <a:ext cx="2819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12295" name="Rectangle 44">
            <a:extLst>
              <a:ext uri="{FF2B5EF4-FFF2-40B4-BE49-F238E27FC236}">
                <a16:creationId xmlns:a16="http://schemas.microsoft.com/office/drawing/2014/main" id="{76F3A4A9-5500-4C0B-98CF-59D907956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1336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State</a:t>
            </a:r>
          </a:p>
        </p:txBody>
      </p:sp>
      <p:sp>
        <p:nvSpPr>
          <p:cNvPr id="12296" name="Rectangle 45">
            <a:extLst>
              <a:ext uri="{FF2B5EF4-FFF2-40B4-BE49-F238E27FC236}">
                <a16:creationId xmlns:a16="http://schemas.microsoft.com/office/drawing/2014/main" id="{053BF660-D7FA-4F43-943F-659B9BC99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194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Combinational Cct</a:t>
            </a:r>
          </a:p>
        </p:txBody>
      </p:sp>
      <p:sp>
        <p:nvSpPr>
          <p:cNvPr id="12297" name="Line 46">
            <a:extLst>
              <a:ext uri="{FF2B5EF4-FFF2-40B4-BE49-F238E27FC236}">
                <a16:creationId xmlns:a16="http://schemas.microsoft.com/office/drawing/2014/main" id="{B3E7C99F-390D-41D8-A541-900A3AAB0B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47">
            <a:extLst>
              <a:ext uri="{FF2B5EF4-FFF2-40B4-BE49-F238E27FC236}">
                <a16:creationId xmlns:a16="http://schemas.microsoft.com/office/drawing/2014/main" id="{D02B24F9-6178-4B9D-B8C3-BBCBD0A620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14600"/>
            <a:ext cx="76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48">
            <a:extLst>
              <a:ext uri="{FF2B5EF4-FFF2-40B4-BE49-F238E27FC236}">
                <a16:creationId xmlns:a16="http://schemas.microsoft.com/office/drawing/2014/main" id="{6358C38E-825A-46A1-9B36-3CDE05068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895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49">
            <a:extLst>
              <a:ext uri="{FF2B5EF4-FFF2-40B4-BE49-F238E27FC236}">
                <a16:creationId xmlns:a16="http://schemas.microsoft.com/office/drawing/2014/main" id="{6A2CD9C8-925C-405B-A3B1-99D151C63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66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50">
            <a:extLst>
              <a:ext uri="{FF2B5EF4-FFF2-40B4-BE49-F238E27FC236}">
                <a16:creationId xmlns:a16="http://schemas.microsoft.com/office/drawing/2014/main" id="{F69A2582-45F3-4C7C-BEB4-A765B5E67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590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51">
            <a:extLst>
              <a:ext uri="{FF2B5EF4-FFF2-40B4-BE49-F238E27FC236}">
                <a16:creationId xmlns:a16="http://schemas.microsoft.com/office/drawing/2014/main" id="{0C5C8BB8-DEB5-4879-9618-3A817CA5F4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667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52">
            <a:extLst>
              <a:ext uri="{FF2B5EF4-FFF2-40B4-BE49-F238E27FC236}">
                <a16:creationId xmlns:a16="http://schemas.microsoft.com/office/drawing/2014/main" id="{ABA3230F-4514-4DAA-A695-A8598F6504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1828800"/>
            <a:ext cx="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53">
            <a:extLst>
              <a:ext uri="{FF2B5EF4-FFF2-40B4-BE49-F238E27FC236}">
                <a16:creationId xmlns:a16="http://schemas.microsoft.com/office/drawing/2014/main" id="{53C5763D-8E99-432E-9C7B-14C5735EF2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828800"/>
            <a:ext cx="3200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54">
            <a:extLst>
              <a:ext uri="{FF2B5EF4-FFF2-40B4-BE49-F238E27FC236}">
                <a16:creationId xmlns:a16="http://schemas.microsoft.com/office/drawing/2014/main" id="{A1ED9424-C4A8-4378-993F-4F1FB808CE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828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Text Box 55">
            <a:extLst>
              <a:ext uri="{FF2B5EF4-FFF2-40B4-BE49-F238E27FC236}">
                <a16:creationId xmlns:a16="http://schemas.microsoft.com/office/drawing/2014/main" id="{808BA5D8-5340-42EA-9DC2-BC4543F4E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820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Clock</a:t>
            </a:r>
          </a:p>
        </p:txBody>
      </p:sp>
      <p:sp>
        <p:nvSpPr>
          <p:cNvPr id="12307" name="Text Box 56">
            <a:extLst>
              <a:ext uri="{FF2B5EF4-FFF2-40B4-BE49-F238E27FC236}">
                <a16:creationId xmlns:a16="http://schemas.microsoft.com/office/drawing/2014/main" id="{FD41E992-4EFA-4B1F-9471-72128802B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Inputs</a:t>
            </a:r>
          </a:p>
        </p:txBody>
      </p:sp>
      <p:sp>
        <p:nvSpPr>
          <p:cNvPr id="12308" name="Text Box 57">
            <a:extLst>
              <a:ext uri="{FF2B5EF4-FFF2-40B4-BE49-F238E27FC236}">
                <a16:creationId xmlns:a16="http://schemas.microsoft.com/office/drawing/2014/main" id="{2CA16BD3-D14F-4F3D-A04A-08362348E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90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Outputs</a:t>
            </a:r>
          </a:p>
        </p:txBody>
      </p:sp>
      <p:sp>
        <p:nvSpPr>
          <p:cNvPr id="12309" name="Line 60">
            <a:extLst>
              <a:ext uri="{FF2B5EF4-FFF2-40B4-BE49-F238E27FC236}">
                <a16:creationId xmlns:a16="http://schemas.microsoft.com/office/drawing/2014/main" id="{ED8D2D7E-0914-42F6-AC3D-5C77712D64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209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Text Box 61">
            <a:extLst>
              <a:ext uri="{FF2B5EF4-FFF2-40B4-BE49-F238E27FC236}">
                <a16:creationId xmlns:a16="http://schemas.microsoft.com/office/drawing/2014/main" id="{5E31CE81-070C-457A-83A2-54C467177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98120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Inputs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9DA0535-D0C8-4E96-B806-D92F7958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A8C675-F5AE-46A4-9ECC-828739D61FBE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9F41C20-625E-4CD7-9C47-32EAA9D74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2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Designing a Latch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97FF0E72-0F5B-4140-8676-BC9E8A9F0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C997099-DE2D-460B-9B07-EEEEBC606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51046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An S-R latch: set-reset latch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When Set is high, a 1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When Reset is high, a 0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When both are low, the previous state is preserved (hence,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   known as a storage or memory element)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Both are high – this set of inputs is not allowed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Verify the above behavior!</a:t>
            </a:r>
          </a:p>
        </p:txBody>
      </p:sp>
      <p:pic>
        <p:nvPicPr>
          <p:cNvPr id="14342" name="Picture 6" descr="35">
            <a:extLst>
              <a:ext uri="{FF2B5EF4-FFF2-40B4-BE49-F238E27FC236}">
                <a16:creationId xmlns:a16="http://schemas.microsoft.com/office/drawing/2014/main" id="{156E6DAB-780A-4353-A43F-D463AEDFE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810000"/>
            <a:ext cx="3087688" cy="26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3" name="Text Box 5">
            <a:extLst>
              <a:ext uri="{FF2B5EF4-FFF2-40B4-BE49-F238E27FC236}">
                <a16:creationId xmlns:a16="http://schemas.microsoft.com/office/drawing/2014/main" id="{FF8B1D47-6701-4315-946D-893C4D86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466DF4B-9DD9-4875-A6DB-CFCEAD3F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62B148-BE66-45B2-B66F-6A47651BE5F8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9C9A444-90DC-4C56-881C-6CC8C3014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827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 Latch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122629BC-E71F-40E2-A592-990A97FD6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A3D48C7-2CE1-4AA8-BA67-94C305DC0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8184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Incorporates a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value of the input D signal (data) is stored only when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is high – the previous state is preserved when the clock is low</a:t>
            </a:r>
          </a:p>
        </p:txBody>
      </p:sp>
      <p:pic>
        <p:nvPicPr>
          <p:cNvPr id="16390" name="Picture 6" descr="36">
            <a:extLst>
              <a:ext uri="{FF2B5EF4-FFF2-40B4-BE49-F238E27FC236}">
                <a16:creationId xmlns:a16="http://schemas.microsoft.com/office/drawing/2014/main" id="{02874DDD-2C10-4856-85B8-F3529B052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3168650"/>
            <a:ext cx="489585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1D69E740-6627-4237-A178-165790BE3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4293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473C305-2AC0-4EE7-B8D9-7E1D30C2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A78E1C-89F1-46D2-A4D0-4B662FA05B09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9078CDF-0B7B-44D2-A326-6C7F3D8BB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46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 Flip Flop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B359A0B-3DFD-4E4E-B37E-924957DD8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90835792-9AC9-4121-9C48-A2787D10B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5549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Terminology: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Latch: outputs can change any time the clock is high (asserted)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Flip flop: outputs can change only on a clock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Two D latches in series – ensures that a value is stored only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the falling edge of the clock</a:t>
            </a:r>
          </a:p>
        </p:txBody>
      </p:sp>
      <p:pic>
        <p:nvPicPr>
          <p:cNvPr id="18438" name="Picture 6" descr="38">
            <a:extLst>
              <a:ext uri="{FF2B5EF4-FFF2-40B4-BE49-F238E27FC236}">
                <a16:creationId xmlns:a16="http://schemas.microsoft.com/office/drawing/2014/main" id="{B1B431A5-2E17-405C-97E1-E9DFEBE30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67138"/>
            <a:ext cx="6419850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5">
            <a:extLst>
              <a:ext uri="{FF2B5EF4-FFF2-40B4-BE49-F238E27FC236}">
                <a16:creationId xmlns:a16="http://schemas.microsoft.com/office/drawing/2014/main" id="{3211019A-E060-40E5-AE0E-F5C2EAAE8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513BD693-5C97-4CF1-900F-B80FFC33E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7BFF90-86F1-41FA-BFA9-12864C2A21FE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2DCDCC1-6CF5-4CA1-B0C9-3DD30D5F2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83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Finite State Machine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2B0E7341-1327-4810-A8BC-95D979781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B062C117-0C97-4073-A303-8401FD6B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8327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sequential circuit is described by a variation of a truth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table – a finite state diagram  (hence, the circuit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called a finite state machine)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Note that state is updated only on a clock edge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31983032-AA34-42A8-95C9-2E3AEB94E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733800"/>
            <a:ext cx="48768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0487" name="Oval 8">
            <a:extLst>
              <a:ext uri="{FF2B5EF4-FFF2-40B4-BE49-F238E27FC236}">
                <a16:creationId xmlns:a16="http://schemas.microsoft.com/office/drawing/2014/main" id="{D3EC1DAA-1E7A-418C-9F71-0F89DCC42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962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Next-state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20488" name="Oval 10">
            <a:extLst>
              <a:ext uri="{FF2B5EF4-FFF2-40B4-BE49-F238E27FC236}">
                <a16:creationId xmlns:a16="http://schemas.microsoft.com/office/drawing/2014/main" id="{936EA0AB-DF3C-4701-BAD8-F3B60C0DE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Output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20489" name="Rectangle 11">
            <a:extLst>
              <a:ext uri="{FF2B5EF4-FFF2-40B4-BE49-F238E27FC236}">
                <a16:creationId xmlns:a16="http://schemas.microsoft.com/office/drawing/2014/main" id="{09D8EFBF-26D8-43B7-9F6C-8AE384E64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12954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Current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State</a:t>
            </a:r>
          </a:p>
        </p:txBody>
      </p:sp>
      <p:sp>
        <p:nvSpPr>
          <p:cNvPr id="20490" name="Text Box 13">
            <a:extLst>
              <a:ext uri="{FF2B5EF4-FFF2-40B4-BE49-F238E27FC236}">
                <a16:creationId xmlns:a16="http://schemas.microsoft.com/office/drawing/2014/main" id="{8C701C32-17E2-4486-B41C-38A481FE1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4303713"/>
            <a:ext cx="75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Clock</a:t>
            </a:r>
          </a:p>
        </p:txBody>
      </p:sp>
      <p:sp>
        <p:nvSpPr>
          <p:cNvPr id="20491" name="Text Box 14">
            <a:extLst>
              <a:ext uri="{FF2B5EF4-FFF2-40B4-BE49-F238E27FC236}">
                <a16:creationId xmlns:a16="http://schemas.microsoft.com/office/drawing/2014/main" id="{C7B46B64-97C4-47DB-B1F6-0A210A48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Inputs</a:t>
            </a:r>
          </a:p>
        </p:txBody>
      </p:sp>
      <p:sp>
        <p:nvSpPr>
          <p:cNvPr id="20492" name="Text Box 15">
            <a:extLst>
              <a:ext uri="{FF2B5EF4-FFF2-40B4-BE49-F238E27FC236}">
                <a16:creationId xmlns:a16="http://schemas.microsoft.com/office/drawing/2014/main" id="{ABD17C5E-768C-4388-A4AB-EBBA27DF8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86200"/>
            <a:ext cx="679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Next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state</a:t>
            </a:r>
          </a:p>
        </p:txBody>
      </p:sp>
      <p:sp>
        <p:nvSpPr>
          <p:cNvPr id="20493" name="Text Box 16">
            <a:extLst>
              <a:ext uri="{FF2B5EF4-FFF2-40B4-BE49-F238E27FC236}">
                <a16:creationId xmlns:a16="http://schemas.microsoft.com/office/drawing/2014/main" id="{054331B9-2331-4C68-B568-1FA222DD9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81600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Outputs</a:t>
            </a:r>
          </a:p>
        </p:txBody>
      </p:sp>
      <p:sp>
        <p:nvSpPr>
          <p:cNvPr id="20494" name="Line 17">
            <a:extLst>
              <a:ext uri="{FF2B5EF4-FFF2-40B4-BE49-F238E27FC236}">
                <a16:creationId xmlns:a16="http://schemas.microsoft.com/office/drawing/2014/main" id="{E6ED4ACB-C973-4B58-95B7-F624069BA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495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8">
            <a:extLst>
              <a:ext uri="{FF2B5EF4-FFF2-40B4-BE49-F238E27FC236}">
                <a16:creationId xmlns:a16="http://schemas.microsoft.com/office/drawing/2014/main" id="{D1EC71A3-9E25-4F80-916E-F57F950B9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5626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Oval 19">
            <a:extLst>
              <a:ext uri="{FF2B5EF4-FFF2-40B4-BE49-F238E27FC236}">
                <a16:creationId xmlns:a16="http://schemas.microsoft.com/office/drawing/2014/main" id="{32FE4412-D0AB-4A9E-8CF4-A11F80293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486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0497" name="Oval 20">
            <a:extLst>
              <a:ext uri="{FF2B5EF4-FFF2-40B4-BE49-F238E27FC236}">
                <a16:creationId xmlns:a16="http://schemas.microsoft.com/office/drawing/2014/main" id="{D1815B73-3E62-4FE5-97A3-F6D5302C1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0498" name="Line 21">
            <a:extLst>
              <a:ext uri="{FF2B5EF4-FFF2-40B4-BE49-F238E27FC236}">
                <a16:creationId xmlns:a16="http://schemas.microsoft.com/office/drawing/2014/main" id="{EBF4E484-1479-4EAB-AC3E-742BA1B5D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419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22">
            <a:extLst>
              <a:ext uri="{FF2B5EF4-FFF2-40B4-BE49-F238E27FC236}">
                <a16:creationId xmlns:a16="http://schemas.microsoft.com/office/drawing/2014/main" id="{9D40F5CF-355C-44AE-AACF-D16C7CE9A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562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3">
            <a:extLst>
              <a:ext uri="{FF2B5EF4-FFF2-40B4-BE49-F238E27FC236}">
                <a16:creationId xmlns:a16="http://schemas.microsoft.com/office/drawing/2014/main" id="{F1B75060-EA41-4F59-8952-D3480CFC10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46482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4">
            <a:extLst>
              <a:ext uri="{FF2B5EF4-FFF2-40B4-BE49-F238E27FC236}">
                <a16:creationId xmlns:a16="http://schemas.microsoft.com/office/drawing/2014/main" id="{B04992E8-9591-4A89-8217-43321499A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48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5">
            <a:extLst>
              <a:ext uri="{FF2B5EF4-FFF2-40B4-BE49-F238E27FC236}">
                <a16:creationId xmlns:a16="http://schemas.microsoft.com/office/drawing/2014/main" id="{85325DBC-6AB6-4FDC-8594-0ACE05FC2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4196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6">
            <a:extLst>
              <a:ext uri="{FF2B5EF4-FFF2-40B4-BE49-F238E27FC236}">
                <a16:creationId xmlns:a16="http://schemas.microsoft.com/office/drawing/2014/main" id="{59421C66-5AA3-4E99-A1CF-FA8BD3826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257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7">
            <a:extLst>
              <a:ext uri="{FF2B5EF4-FFF2-40B4-BE49-F238E27FC236}">
                <a16:creationId xmlns:a16="http://schemas.microsoft.com/office/drawing/2014/main" id="{3C691A0D-CB33-4FB3-8DB1-2AB422F7D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28">
            <a:extLst>
              <a:ext uri="{FF2B5EF4-FFF2-40B4-BE49-F238E27FC236}">
                <a16:creationId xmlns:a16="http://schemas.microsoft.com/office/drawing/2014/main" id="{C79C4C8C-EA2A-41B3-8BAA-C828752DB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419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29">
            <a:extLst>
              <a:ext uri="{FF2B5EF4-FFF2-40B4-BE49-F238E27FC236}">
                <a16:creationId xmlns:a16="http://schemas.microsoft.com/office/drawing/2014/main" id="{2D3350B0-263C-4E0E-A7C2-982742DC7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886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30">
            <a:extLst>
              <a:ext uri="{FF2B5EF4-FFF2-40B4-BE49-F238E27FC236}">
                <a16:creationId xmlns:a16="http://schemas.microsoft.com/office/drawing/2014/main" id="{4D4E8E47-EF06-41F4-9A97-8E105BB5F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8862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31">
            <a:extLst>
              <a:ext uri="{FF2B5EF4-FFF2-40B4-BE49-F238E27FC236}">
                <a16:creationId xmlns:a16="http://schemas.microsoft.com/office/drawing/2014/main" id="{7D55BCD1-FD85-4BA3-814D-BBBD6C92E8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886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32">
            <a:extLst>
              <a:ext uri="{FF2B5EF4-FFF2-40B4-BE49-F238E27FC236}">
                <a16:creationId xmlns:a16="http://schemas.microsoft.com/office/drawing/2014/main" id="{B72DEE88-72F4-4FA7-A1EA-1BEC7479C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343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D8969072-85D1-43DB-BD17-5BB60DE5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AFEB11-4557-4A80-8F40-F0E1DDF00399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278EDD0-C878-44A2-B504-CB1A79DE3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81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State Diagrams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8048B53-3129-46C8-904F-10086B1B4A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90DE6C7D-5F27-43F0-B74B-C4F5E6561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994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Each state is shown with a circle, labeled with the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value – the contents of the circle are the outputs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An arc represents a transition to a different state,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inputs indicated on the label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C4F3DBC2-0B0F-4D8F-8355-243FD3950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92A6E211-121E-49C5-8713-C90084E8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111A7C0E-BE1C-485C-9BD5-0BBBA497C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8C477085-E2FC-41FA-817A-8DB8C4ADA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0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1EE37AFE-734A-4D1D-BE86-E90B6FFB2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6F03749E-DF47-41B2-ABEA-6CEC312EF6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55626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0D3AA65C-DCF6-4B01-86A0-BE1E4A271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796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 = 1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AF3B31F4-4761-4E3A-82AE-F1127F2CC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86400"/>
            <a:ext cx="796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 = 0</a:t>
            </a:r>
          </a:p>
        </p:txBody>
      </p:sp>
      <p:sp>
        <p:nvSpPr>
          <p:cNvPr id="22542" name="Freeform 14">
            <a:extLst>
              <a:ext uri="{FF2B5EF4-FFF2-40B4-BE49-F238E27FC236}">
                <a16:creationId xmlns:a16="http://schemas.microsoft.com/office/drawing/2014/main" id="{BD7E39B8-5105-4C1D-9A00-BA7A27F94ACA}"/>
              </a:ext>
            </a:extLst>
          </p:cNvPr>
          <p:cNvSpPr>
            <a:spLocks/>
          </p:cNvSpPr>
          <p:nvPr/>
        </p:nvSpPr>
        <p:spPr bwMode="auto">
          <a:xfrm>
            <a:off x="16764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Freeform 15">
            <a:extLst>
              <a:ext uri="{FF2B5EF4-FFF2-40B4-BE49-F238E27FC236}">
                <a16:creationId xmlns:a16="http://schemas.microsoft.com/office/drawing/2014/main" id="{639E2046-AD55-4FD3-9C4F-60782EE7067A}"/>
              </a:ext>
            </a:extLst>
          </p:cNvPr>
          <p:cNvSpPr>
            <a:spLocks/>
          </p:cNvSpPr>
          <p:nvPr/>
        </p:nvSpPr>
        <p:spPr bwMode="auto">
          <a:xfrm>
            <a:off x="37338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Text Box 16">
            <a:extLst>
              <a:ext uri="{FF2B5EF4-FFF2-40B4-BE49-F238E27FC236}">
                <a16:creationId xmlns:a16="http://schemas.microsoft.com/office/drawing/2014/main" id="{D2E77BA8-6AD3-4218-89C8-A501A7813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91000"/>
            <a:ext cx="796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 = 0</a:t>
            </a:r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1359DA30-CFF0-4D01-9F3F-708AA45DF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91000"/>
            <a:ext cx="796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 = 1</a:t>
            </a:r>
          </a:p>
        </p:txBody>
      </p:sp>
      <p:sp>
        <p:nvSpPr>
          <p:cNvPr id="22546" name="Text Box 18">
            <a:extLst>
              <a:ext uri="{FF2B5EF4-FFF2-40B4-BE49-F238E27FC236}">
                <a16:creationId xmlns:a16="http://schemas.microsoft.com/office/drawing/2014/main" id="{3753C904-6E39-4C88-8875-0BE5AFBE5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572000"/>
            <a:ext cx="3736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This is a state diagram for ___?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B6F208-3BE9-47A4-8305-5645772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AE5CAD-ED84-4ACF-9A36-CBCF4F34DB68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018717E-036A-4268-A9B9-9AA203CE2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74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3-Bit Counter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9187EF6-2509-4F41-B024-574AEC92D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360238B-AD14-4224-ADD2-86807E6C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8204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How many inputs?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57148</TotalTime>
  <Words>1370</Words>
  <Application>Microsoft Office PowerPoint</Application>
  <PresentationFormat>On-screen Show (4:3)</PresentationFormat>
  <Paragraphs>281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286</cp:revision>
  <dcterms:created xsi:type="dcterms:W3CDTF">2002-09-20T18:19:18Z</dcterms:created>
  <dcterms:modified xsi:type="dcterms:W3CDTF">2020-02-20T14:01:17Z</dcterms:modified>
</cp:coreProperties>
</file>