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63" r:id="rId2"/>
    <p:sldId id="724" r:id="rId3"/>
    <p:sldId id="721" r:id="rId4"/>
    <p:sldId id="722" r:id="rId5"/>
    <p:sldId id="723" r:id="rId6"/>
    <p:sldId id="701" r:id="rId7"/>
    <p:sldId id="702" r:id="rId8"/>
    <p:sldId id="703" r:id="rId9"/>
    <p:sldId id="704" r:id="rId10"/>
    <p:sldId id="705" r:id="rId11"/>
    <p:sldId id="706" r:id="rId12"/>
    <p:sldId id="708" r:id="rId13"/>
    <p:sldId id="707" r:id="rId14"/>
    <p:sldId id="711" r:id="rId15"/>
    <p:sldId id="712" r:id="rId16"/>
    <p:sldId id="713" r:id="rId17"/>
    <p:sldId id="714" r:id="rId18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 autoAdjust="0"/>
  </p:normalViewPr>
  <p:slideViewPr>
    <p:cSldViewPr>
      <p:cViewPr varScale="1">
        <p:scale>
          <a:sx n="67" d="100"/>
          <a:sy n="67" d="100"/>
        </p:scale>
        <p:origin x="1287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65732F72-ACDA-4307-87F8-E670E467D31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B62FED6-1173-4BC5-9B55-9A753656005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23B2F9BD-79B1-4343-A50F-38B56050E5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75EC4CED-F256-418E-8E45-93884AFA16D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0152CED-FECF-4B0D-84E0-CDD840BE72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6C277478-E44A-45C5-91B3-F470D7F631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623B8711-58DB-4987-A0EE-7D2AD2E15F8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D49918F-FFF2-4A29-AE16-4E538CCB480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88E2927A-990C-472D-B6B0-C508604FA40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FCC19416-9B75-4C32-8590-5CB98FE5F3A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E18258B0-260C-4487-959A-CCF57A0DCC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4DE5948-4347-4EB9-A9C6-01B234CAD77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EABE4BA-56E0-45D8-BD2A-B71915DA4B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75CB134-C319-4010-8487-BB528D2D9850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A0AEFD2-8029-4719-AF13-D1D0CB3997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22BB9EA-86D3-4191-915F-3BE1FAA6DC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980D8E7F-CFBC-4AA4-9E13-5F8B95331B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A342D6-804C-41DA-8783-47CF8353E54A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AF590E2-D6FB-431F-B41D-42427EAF18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614CF6ED-1D81-4050-A16E-A0B88D5439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FA3A4DB-BC93-4096-828F-F256B5911E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D836E7-6D3A-4D7F-AC32-7D84E23AC1BB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4DF1994-DAFA-4241-88F2-310CD52643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1DA41C93-B40E-4B78-A870-73C7A74CCD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D4BD5863-D5FC-4CEB-A531-3F1FCBD669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CC2F55-1CFF-4D89-848F-72596C3B7AE3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2088DD68-C8A5-4230-BE3F-60A3B54D47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9D0CBC79-B69F-4B08-9D05-B403CB3B1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CA1F2527-A4C0-49E4-B110-54F259DDED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18315B-6CD2-4286-81F3-AAA7107A368F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E0AFDD1-6012-475A-9071-A432EB40E3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42BA2D89-A82D-4944-8ADD-DB1207BE12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7AD688BA-B644-4073-93F2-31DD74FBE9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84FF9E-4F16-4E2B-9889-AC3F66F00B26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89887BC5-4F6C-4AC4-ADB7-A7119957BC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95B520A-425F-4729-8BEC-38DF651686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06C63CCA-99F9-4DB5-841F-46AB8F1E6D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C65D30-902C-4749-A8FA-406A36541F8E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ABACB23E-CD0E-4149-BC15-A6CABE8EB1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7AA6D2EA-242C-4B1D-9566-19580C5E8A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66994523-A214-4C66-B7D0-0EF5B3AF97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46CB14-4F3E-4208-8623-075E0D0DEDDA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4731DC40-A9EB-47E0-8404-676D0C507C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48CB62AA-91B7-4B69-AA93-77E0E8640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11FA2C59-D144-4554-9F14-B3161A74D8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F75A62-33E5-43EF-8C7C-E569ABDB19D8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6F3D5919-6135-4BD2-AA96-AE6767589D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ECDBFF01-95EE-49A5-A14B-4324EE4644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A8AE5349-AA97-4332-8CDF-05BFAB3135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EBE750-8464-40BB-ADF3-7E90C25DE74E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77121A5-8B18-4DB0-A3CB-85CA2046B1C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85FC511-51D9-4CA1-AD41-C8A8147C35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82C88676-4DE9-41B6-9D6B-2632768019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A876C4-8EF5-4D26-BA72-616E088D9A58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35C33A4-8410-42F2-ABD4-15977D3E1B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8D2EEF49-D704-4785-B1FB-A2146EFAFE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9506A42B-52B8-491F-93AB-3E6C240CAD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CE36F3-9229-49A2-A14F-6B13479CD8E9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057C954-1C8A-449E-85D1-F6B8E45B69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C843FC2C-128B-4E1F-80D6-11BC70C165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E835773A-08F5-4B73-9EC2-8AB081D76A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341A54-084F-4325-8CB0-5782CF455416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E06D648F-FB8C-46EE-9C41-013A92DDA2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3BD9442-CC33-4BF7-8F0E-EBB8F5B1F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2E24DB45-3122-492A-A3FE-26F3EA5DEF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4269D5-A83D-4D0B-9325-0D3B48227D30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C14B1547-35F7-4DA9-BFA0-978C13A86F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98B5A506-B406-4F8D-AA85-B1847EF6B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17FAFE1C-2E3F-492D-B315-AEC0A8D787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585E3A-B7B7-478E-A4EC-6FAFD7733AF9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86E5E2DF-1A97-4C35-9C64-DB114BBD16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F4A5BD2-1ED5-4FCD-8162-26FB8932CE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68EB4987-7B96-48D4-926A-9875B7631C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A6118B-D1D7-4228-933F-0B4492EB231C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53E4BB7-2693-45F3-99CA-3CAC6843B4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D14B8F0-CB43-4D2A-96AC-918F16ACDA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97A3F3C8-4E86-4BE5-873A-1781EB278C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C74863-EBD1-4479-A4C7-04C9DD7308BE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47C1116E-C235-4EDD-AC61-A6D93B0557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9A0642A9-5BD9-4D34-95AF-B1EB1290DA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0307EC-B6FE-4E07-B57B-3861F87B73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21FEA5-2024-4665-940B-233DF7150E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8BF7C7-EB88-46B7-9EC7-4BD15010B3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DF5BFF-C336-4D12-BA6D-C78F1B86BA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45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68DB8C-CF8B-4548-9191-29C6E3458E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B15E18-5267-4FBB-835C-09A99B8D26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F60C30-E201-4448-AF6A-89EB133A78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17D07D-45ED-4EC6-90CC-1C350B6812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663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740C0A-3247-4446-BFC7-C6AC54CD8D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AA5068-1026-446E-87ED-D27F7C8229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83B415-A84D-4D2F-A5AF-87D66B9E17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6F46C7-6578-4B39-A18B-A9DA24141E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8456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55D20D-1004-4329-9CDC-DB8D38195A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9290C8-7ADE-4402-A959-28B60A55EB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D13A30-5580-4671-9C47-97EC6A729B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2D8EB5-92C2-47D1-A4F2-955B4999EC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630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42746F-3F77-4735-9E48-5ECD2F19F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8A1C62-B80F-4207-8087-06BB485CE2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1AAF68-7397-4E86-84CD-D77557FE90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6CAF6-C700-4D52-A01B-19388F476E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2848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A78A21-F28F-4C46-8638-06A1913236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E74A7E-4F66-4E5F-BACF-A07B795560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A1D94E-0F19-4695-850E-EBCD75EA82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9F7360-A8C1-45DE-AF4C-4955D35629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066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F10DE5D-5742-48F5-9A2D-4D56F7D192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3CFA433-66B7-4A94-BE11-A7F8A85AD2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B31769E-9883-4736-A7EB-266CA8AAA2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64BE78-7277-48FD-8BBE-004C2CF977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609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2200283-1805-40F8-B807-091D4DD421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D0FFC8D-98CA-4D53-AE87-253FF0F5A5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5438FE4-68B8-400A-8B44-7547492A95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4D9F36-6A24-46BF-81FE-0797C82480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653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09145FC-DF96-4DF0-B7F7-481A48692D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A4BD402-D984-4636-B921-255BF4EC97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3818D99-2226-4C36-85C7-96146C4A24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EBB023-7ABD-4978-9D18-A1123D3885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1682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08249E-9828-4C32-8182-8838AD6CAD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CEEFB4-59EC-439B-BD6A-9E25A1F6C9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164750-7E67-4220-B209-932535C51F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8C9AE3-6D51-47A7-A4EA-D9827B8648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2732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E26552-B122-40A6-A6F1-DF28269C46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35D378-F151-451E-884B-FADCF142DF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5BA1E7-B189-496F-9475-118D0913D3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1FEB3F-1276-4946-A84A-C0E8E345E3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206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D0B7287-1FE9-43AF-B1D9-0AD6F945B9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D475C74-8471-4DE9-87E3-23EF18B177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12015A7-FD79-47BF-8736-A99D938E3D9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D582739-781F-49FE-BA62-2C5109C42D5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8EE663F-2165-4439-B396-796EA54E7B7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48B373A0-8A73-40ED-B2A7-93A3D57667B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083B23F-3AF8-4991-A093-2AB607DDB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74B0FE-CE03-4663-B30A-1AD8C23E4B94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E89967E-1F36-4A16-B708-F03294782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2675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Lecture 13: Adders, Sequential Circuits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4B31FB99-DD49-418C-92F5-380A897C2B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FFB0D3E7-A4FE-4D75-AB3F-40A954FE7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5626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Carry-lookahead adder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Arial" panose="020B0604020202020204" pitchFamily="34" charset="0"/>
              </a:rPr>
              <a:t> Clocks, latches, sequential circuits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>
            <a:extLst>
              <a:ext uri="{FF2B5EF4-FFF2-40B4-BE49-F238E27FC236}">
                <a16:creationId xmlns:a16="http://schemas.microsoft.com/office/drawing/2014/main" id="{33445C0F-C273-4C17-85BE-5DBAA6031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823C1F-0021-4A5B-AE90-7A20B7FE017F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9A5449CC-90DB-490B-B696-0FE3989C6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03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Divide and Conquer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C0F68988-C159-4A4F-884B-E73E96B083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AFAEF70C-CD70-40E5-80F4-0A99A5833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8207375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The equations on the previous slide are still difficult to implement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logic functions – for the 32</a:t>
            </a:r>
            <a:r>
              <a:rPr lang="en-US" altLang="en-US" sz="2000" baseline="30000">
                <a:latin typeface="Arial" panose="020B0604020202020204" pitchFamily="34" charset="0"/>
              </a:rPr>
              <a:t>nd</a:t>
            </a:r>
            <a:r>
              <a:rPr lang="en-US" altLang="en-US" sz="2000">
                <a:latin typeface="Arial" panose="020B0604020202020204" pitchFamily="34" charset="0"/>
              </a:rPr>
              <a:t> bit, we must AND every single propagate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bit to determine what becomes of c0 (among other things)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Hence, the bits are broken into groups (of 4) and each group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computes its group-generate and group-propagate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For example, to add 32 numbers, you can partition the task as a tree</a:t>
            </a:r>
          </a:p>
        </p:txBody>
      </p:sp>
      <p:sp>
        <p:nvSpPr>
          <p:cNvPr id="22534" name="Text Box 5">
            <a:extLst>
              <a:ext uri="{FF2B5EF4-FFF2-40B4-BE49-F238E27FC236}">
                <a16:creationId xmlns:a16="http://schemas.microsoft.com/office/drawing/2014/main" id="{F82AAF1B-274F-4828-954A-F56F47B74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495800"/>
            <a:ext cx="48831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CC0000"/>
                </a:solidFill>
                <a:latin typeface="Arial" panose="020B0604020202020204" pitchFamily="34" charset="0"/>
              </a:rPr>
              <a:t>                 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CC0000"/>
                </a:solidFill>
                <a:latin typeface="Arial" panose="020B0604020202020204" pitchFamily="34" charset="0"/>
              </a:rPr>
              <a:t>    .         .         .        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CC0000"/>
                </a:solidFill>
                <a:latin typeface="Arial" panose="020B0604020202020204" pitchFamily="34" charset="0"/>
              </a:rPr>
              <a:t>. . . .   . . . .   . . . .   . . . .</a:t>
            </a:r>
          </a:p>
        </p:txBody>
      </p:sp>
      <p:sp>
        <p:nvSpPr>
          <p:cNvPr id="22535" name="Line 6">
            <a:extLst>
              <a:ext uri="{FF2B5EF4-FFF2-40B4-BE49-F238E27FC236}">
                <a16:creationId xmlns:a16="http://schemas.microsoft.com/office/drawing/2014/main" id="{9522889C-B11D-4865-890B-7431F5FAD7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5562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7">
            <a:extLst>
              <a:ext uri="{FF2B5EF4-FFF2-40B4-BE49-F238E27FC236}">
                <a16:creationId xmlns:a16="http://schemas.microsoft.com/office/drawing/2014/main" id="{59F3EEA3-C009-4C15-BF07-9E3E65877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5562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8">
            <a:extLst>
              <a:ext uri="{FF2B5EF4-FFF2-40B4-BE49-F238E27FC236}">
                <a16:creationId xmlns:a16="http://schemas.microsoft.com/office/drawing/2014/main" id="{15EAFAF5-7DB6-4BBA-A4A8-1247DE6C65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5562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9">
            <a:extLst>
              <a:ext uri="{FF2B5EF4-FFF2-40B4-BE49-F238E27FC236}">
                <a16:creationId xmlns:a16="http://schemas.microsoft.com/office/drawing/2014/main" id="{A48BD954-BA35-49B1-AAF1-8BC311621A8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62200" y="5562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0">
            <a:extLst>
              <a:ext uri="{FF2B5EF4-FFF2-40B4-BE49-F238E27FC236}">
                <a16:creationId xmlns:a16="http://schemas.microsoft.com/office/drawing/2014/main" id="{4D6523C8-2582-4816-B170-381D923835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5029200"/>
            <a:ext cx="1676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1">
            <a:extLst>
              <a:ext uri="{FF2B5EF4-FFF2-40B4-BE49-F238E27FC236}">
                <a16:creationId xmlns:a16="http://schemas.microsoft.com/office/drawing/2014/main" id="{AD995B37-E97D-4CC9-96B0-DC4675344D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5029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2">
            <a:extLst>
              <a:ext uri="{FF2B5EF4-FFF2-40B4-BE49-F238E27FC236}">
                <a16:creationId xmlns:a16="http://schemas.microsoft.com/office/drawing/2014/main" id="{0344DC08-1E12-4671-A5C6-7B0EE7ED675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91000" y="5029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3">
            <a:extLst>
              <a:ext uri="{FF2B5EF4-FFF2-40B4-BE49-F238E27FC236}">
                <a16:creationId xmlns:a16="http://schemas.microsoft.com/office/drawing/2014/main" id="{A81B0927-571F-495D-9819-D5FAB0D4222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91000" y="5029200"/>
            <a:ext cx="1981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14">
            <a:extLst>
              <a:ext uri="{FF2B5EF4-FFF2-40B4-BE49-F238E27FC236}">
                <a16:creationId xmlns:a16="http://schemas.microsoft.com/office/drawing/2014/main" id="{C40AC5EC-3441-40A4-BF57-40FA789053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4200" y="5562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15">
            <a:extLst>
              <a:ext uri="{FF2B5EF4-FFF2-40B4-BE49-F238E27FC236}">
                <a16:creationId xmlns:a16="http://schemas.microsoft.com/office/drawing/2014/main" id="{083F8439-66CF-4253-B8D9-57BE1A828A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52800" y="5562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6">
            <a:extLst>
              <a:ext uri="{FF2B5EF4-FFF2-40B4-BE49-F238E27FC236}">
                <a16:creationId xmlns:a16="http://schemas.microsoft.com/office/drawing/2014/main" id="{ED8329F3-DFC7-4A93-BAE2-09E8C1C4D2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5562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17">
            <a:extLst>
              <a:ext uri="{FF2B5EF4-FFF2-40B4-BE49-F238E27FC236}">
                <a16:creationId xmlns:a16="http://schemas.microsoft.com/office/drawing/2014/main" id="{0A5DD7A9-327F-4DB4-9C62-9A27D2D48DA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57600" y="5562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18">
            <a:extLst>
              <a:ext uri="{FF2B5EF4-FFF2-40B4-BE49-F238E27FC236}">
                <a16:creationId xmlns:a16="http://schemas.microsoft.com/office/drawing/2014/main" id="{06BA7142-7036-4C8C-B627-CAD1DFEA05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5562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Line 19">
            <a:extLst>
              <a:ext uri="{FF2B5EF4-FFF2-40B4-BE49-F238E27FC236}">
                <a16:creationId xmlns:a16="http://schemas.microsoft.com/office/drawing/2014/main" id="{283E30B6-FA75-4AB9-ADEC-D6FA2F714D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5562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20">
            <a:extLst>
              <a:ext uri="{FF2B5EF4-FFF2-40B4-BE49-F238E27FC236}">
                <a16:creationId xmlns:a16="http://schemas.microsoft.com/office/drawing/2014/main" id="{8EED7F0A-14C4-4855-A9EE-02A0986684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6800" y="5562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21">
            <a:extLst>
              <a:ext uri="{FF2B5EF4-FFF2-40B4-BE49-F238E27FC236}">
                <a16:creationId xmlns:a16="http://schemas.microsoft.com/office/drawing/2014/main" id="{78F6EC89-FF5E-45E1-B813-28169FCDFB7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76800" y="5562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2">
            <a:extLst>
              <a:ext uri="{FF2B5EF4-FFF2-40B4-BE49-F238E27FC236}">
                <a16:creationId xmlns:a16="http://schemas.microsoft.com/office/drawing/2014/main" id="{5AF8CC35-122E-48F4-9E21-C717AFD2F4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8800" y="5562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23">
            <a:extLst>
              <a:ext uri="{FF2B5EF4-FFF2-40B4-BE49-F238E27FC236}">
                <a16:creationId xmlns:a16="http://schemas.microsoft.com/office/drawing/2014/main" id="{69DE226F-F0CA-4F22-B10E-2E6AEB9642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67400" y="5562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24">
            <a:extLst>
              <a:ext uri="{FF2B5EF4-FFF2-40B4-BE49-F238E27FC236}">
                <a16:creationId xmlns:a16="http://schemas.microsoft.com/office/drawing/2014/main" id="{C01A45B1-91B3-4BEE-A1D8-9E7B65CE0C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72200" y="5562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25">
            <a:extLst>
              <a:ext uri="{FF2B5EF4-FFF2-40B4-BE49-F238E27FC236}">
                <a16:creationId xmlns:a16="http://schemas.microsoft.com/office/drawing/2014/main" id="{D96BC5D7-E5B0-4D5E-8C7A-180443FA5C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72200" y="5562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2C0A23F-5EF5-484E-BD65-10D3B9F07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ADE8E19-D624-40F9-ABA6-E69F01E18165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3A29E27E-958D-4231-89C3-4876930DC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70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 and G for 4-bit Blocks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E3C674D-79E5-41B7-A49D-F68D1B8BBB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EFD84ED5-53F6-49A5-87E6-AC75FE25B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8339138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Compute P0 and G0 (super-propagate and super-generate) for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first group of 4 bits (and similarly for other groups of 4 bits)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P0 = p0.p1.p2.p3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G0 = g3 + g2.p3 + g1.p2.p3 + g0.p1.p2.p3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Carry out of the first group of 4 bits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C1 = G0 + 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C2 = G1 + P1.G0 + P1.P0.c0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C3 = G2 + (P2.G1) + (P2.P1.G0) + (P2.P1.P0.c0)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C4 = G3 + (P3.G2) + (P3.P2.G1) + (P3.P2.P1.G0) + (P3.P2.P1.P0.c0)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By having a tree of sub-computations, each AND, OR gate has few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inputs and logic signals have to travel through a modest set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gates (equal to the height of the tree)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6F570E5-E714-4791-B887-4C3F2CB67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B70E92-3636-47B0-9F1A-748F1199CBF0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239FBA01-2E8D-4301-B96C-61507D110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63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028F3399-5A32-4EE9-82E0-9A09D4EA7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99D54123-F8D1-4DF6-AF3D-275079895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5165725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Add    A    0001  1010   0011   0011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B    1110   0101  1110    1011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g     0000   0000  0010   0011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p     1111    1111   1111   1011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P        1         1         1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G        0         0         1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C4 = 1</a:t>
            </a:r>
          </a:p>
        </p:txBody>
      </p:sp>
      <p:sp>
        <p:nvSpPr>
          <p:cNvPr id="26630" name="Line 5">
            <a:extLst>
              <a:ext uri="{FF2B5EF4-FFF2-40B4-BE49-F238E27FC236}">
                <a16:creationId xmlns:a16="http://schemas.microsoft.com/office/drawing/2014/main" id="{01476081-184E-4113-B8AD-DC579072B3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23622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67023BD-EDD7-4609-8EA1-BE7CD18AE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A2768B-2FFC-481F-B755-B3FDC5074348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5F55FFFD-F9A1-4555-B0DF-E5B1386B8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720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Carry Look-Ahead Adder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49A5910-190C-480A-9629-B9E0B40AC1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6">
            <a:extLst>
              <a:ext uri="{FF2B5EF4-FFF2-40B4-BE49-F238E27FC236}">
                <a16:creationId xmlns:a16="http://schemas.microsoft.com/office/drawing/2014/main" id="{ED115833-8CC4-4539-9252-0E4F286AB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828800"/>
            <a:ext cx="2417763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16-bit Ripple-carry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takes 32 steps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This design takes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how many steps?</a:t>
            </a:r>
          </a:p>
        </p:txBody>
      </p:sp>
      <p:pic>
        <p:nvPicPr>
          <p:cNvPr id="28678" name="Picture 6" descr="31">
            <a:extLst>
              <a:ext uri="{FF2B5EF4-FFF2-40B4-BE49-F238E27FC236}">
                <a16:creationId xmlns:a16="http://schemas.microsoft.com/office/drawing/2014/main" id="{D30257A3-632E-4D4F-B2D9-B71F55F07D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309688"/>
            <a:ext cx="3198813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9" name="Text Box 5">
            <a:extLst>
              <a:ext uri="{FF2B5EF4-FFF2-40B4-BE49-F238E27FC236}">
                <a16:creationId xmlns:a16="http://schemas.microsoft.com/office/drawing/2014/main" id="{C187ED22-FA8D-43E3-98F3-094676E68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3">
            <a:extLst>
              <a:ext uri="{FF2B5EF4-FFF2-40B4-BE49-F238E27FC236}">
                <a16:creationId xmlns:a16="http://schemas.microsoft.com/office/drawing/2014/main" id="{02F551B4-94B4-425D-A526-41423B328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67C759-3A2D-46BE-B0E8-A7D86040C13D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75241090-F57D-464F-B673-637F10B39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403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Clocks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FCE0D16D-6DB3-405C-B1A7-E3C93A45B8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6FF66DCA-345F-4F2D-B793-48133B66E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386763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microprocessor is composed of many different circuits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that are operating simultaneously – if each circuit X takes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inputs at time  TI</a:t>
            </a:r>
            <a:r>
              <a:rPr lang="en-US" altLang="en-US" sz="2400" baseline="-25000">
                <a:latin typeface="Arial" panose="020B0604020202020204" pitchFamily="34" charset="0"/>
              </a:rPr>
              <a:t>X</a:t>
            </a:r>
            <a:r>
              <a:rPr lang="en-US" altLang="en-US" sz="2400">
                <a:latin typeface="Arial" panose="020B0604020202020204" pitchFamily="34" charset="0"/>
              </a:rPr>
              <a:t>,  takes time TE</a:t>
            </a:r>
            <a:r>
              <a:rPr lang="en-US" altLang="en-US" sz="2400" baseline="-25000">
                <a:latin typeface="Arial" panose="020B0604020202020204" pitchFamily="34" charset="0"/>
              </a:rPr>
              <a:t>X</a:t>
            </a:r>
            <a:r>
              <a:rPr lang="en-US" altLang="en-US" sz="2400">
                <a:latin typeface="Arial" panose="020B0604020202020204" pitchFamily="34" charset="0"/>
              </a:rPr>
              <a:t> to execute the logic,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and produces outputs at time TO</a:t>
            </a:r>
            <a:r>
              <a:rPr lang="en-US" altLang="en-US" sz="2400" baseline="-25000">
                <a:latin typeface="Arial" panose="020B0604020202020204" pitchFamily="34" charset="0"/>
              </a:rPr>
              <a:t>X</a:t>
            </a:r>
            <a:r>
              <a:rPr lang="en-US" altLang="en-US" sz="2400">
                <a:latin typeface="Arial" panose="020B0604020202020204" pitchFamily="34" charset="0"/>
              </a:rPr>
              <a:t>, imagine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complications in co-ordinating the tasks of every circuit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A major school of thought (used in most processors built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today):  all circuits on the chip share a clock signal (a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square wave) that tells every circuit when to accept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inputs, how much time they have to execute the logic,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when they must produce outputs</a:t>
            </a:r>
          </a:p>
        </p:txBody>
      </p:sp>
      <p:sp>
        <p:nvSpPr>
          <p:cNvPr id="30726" name="Line 5">
            <a:extLst>
              <a:ext uri="{FF2B5EF4-FFF2-40B4-BE49-F238E27FC236}">
                <a16:creationId xmlns:a16="http://schemas.microsoft.com/office/drawing/2014/main" id="{BDAB39BC-B8B6-4989-8CDA-9297D6F68F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6">
            <a:extLst>
              <a:ext uri="{FF2B5EF4-FFF2-40B4-BE49-F238E27FC236}">
                <a16:creationId xmlns:a16="http://schemas.microsoft.com/office/drawing/2014/main" id="{0ED9A514-BAC1-4C81-A74A-4C7B9468A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7">
            <a:extLst>
              <a:ext uri="{FF2B5EF4-FFF2-40B4-BE49-F238E27FC236}">
                <a16:creationId xmlns:a16="http://schemas.microsoft.com/office/drawing/2014/main" id="{C26532D1-5A35-4569-ABC1-220F7A79C7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8">
            <a:extLst>
              <a:ext uri="{FF2B5EF4-FFF2-40B4-BE49-F238E27FC236}">
                <a16:creationId xmlns:a16="http://schemas.microsoft.com/office/drawing/2014/main" id="{ED9684CA-6883-4CEF-8F8F-7D48EB0F98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9">
            <a:extLst>
              <a:ext uri="{FF2B5EF4-FFF2-40B4-BE49-F238E27FC236}">
                <a16:creationId xmlns:a16="http://schemas.microsoft.com/office/drawing/2014/main" id="{E9003EAA-9F3A-45E8-917E-4CFEA82A4D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0">
            <a:extLst>
              <a:ext uri="{FF2B5EF4-FFF2-40B4-BE49-F238E27FC236}">
                <a16:creationId xmlns:a16="http://schemas.microsoft.com/office/drawing/2014/main" id="{CCDD9DD7-F345-4AB5-81FA-C25E5216D0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1">
            <a:extLst>
              <a:ext uri="{FF2B5EF4-FFF2-40B4-BE49-F238E27FC236}">
                <a16:creationId xmlns:a16="http://schemas.microsoft.com/office/drawing/2014/main" id="{0D7607AB-4671-4546-A2DA-266B5448C8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2">
            <a:extLst>
              <a:ext uri="{FF2B5EF4-FFF2-40B4-BE49-F238E27FC236}">
                <a16:creationId xmlns:a16="http://schemas.microsoft.com/office/drawing/2014/main" id="{2A84E157-0572-45CA-8C1F-D7FD0C53D0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13">
            <a:extLst>
              <a:ext uri="{FF2B5EF4-FFF2-40B4-BE49-F238E27FC236}">
                <a16:creationId xmlns:a16="http://schemas.microsoft.com/office/drawing/2014/main" id="{C29D94E4-16F4-4047-8ED0-A23AD7BBF1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14">
            <a:extLst>
              <a:ext uri="{FF2B5EF4-FFF2-40B4-BE49-F238E27FC236}">
                <a16:creationId xmlns:a16="http://schemas.microsoft.com/office/drawing/2014/main" id="{4D8B3A2B-DD32-469F-BF84-738DDBDDED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5">
            <a:extLst>
              <a:ext uri="{FF2B5EF4-FFF2-40B4-BE49-F238E27FC236}">
                <a16:creationId xmlns:a16="http://schemas.microsoft.com/office/drawing/2014/main" id="{1D55969E-B2BD-438C-BA1B-A5CB990D47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6">
            <a:extLst>
              <a:ext uri="{FF2B5EF4-FFF2-40B4-BE49-F238E27FC236}">
                <a16:creationId xmlns:a16="http://schemas.microsoft.com/office/drawing/2014/main" id="{0A5FB1F1-B92E-4FF9-912B-98B7100B61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7">
            <a:extLst>
              <a:ext uri="{FF2B5EF4-FFF2-40B4-BE49-F238E27FC236}">
                <a16:creationId xmlns:a16="http://schemas.microsoft.com/office/drawing/2014/main" id="{33ADE0A3-ABD7-42B5-B578-D068083144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8">
            <a:extLst>
              <a:ext uri="{FF2B5EF4-FFF2-40B4-BE49-F238E27FC236}">
                <a16:creationId xmlns:a16="http://schemas.microsoft.com/office/drawing/2014/main" id="{32E0304E-4409-40D6-966C-35C6329541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19">
            <a:extLst>
              <a:ext uri="{FF2B5EF4-FFF2-40B4-BE49-F238E27FC236}">
                <a16:creationId xmlns:a16="http://schemas.microsoft.com/office/drawing/2014/main" id="{83431217-9CBD-4084-999B-B29B90C78F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Line 20">
            <a:extLst>
              <a:ext uri="{FF2B5EF4-FFF2-40B4-BE49-F238E27FC236}">
                <a16:creationId xmlns:a16="http://schemas.microsoft.com/office/drawing/2014/main" id="{0C35AD78-3D42-45E1-A69B-C730BEA4C0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2" name="Line 21">
            <a:extLst>
              <a:ext uri="{FF2B5EF4-FFF2-40B4-BE49-F238E27FC236}">
                <a16:creationId xmlns:a16="http://schemas.microsoft.com/office/drawing/2014/main" id="{7CF8F59E-316B-4BAA-BF33-C6969769BE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053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3" name="Line 22">
            <a:extLst>
              <a:ext uri="{FF2B5EF4-FFF2-40B4-BE49-F238E27FC236}">
                <a16:creationId xmlns:a16="http://schemas.microsoft.com/office/drawing/2014/main" id="{CC469B5F-2B68-46D3-8346-FDA324DB36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905375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Line 23">
            <a:extLst>
              <a:ext uri="{FF2B5EF4-FFF2-40B4-BE49-F238E27FC236}">
                <a16:creationId xmlns:a16="http://schemas.microsoft.com/office/drawing/2014/main" id="{485F5650-2EBB-4DA1-89D7-809543C157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387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5" name="Line 24">
            <a:extLst>
              <a:ext uri="{FF2B5EF4-FFF2-40B4-BE49-F238E27FC236}">
                <a16:creationId xmlns:a16="http://schemas.microsoft.com/office/drawing/2014/main" id="{3B6D2759-8FAC-44FD-A341-A844FEEE5E1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8775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6" name="Line 25">
            <a:extLst>
              <a:ext uri="{FF2B5EF4-FFF2-40B4-BE49-F238E27FC236}">
                <a16:creationId xmlns:a16="http://schemas.microsoft.com/office/drawing/2014/main" id="{84BFFD8C-F6E5-459D-A993-6E8871DFD1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721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Line 26">
            <a:extLst>
              <a:ext uri="{FF2B5EF4-FFF2-40B4-BE49-F238E27FC236}">
                <a16:creationId xmlns:a16="http://schemas.microsoft.com/office/drawing/2014/main" id="{2FADE76F-4E67-4A28-851B-2F80EFE3DDD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2175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8" name="Line 27">
            <a:extLst>
              <a:ext uri="{FF2B5EF4-FFF2-40B4-BE49-F238E27FC236}">
                <a16:creationId xmlns:a16="http://schemas.microsoft.com/office/drawing/2014/main" id="{6EBD866B-AB2A-46ED-A6EA-0B40364995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055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Line 28">
            <a:extLst>
              <a:ext uri="{FF2B5EF4-FFF2-40B4-BE49-F238E27FC236}">
                <a16:creationId xmlns:a16="http://schemas.microsoft.com/office/drawing/2014/main" id="{CAF1D299-EF90-41D7-8693-E735905C21A8}"/>
              </a:ext>
            </a:extLst>
          </p:cNvPr>
          <p:cNvSpPr>
            <a:spLocks noChangeShapeType="1"/>
          </p:cNvSpPr>
          <p:nvPr/>
        </p:nvSpPr>
        <p:spPr bwMode="auto">
          <a:xfrm>
            <a:off x="6505575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0" name="Line 29">
            <a:extLst>
              <a:ext uri="{FF2B5EF4-FFF2-40B4-BE49-F238E27FC236}">
                <a16:creationId xmlns:a16="http://schemas.microsoft.com/office/drawing/2014/main" id="{F8F69EC3-CA8A-493D-B31F-ED10756803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389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1" name="Line 30">
            <a:extLst>
              <a:ext uri="{FF2B5EF4-FFF2-40B4-BE49-F238E27FC236}">
                <a16:creationId xmlns:a16="http://schemas.microsoft.com/office/drawing/2014/main" id="{E45D66FB-FD69-4E53-8A80-992AD984A9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8975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2" name="Line 31">
            <a:extLst>
              <a:ext uri="{FF2B5EF4-FFF2-40B4-BE49-F238E27FC236}">
                <a16:creationId xmlns:a16="http://schemas.microsoft.com/office/drawing/2014/main" id="{C066F348-EB47-4BCE-98DB-95EC7B6492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723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3" name="Line 32">
            <a:extLst>
              <a:ext uri="{FF2B5EF4-FFF2-40B4-BE49-F238E27FC236}">
                <a16:creationId xmlns:a16="http://schemas.microsoft.com/office/drawing/2014/main" id="{D56A30ED-DB63-4759-8D38-EA2DF219C34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72375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3">
            <a:extLst>
              <a:ext uri="{FF2B5EF4-FFF2-40B4-BE49-F238E27FC236}">
                <a16:creationId xmlns:a16="http://schemas.microsoft.com/office/drawing/2014/main" id="{B3993199-3D44-43C3-B58E-E6ACD8BE6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356674-BCBC-4A9B-9873-6B55FE96AD13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3A2A97E4-099A-4491-A566-83679E490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448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Clock Terminology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1FE2AF67-D35A-4710-962F-531235C5C7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3DDFBA48-92DA-4F8F-BCA1-093D7B7FC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514600"/>
            <a:ext cx="1370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Cycle time</a:t>
            </a:r>
          </a:p>
        </p:txBody>
      </p:sp>
      <p:sp>
        <p:nvSpPr>
          <p:cNvPr id="32774" name="Line 5">
            <a:extLst>
              <a:ext uri="{FF2B5EF4-FFF2-40B4-BE49-F238E27FC236}">
                <a16:creationId xmlns:a16="http://schemas.microsoft.com/office/drawing/2014/main" id="{E8E87ECD-77C9-40DF-9CD4-74450DFD6A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20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Line 6">
            <a:extLst>
              <a:ext uri="{FF2B5EF4-FFF2-40B4-BE49-F238E27FC236}">
                <a16:creationId xmlns:a16="http://schemas.microsoft.com/office/drawing/2014/main" id="{812778D6-32F4-4567-9F78-E9BB4A35F8B4}"/>
              </a:ext>
            </a:extLst>
          </p:cNvPr>
          <p:cNvSpPr>
            <a:spLocks noChangeShapeType="1"/>
          </p:cNvSpPr>
          <p:nvPr/>
        </p:nvSpPr>
        <p:spPr bwMode="auto">
          <a:xfrm>
            <a:off x="9620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6" name="Line 7">
            <a:extLst>
              <a:ext uri="{FF2B5EF4-FFF2-40B4-BE49-F238E27FC236}">
                <a16:creationId xmlns:a16="http://schemas.microsoft.com/office/drawing/2014/main" id="{E4727911-D803-4330-ACB4-C8D75BC476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954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Line 8">
            <a:extLst>
              <a:ext uri="{FF2B5EF4-FFF2-40B4-BE49-F238E27FC236}">
                <a16:creationId xmlns:a16="http://schemas.microsoft.com/office/drawing/2014/main" id="{4A8B0387-7775-4F18-9985-6FA716A2BE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954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Line 9">
            <a:extLst>
              <a:ext uri="{FF2B5EF4-FFF2-40B4-BE49-F238E27FC236}">
                <a16:creationId xmlns:a16="http://schemas.microsoft.com/office/drawing/2014/main" id="{07F72D8E-DB77-4D96-B359-0FDB620B05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288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9" name="Line 10">
            <a:extLst>
              <a:ext uri="{FF2B5EF4-FFF2-40B4-BE49-F238E27FC236}">
                <a16:creationId xmlns:a16="http://schemas.microsoft.com/office/drawing/2014/main" id="{952442A9-7003-4EC3-B447-E30D7F2B47F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88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11">
            <a:extLst>
              <a:ext uri="{FF2B5EF4-FFF2-40B4-BE49-F238E27FC236}">
                <a16:creationId xmlns:a16="http://schemas.microsoft.com/office/drawing/2014/main" id="{BFFDB49A-41A6-4385-8420-9B99CEB2DE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622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2">
            <a:extLst>
              <a:ext uri="{FF2B5EF4-FFF2-40B4-BE49-F238E27FC236}">
                <a16:creationId xmlns:a16="http://schemas.microsoft.com/office/drawing/2014/main" id="{051C4BBA-2661-47A8-9CD7-AE24625B45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22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3">
            <a:extLst>
              <a:ext uri="{FF2B5EF4-FFF2-40B4-BE49-F238E27FC236}">
                <a16:creationId xmlns:a16="http://schemas.microsoft.com/office/drawing/2014/main" id="{E2049925-6202-4BB1-AF23-21C6D812B1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956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14">
            <a:extLst>
              <a:ext uri="{FF2B5EF4-FFF2-40B4-BE49-F238E27FC236}">
                <a16:creationId xmlns:a16="http://schemas.microsoft.com/office/drawing/2014/main" id="{28C185C5-8410-42DE-9106-8D3B373B2F0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6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5">
            <a:extLst>
              <a:ext uri="{FF2B5EF4-FFF2-40B4-BE49-F238E27FC236}">
                <a16:creationId xmlns:a16="http://schemas.microsoft.com/office/drawing/2014/main" id="{4E2A3D80-DDE1-4CEC-A55D-7F3D13070B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290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Line 16">
            <a:extLst>
              <a:ext uri="{FF2B5EF4-FFF2-40B4-BE49-F238E27FC236}">
                <a16:creationId xmlns:a16="http://schemas.microsoft.com/office/drawing/2014/main" id="{F0020B84-1DD9-4E1A-A761-B7AE60635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90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Line 17">
            <a:extLst>
              <a:ext uri="{FF2B5EF4-FFF2-40B4-BE49-F238E27FC236}">
                <a16:creationId xmlns:a16="http://schemas.microsoft.com/office/drawing/2014/main" id="{4CB67A90-9581-4CF0-B714-AC8E2DDFCE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24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7" name="Line 18">
            <a:extLst>
              <a:ext uri="{FF2B5EF4-FFF2-40B4-BE49-F238E27FC236}">
                <a16:creationId xmlns:a16="http://schemas.microsoft.com/office/drawing/2014/main" id="{40D1B6DB-2FAA-4B7D-B89A-2EF20CE033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624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19">
            <a:extLst>
              <a:ext uri="{FF2B5EF4-FFF2-40B4-BE49-F238E27FC236}">
                <a16:creationId xmlns:a16="http://schemas.microsoft.com/office/drawing/2014/main" id="{81B94FD4-B554-4ADA-81B6-19B6FA89BE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58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20">
            <a:extLst>
              <a:ext uri="{FF2B5EF4-FFF2-40B4-BE49-F238E27FC236}">
                <a16:creationId xmlns:a16="http://schemas.microsoft.com/office/drawing/2014/main" id="{F4E29258-5F39-4D8A-92BB-C5AA3F347C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58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Line 21">
            <a:extLst>
              <a:ext uri="{FF2B5EF4-FFF2-40B4-BE49-F238E27FC236}">
                <a16:creationId xmlns:a16="http://schemas.microsoft.com/office/drawing/2014/main" id="{EC5E8253-E257-4D11-9C95-FE04903A80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578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1" name="Line 22">
            <a:extLst>
              <a:ext uri="{FF2B5EF4-FFF2-40B4-BE49-F238E27FC236}">
                <a16:creationId xmlns:a16="http://schemas.microsoft.com/office/drawing/2014/main" id="{ACEBE95B-0FE1-49D8-8088-8FC03BF53C2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2" name="Line 23">
            <a:extLst>
              <a:ext uri="{FF2B5EF4-FFF2-40B4-BE49-F238E27FC236}">
                <a16:creationId xmlns:a16="http://schemas.microsoft.com/office/drawing/2014/main" id="{9B2C453E-9A7C-4D03-9101-15DFD15AB1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3" name="Line 24">
            <a:extLst>
              <a:ext uri="{FF2B5EF4-FFF2-40B4-BE49-F238E27FC236}">
                <a16:creationId xmlns:a16="http://schemas.microsoft.com/office/drawing/2014/main" id="{2EF3FA34-9B56-4307-9D52-E776964F1DA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4" name="Line 25">
            <a:extLst>
              <a:ext uri="{FF2B5EF4-FFF2-40B4-BE49-F238E27FC236}">
                <a16:creationId xmlns:a16="http://schemas.microsoft.com/office/drawing/2014/main" id="{1BBF7042-4688-4E15-8CE8-7ACFC8B1D8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5" name="Line 26">
            <a:extLst>
              <a:ext uri="{FF2B5EF4-FFF2-40B4-BE49-F238E27FC236}">
                <a16:creationId xmlns:a16="http://schemas.microsoft.com/office/drawing/2014/main" id="{F1DAD13B-02C1-4EE8-BC45-49FA196CF074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6" name="Line 27">
            <a:extLst>
              <a:ext uri="{FF2B5EF4-FFF2-40B4-BE49-F238E27FC236}">
                <a16:creationId xmlns:a16="http://schemas.microsoft.com/office/drawing/2014/main" id="{2F987DB2-7BF1-485E-8698-DD71FCC0C9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7" name="Line 28">
            <a:extLst>
              <a:ext uri="{FF2B5EF4-FFF2-40B4-BE49-F238E27FC236}">
                <a16:creationId xmlns:a16="http://schemas.microsoft.com/office/drawing/2014/main" id="{9A469505-1309-4634-973C-949891C8E7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8" name="Line 29">
            <a:extLst>
              <a:ext uri="{FF2B5EF4-FFF2-40B4-BE49-F238E27FC236}">
                <a16:creationId xmlns:a16="http://schemas.microsoft.com/office/drawing/2014/main" id="{9D32BFE1-E7BB-4099-8D52-08746D25B2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14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9" name="Line 30">
            <a:extLst>
              <a:ext uri="{FF2B5EF4-FFF2-40B4-BE49-F238E27FC236}">
                <a16:creationId xmlns:a16="http://schemas.microsoft.com/office/drawing/2014/main" id="{D1E335EC-608E-4A11-BCEF-91BB73320B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0" name="Line 31">
            <a:extLst>
              <a:ext uri="{FF2B5EF4-FFF2-40B4-BE49-F238E27FC236}">
                <a16:creationId xmlns:a16="http://schemas.microsoft.com/office/drawing/2014/main" id="{67239CFD-6142-421B-AC99-61AF142930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248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1" name="Line 32">
            <a:extLst>
              <a:ext uri="{FF2B5EF4-FFF2-40B4-BE49-F238E27FC236}">
                <a16:creationId xmlns:a16="http://schemas.microsoft.com/office/drawing/2014/main" id="{1FE32DEB-94FE-4743-9576-2AFC2CA4B2F3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2" name="Line 33">
            <a:extLst>
              <a:ext uri="{FF2B5EF4-FFF2-40B4-BE49-F238E27FC236}">
                <a16:creationId xmlns:a16="http://schemas.microsoft.com/office/drawing/2014/main" id="{0F48A6B1-3049-4A5A-A1E5-837E504E0A00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895600"/>
            <a:ext cx="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3" name="Line 34">
            <a:extLst>
              <a:ext uri="{FF2B5EF4-FFF2-40B4-BE49-F238E27FC236}">
                <a16:creationId xmlns:a16="http://schemas.microsoft.com/office/drawing/2014/main" id="{C5FB15CB-199A-45BF-B3C2-D4E01432CC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895600"/>
            <a:ext cx="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4" name="Line 35">
            <a:extLst>
              <a:ext uri="{FF2B5EF4-FFF2-40B4-BE49-F238E27FC236}">
                <a16:creationId xmlns:a16="http://schemas.microsoft.com/office/drawing/2014/main" id="{5CB39D89-6DAE-4484-B5D6-5AD31A6BA652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971800"/>
            <a:ext cx="1066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5" name="Line 36">
            <a:extLst>
              <a:ext uri="{FF2B5EF4-FFF2-40B4-BE49-F238E27FC236}">
                <a16:creationId xmlns:a16="http://schemas.microsoft.com/office/drawing/2014/main" id="{580D922F-A7E3-4141-AC0D-0C19BA8AE4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2286000"/>
            <a:ext cx="0" cy="762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6" name="Text Box 37">
            <a:extLst>
              <a:ext uri="{FF2B5EF4-FFF2-40B4-BE49-F238E27FC236}">
                <a16:creationId xmlns:a16="http://schemas.microsoft.com/office/drawing/2014/main" id="{CBD90A5D-0E87-421E-B97A-E08F08C95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981200"/>
            <a:ext cx="21764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Rising clock edge</a:t>
            </a:r>
          </a:p>
        </p:txBody>
      </p:sp>
      <p:sp>
        <p:nvSpPr>
          <p:cNvPr id="32807" name="Text Box 38">
            <a:extLst>
              <a:ext uri="{FF2B5EF4-FFF2-40B4-BE49-F238E27FC236}">
                <a16:creationId xmlns:a16="http://schemas.microsoft.com/office/drawing/2014/main" id="{85B98838-5C0A-4068-AAD0-327036130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191000"/>
            <a:ext cx="221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Falling clock edge</a:t>
            </a:r>
          </a:p>
        </p:txBody>
      </p:sp>
      <p:sp>
        <p:nvSpPr>
          <p:cNvPr id="32808" name="Line 39">
            <a:extLst>
              <a:ext uri="{FF2B5EF4-FFF2-40B4-BE49-F238E27FC236}">
                <a16:creationId xmlns:a16="http://schemas.microsoft.com/office/drawing/2014/main" id="{4E15AC57-6B05-40ED-A139-9480A26D09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3581400"/>
            <a:ext cx="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9" name="Text Box 40">
            <a:extLst>
              <a:ext uri="{FF2B5EF4-FFF2-40B4-BE49-F238E27FC236}">
                <a16:creationId xmlns:a16="http://schemas.microsoft.com/office/drawing/2014/main" id="{9D45DAA7-B0F0-4203-9602-C0BA77021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105400"/>
            <a:ext cx="60436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4 GHz = clock speed = </a:t>
            </a:r>
            <a:r>
              <a:rPr lang="en-US" altLang="en-US" sz="2000" u="sng">
                <a:solidFill>
                  <a:schemeClr val="accent2"/>
                </a:solidFill>
                <a:latin typeface="Arial" panose="020B0604020202020204" pitchFamily="34" charset="0"/>
              </a:rPr>
              <a:t>          1            =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2000" u="sng">
                <a:solidFill>
                  <a:schemeClr val="accent2"/>
                </a:solidFill>
                <a:latin typeface="Arial" panose="020B0604020202020204" pitchFamily="34" charset="0"/>
              </a:rPr>
              <a:t>       1        .</a:t>
            </a:r>
            <a:endParaRPr lang="en-US" altLang="en-US" sz="20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                                      cycle time            250 ps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6ACF73DA-2971-40BB-8899-80BE6F4B6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CCC001-22D2-4CDC-8344-8ADA5BAF75B6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56C49C05-47BA-4989-A075-8F0BE583B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68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Sequential Circuits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F210073D-D812-480C-933F-936751C17C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4C35E2F-BABB-4CCC-A84C-3A02CF7F4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76104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Until now, circuits were combinational – when inputs change,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outputs change after a while (time = logic delay thru circuit)</a:t>
            </a:r>
          </a:p>
        </p:txBody>
      </p:sp>
      <p:sp>
        <p:nvSpPr>
          <p:cNvPr id="34822" name="Rectangle 5">
            <a:extLst>
              <a:ext uri="{FF2B5EF4-FFF2-40B4-BE49-F238E27FC236}">
                <a16:creationId xmlns:a16="http://schemas.microsoft.com/office/drawing/2014/main" id="{4E2D4CC1-6282-42FD-A47D-630420315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2875" y="2274888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Circuit</a:t>
            </a:r>
          </a:p>
        </p:txBody>
      </p:sp>
      <p:sp>
        <p:nvSpPr>
          <p:cNvPr id="34823" name="Line 7">
            <a:extLst>
              <a:ext uri="{FF2B5EF4-FFF2-40B4-BE49-F238E27FC236}">
                <a16:creationId xmlns:a16="http://schemas.microsoft.com/office/drawing/2014/main" id="{DA4BAE44-91AE-4440-B967-8EE64B129F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1875" y="27320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Line 8">
            <a:extLst>
              <a:ext uri="{FF2B5EF4-FFF2-40B4-BE49-F238E27FC236}">
                <a16:creationId xmlns:a16="http://schemas.microsoft.com/office/drawing/2014/main" id="{57D06E99-414E-41B1-8E66-4D48836D7CC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1675" y="27320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Text Box 9">
            <a:extLst>
              <a:ext uri="{FF2B5EF4-FFF2-40B4-BE49-F238E27FC236}">
                <a16:creationId xmlns:a16="http://schemas.microsoft.com/office/drawing/2014/main" id="{65777790-D733-497A-B4C3-301A5524D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14600"/>
            <a:ext cx="874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Inputs</a:t>
            </a:r>
          </a:p>
        </p:txBody>
      </p:sp>
      <p:sp>
        <p:nvSpPr>
          <p:cNvPr id="34826" name="Text Box 10">
            <a:extLst>
              <a:ext uri="{FF2B5EF4-FFF2-40B4-BE49-F238E27FC236}">
                <a16:creationId xmlns:a16="http://schemas.microsoft.com/office/drawing/2014/main" id="{6507E5A2-0F5F-4F72-9B0E-0A14B9CE9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475" y="2503488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Outputs</a:t>
            </a:r>
          </a:p>
        </p:txBody>
      </p:sp>
      <p:sp>
        <p:nvSpPr>
          <p:cNvPr id="34827" name="Text Box 11">
            <a:extLst>
              <a:ext uri="{FF2B5EF4-FFF2-40B4-BE49-F238E27FC236}">
                <a16:creationId xmlns:a16="http://schemas.microsoft.com/office/drawing/2014/main" id="{7E25AC8D-1147-4C0C-8D11-5F6D05866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3570288"/>
            <a:ext cx="76136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We want the clock to act like a start and stop signal – a “latch”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a storage device that separates these circuits – it ensures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the inputs to the circuit do not change during a clock cycle</a:t>
            </a:r>
          </a:p>
        </p:txBody>
      </p:sp>
      <p:sp>
        <p:nvSpPr>
          <p:cNvPr id="34828" name="Rectangle 12">
            <a:extLst>
              <a:ext uri="{FF2B5EF4-FFF2-40B4-BE49-F238E27FC236}">
                <a16:creationId xmlns:a16="http://schemas.microsoft.com/office/drawing/2014/main" id="{0221DAB1-02A8-4717-8531-7B756FCF1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181600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Circuit</a:t>
            </a:r>
          </a:p>
        </p:txBody>
      </p:sp>
      <p:sp>
        <p:nvSpPr>
          <p:cNvPr id="34829" name="Line 13">
            <a:extLst>
              <a:ext uri="{FF2B5EF4-FFF2-40B4-BE49-F238E27FC236}">
                <a16:creationId xmlns:a16="http://schemas.microsoft.com/office/drawing/2014/main" id="{401E161B-4928-4A72-A5B0-9D97047B62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6075" y="56276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0" name="Line 14">
            <a:extLst>
              <a:ext uri="{FF2B5EF4-FFF2-40B4-BE49-F238E27FC236}">
                <a16:creationId xmlns:a16="http://schemas.microsoft.com/office/drawing/2014/main" id="{3CD774E8-01F7-4896-9A8D-1B2C61DC7C1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6388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1" name="Text Box 16">
            <a:extLst>
              <a:ext uri="{FF2B5EF4-FFF2-40B4-BE49-F238E27FC236}">
                <a16:creationId xmlns:a16="http://schemas.microsoft.com/office/drawing/2014/main" id="{69ABA283-B870-46A7-8549-29589E0D3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257800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Outputs</a:t>
            </a:r>
          </a:p>
        </p:txBody>
      </p:sp>
      <p:sp>
        <p:nvSpPr>
          <p:cNvPr id="34832" name="Rectangle 17">
            <a:extLst>
              <a:ext uri="{FF2B5EF4-FFF2-40B4-BE49-F238E27FC236}">
                <a16:creationId xmlns:a16="http://schemas.microsoft.com/office/drawing/2014/main" id="{94034E37-B3C5-4940-9E16-68BC78D5E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5" y="2274888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Circuit</a:t>
            </a:r>
          </a:p>
        </p:txBody>
      </p:sp>
      <p:sp>
        <p:nvSpPr>
          <p:cNvPr id="34833" name="Line 18">
            <a:extLst>
              <a:ext uri="{FF2B5EF4-FFF2-40B4-BE49-F238E27FC236}">
                <a16:creationId xmlns:a16="http://schemas.microsoft.com/office/drawing/2014/main" id="{2A3BDEF1-A529-4170-9E11-B635DCEC888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3275" y="2732088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4" name="Rectangle 19">
            <a:extLst>
              <a:ext uri="{FF2B5EF4-FFF2-40B4-BE49-F238E27FC236}">
                <a16:creationId xmlns:a16="http://schemas.microsoft.com/office/drawing/2014/main" id="{F3F58E9A-028B-4B6D-A1CB-FBD8455A3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181600"/>
            <a:ext cx="3048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4835" name="Line 21">
            <a:extLst>
              <a:ext uri="{FF2B5EF4-FFF2-40B4-BE49-F238E27FC236}">
                <a16:creationId xmlns:a16="http://schemas.microsoft.com/office/drawing/2014/main" id="{1F745090-3FB5-481A-A1F5-87A642CA778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638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6" name="Rectangle 22">
            <a:extLst>
              <a:ext uri="{FF2B5EF4-FFF2-40B4-BE49-F238E27FC236}">
                <a16:creationId xmlns:a16="http://schemas.microsoft.com/office/drawing/2014/main" id="{1E2F198D-A265-4D0D-A7E1-6EFF266BA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181600"/>
            <a:ext cx="3048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4837" name="Rectangle 23">
            <a:extLst>
              <a:ext uri="{FF2B5EF4-FFF2-40B4-BE49-F238E27FC236}">
                <a16:creationId xmlns:a16="http://schemas.microsoft.com/office/drawing/2014/main" id="{792A8E51-81BA-47DF-BA70-212978B10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181600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Circuit</a:t>
            </a:r>
          </a:p>
        </p:txBody>
      </p:sp>
      <p:sp>
        <p:nvSpPr>
          <p:cNvPr id="34838" name="Line 24">
            <a:extLst>
              <a:ext uri="{FF2B5EF4-FFF2-40B4-BE49-F238E27FC236}">
                <a16:creationId xmlns:a16="http://schemas.microsoft.com/office/drawing/2014/main" id="{9390964D-2C20-4612-AFC4-664D795490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638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9" name="Text Box 25">
            <a:extLst>
              <a:ext uri="{FF2B5EF4-FFF2-40B4-BE49-F238E27FC236}">
                <a16:creationId xmlns:a16="http://schemas.microsoft.com/office/drawing/2014/main" id="{E26834D6-3F0C-4077-A66E-E366AAD8F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019800"/>
            <a:ext cx="804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Latch</a:t>
            </a:r>
          </a:p>
        </p:txBody>
      </p:sp>
      <p:sp>
        <p:nvSpPr>
          <p:cNvPr id="34840" name="Text Box 26">
            <a:extLst>
              <a:ext uri="{FF2B5EF4-FFF2-40B4-BE49-F238E27FC236}">
                <a16:creationId xmlns:a16="http://schemas.microsoft.com/office/drawing/2014/main" id="{F8ACD76A-569F-41DB-8D44-1608892FE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6019800"/>
            <a:ext cx="804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Latch</a:t>
            </a:r>
          </a:p>
        </p:txBody>
      </p:sp>
      <p:sp>
        <p:nvSpPr>
          <p:cNvPr id="34841" name="Text Box 27">
            <a:extLst>
              <a:ext uri="{FF2B5EF4-FFF2-40B4-BE49-F238E27FC236}">
                <a16:creationId xmlns:a16="http://schemas.microsoft.com/office/drawing/2014/main" id="{30BB860D-19A9-48D8-B01B-397CEDA90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410200"/>
            <a:ext cx="874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Inputs</a:t>
            </a:r>
          </a:p>
        </p:txBody>
      </p:sp>
      <p:sp>
        <p:nvSpPr>
          <p:cNvPr id="34842" name="Text Box 28">
            <a:extLst>
              <a:ext uri="{FF2B5EF4-FFF2-40B4-BE49-F238E27FC236}">
                <a16:creationId xmlns:a16="http://schemas.microsoft.com/office/drawing/2014/main" id="{5DCFC94B-E2B6-40E9-B27A-4FD830254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724400"/>
            <a:ext cx="820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Clock</a:t>
            </a:r>
          </a:p>
        </p:txBody>
      </p:sp>
      <p:sp>
        <p:nvSpPr>
          <p:cNvPr id="34843" name="Text Box 29">
            <a:extLst>
              <a:ext uri="{FF2B5EF4-FFF2-40B4-BE49-F238E27FC236}">
                <a16:creationId xmlns:a16="http://schemas.microsoft.com/office/drawing/2014/main" id="{F6635F27-F42B-4F6D-AEAC-636FBAF4A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24400"/>
            <a:ext cx="820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Clock</a:t>
            </a:r>
          </a:p>
        </p:txBody>
      </p:sp>
      <p:sp>
        <p:nvSpPr>
          <p:cNvPr id="34844" name="Line 30">
            <a:extLst>
              <a:ext uri="{FF2B5EF4-FFF2-40B4-BE49-F238E27FC236}">
                <a16:creationId xmlns:a16="http://schemas.microsoft.com/office/drawing/2014/main" id="{E88C5131-7929-4091-AD93-E0A18406D0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5" name="Line 31">
            <a:extLst>
              <a:ext uri="{FF2B5EF4-FFF2-40B4-BE49-F238E27FC236}">
                <a16:creationId xmlns:a16="http://schemas.microsoft.com/office/drawing/2014/main" id="{6FA94E89-CBC0-4353-B644-ED417504F2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5029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17829B5A-C12F-49A6-9735-4AC07F1B7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4FD7C5-4839-41C6-A757-CAD2E1183E8E}" type="slidenum">
              <a:rPr lang="en-US" altLang="en-US" sz="1400">
                <a:latin typeface="Times New Roman" panose="02020603050405020304" pitchFamily="18" charset="0"/>
              </a:rPr>
              <a:pPr/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B3C53594-5472-421B-8EF4-0869A5194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68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Sequential Circuits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D9B2AAC3-78FD-4798-8105-1F52FE1A68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A0B995E3-FE86-457A-A521-BE9C654D8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075613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Sequential circuit: consists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of combinational circuit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storage element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At the start of the clock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cycle, the rising edge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causes the “state” storage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to store some input values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This state will not change for an entire cycle (until next rising edge)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The combinational circuit has some time to accept the value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of “state” and “inputs” and produce “outputs”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Some of the outputs (for example, the value of next “state”) may feed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back (but through the latch so they’re only seen in the next cycle)</a:t>
            </a:r>
          </a:p>
        </p:txBody>
      </p:sp>
      <p:sp>
        <p:nvSpPr>
          <p:cNvPr id="36870" name="Rectangle 43">
            <a:extLst>
              <a:ext uri="{FF2B5EF4-FFF2-40B4-BE49-F238E27FC236}">
                <a16:creationId xmlns:a16="http://schemas.microsoft.com/office/drawing/2014/main" id="{3D8189F0-802D-4F7B-8168-8321946FD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981200"/>
            <a:ext cx="28194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36871" name="Rectangle 44">
            <a:extLst>
              <a:ext uri="{FF2B5EF4-FFF2-40B4-BE49-F238E27FC236}">
                <a16:creationId xmlns:a16="http://schemas.microsoft.com/office/drawing/2014/main" id="{96F9ED0A-09DC-45B8-B089-92097ECE7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1336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State</a:t>
            </a:r>
          </a:p>
        </p:txBody>
      </p:sp>
      <p:sp>
        <p:nvSpPr>
          <p:cNvPr id="36872" name="Rectangle 45">
            <a:extLst>
              <a:ext uri="{FF2B5EF4-FFF2-40B4-BE49-F238E27FC236}">
                <a16:creationId xmlns:a16="http://schemas.microsoft.com/office/drawing/2014/main" id="{45582E32-5DED-4E19-8425-D701CE704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8194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Combinational Cct</a:t>
            </a:r>
          </a:p>
        </p:txBody>
      </p:sp>
      <p:sp>
        <p:nvSpPr>
          <p:cNvPr id="36873" name="Line 46">
            <a:extLst>
              <a:ext uri="{FF2B5EF4-FFF2-40B4-BE49-F238E27FC236}">
                <a16:creationId xmlns:a16="http://schemas.microsoft.com/office/drawing/2014/main" id="{B6794933-8E91-470A-9C3F-7BEF1679474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590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Line 47">
            <a:extLst>
              <a:ext uri="{FF2B5EF4-FFF2-40B4-BE49-F238E27FC236}">
                <a16:creationId xmlns:a16="http://schemas.microsoft.com/office/drawing/2014/main" id="{759542C1-10B6-4A56-9FBE-826F3FA21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514600"/>
            <a:ext cx="762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Line 48">
            <a:extLst>
              <a:ext uri="{FF2B5EF4-FFF2-40B4-BE49-F238E27FC236}">
                <a16:creationId xmlns:a16="http://schemas.microsoft.com/office/drawing/2014/main" id="{B02D3AEC-01C7-4B60-A77B-BE3A5F0864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8956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Line 49">
            <a:extLst>
              <a:ext uri="{FF2B5EF4-FFF2-40B4-BE49-F238E27FC236}">
                <a16:creationId xmlns:a16="http://schemas.microsoft.com/office/drawing/2014/main" id="{13786D18-D045-479C-AB92-84662C90EE0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667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7" name="Line 50">
            <a:extLst>
              <a:ext uri="{FF2B5EF4-FFF2-40B4-BE49-F238E27FC236}">
                <a16:creationId xmlns:a16="http://schemas.microsoft.com/office/drawing/2014/main" id="{75474692-D6E1-4A06-89C6-7E9B8D276EA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590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8" name="Line 51">
            <a:extLst>
              <a:ext uri="{FF2B5EF4-FFF2-40B4-BE49-F238E27FC236}">
                <a16:creationId xmlns:a16="http://schemas.microsoft.com/office/drawing/2014/main" id="{06BD1979-9945-4E10-A934-2DAC4398DD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6200" y="26670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9" name="Line 52">
            <a:extLst>
              <a:ext uri="{FF2B5EF4-FFF2-40B4-BE49-F238E27FC236}">
                <a16:creationId xmlns:a16="http://schemas.microsoft.com/office/drawing/2014/main" id="{C6A3F1AE-8A98-45E5-9987-710CDF2905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53400" y="1828800"/>
            <a:ext cx="0" cy="838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0" name="Line 53">
            <a:extLst>
              <a:ext uri="{FF2B5EF4-FFF2-40B4-BE49-F238E27FC236}">
                <a16:creationId xmlns:a16="http://schemas.microsoft.com/office/drawing/2014/main" id="{638B1F76-A099-49A0-B2E0-8982C2E6E1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1828800"/>
            <a:ext cx="3200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1" name="Line 54">
            <a:extLst>
              <a:ext uri="{FF2B5EF4-FFF2-40B4-BE49-F238E27FC236}">
                <a16:creationId xmlns:a16="http://schemas.microsoft.com/office/drawing/2014/main" id="{6DA5B8B2-BCA8-4E43-AE6F-F2630BE22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18288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2" name="Text Box 55">
            <a:extLst>
              <a:ext uri="{FF2B5EF4-FFF2-40B4-BE49-F238E27FC236}">
                <a16:creationId xmlns:a16="http://schemas.microsoft.com/office/drawing/2014/main" id="{F74B3021-428F-476D-8320-1FC20DC63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286000"/>
            <a:ext cx="820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Arial" panose="020B0604020202020204" pitchFamily="34" charset="0"/>
              </a:rPr>
              <a:t>Clock</a:t>
            </a:r>
          </a:p>
        </p:txBody>
      </p:sp>
      <p:sp>
        <p:nvSpPr>
          <p:cNvPr id="36883" name="Text Box 56">
            <a:extLst>
              <a:ext uri="{FF2B5EF4-FFF2-40B4-BE49-F238E27FC236}">
                <a16:creationId xmlns:a16="http://schemas.microsoft.com/office/drawing/2014/main" id="{31684FFA-1805-4BBC-ADA9-275B97648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667000"/>
            <a:ext cx="874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Inputs</a:t>
            </a:r>
          </a:p>
        </p:txBody>
      </p:sp>
      <p:sp>
        <p:nvSpPr>
          <p:cNvPr id="36884" name="Text Box 57">
            <a:extLst>
              <a:ext uri="{FF2B5EF4-FFF2-40B4-BE49-F238E27FC236}">
                <a16:creationId xmlns:a16="http://schemas.microsoft.com/office/drawing/2014/main" id="{80453E5E-86F2-4D0D-849E-78056109D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590800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Outputs</a:t>
            </a:r>
          </a:p>
        </p:txBody>
      </p:sp>
      <p:sp>
        <p:nvSpPr>
          <p:cNvPr id="36885" name="Line 60">
            <a:extLst>
              <a:ext uri="{FF2B5EF4-FFF2-40B4-BE49-F238E27FC236}">
                <a16:creationId xmlns:a16="http://schemas.microsoft.com/office/drawing/2014/main" id="{8782EED3-0DC1-47E2-851A-B6818F4518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2098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6" name="Text Box 61">
            <a:extLst>
              <a:ext uri="{FF2B5EF4-FFF2-40B4-BE49-F238E27FC236}">
                <a16:creationId xmlns:a16="http://schemas.microsoft.com/office/drawing/2014/main" id="{014BB410-A58B-4CCD-A319-C5C673264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981200"/>
            <a:ext cx="874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Inputs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F210D48-0E59-44B7-ACF2-C7B3D9E2E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3BFD0A-789D-4595-AAAA-622E807152EE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06C55F98-98BC-48FA-8854-5CBAB56F8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702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Incorporating slt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B6CEEF3A-B320-4B9C-9FB7-C6566209A6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149" name="Picture 4">
            <a:extLst>
              <a:ext uri="{FF2B5EF4-FFF2-40B4-BE49-F238E27FC236}">
                <a16:creationId xmlns:a16="http://schemas.microsoft.com/office/drawing/2014/main" id="{22E2EB22-7846-479D-B268-911E50AD8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295400"/>
            <a:ext cx="5589588" cy="494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0" name="Text Box 5">
            <a:extLst>
              <a:ext uri="{FF2B5EF4-FFF2-40B4-BE49-F238E27FC236}">
                <a16:creationId xmlns:a16="http://schemas.microsoft.com/office/drawing/2014/main" id="{2EB87782-652C-4FEE-9498-E92DC6A55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310515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Perform a – b and check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the sign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New signal (Less)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is zero for ALU boxes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1-31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The 31</a:t>
            </a:r>
            <a:r>
              <a:rPr lang="en-US" altLang="en-US" sz="2000" baseline="30000">
                <a:solidFill>
                  <a:schemeClr val="accent2"/>
                </a:solidFill>
                <a:latin typeface="Arial" panose="020B0604020202020204" pitchFamily="34" charset="0"/>
              </a:rPr>
              <a:t>st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box has a unit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to detect overflow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sign – the sign bit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serves as the Less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 signal for the 0</a:t>
            </a:r>
            <a:r>
              <a:rPr lang="en-US" altLang="en-US" sz="2000" baseline="30000">
                <a:solidFill>
                  <a:schemeClr val="accent2"/>
                </a:solidFill>
                <a:latin typeface="Arial" panose="020B0604020202020204" pitchFamily="34" charset="0"/>
              </a:rPr>
              <a:t>th</a:t>
            </a: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box</a:t>
            </a:r>
          </a:p>
        </p:txBody>
      </p:sp>
      <p:sp>
        <p:nvSpPr>
          <p:cNvPr id="6151" name="Text Box 5">
            <a:extLst>
              <a:ext uri="{FF2B5EF4-FFF2-40B4-BE49-F238E27FC236}">
                <a16:creationId xmlns:a16="http://schemas.microsoft.com/office/drawing/2014/main" id="{CAFB0163-C738-434C-ADCA-DA89DB540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7600" y="635952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E13AB69E-1F77-42CA-B905-CA573E9D4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528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Incorporating  beq</a:t>
            </a:r>
          </a:p>
        </p:txBody>
      </p:sp>
      <p:sp>
        <p:nvSpPr>
          <p:cNvPr id="8195" name="Line 3">
            <a:extLst>
              <a:ext uri="{FF2B5EF4-FFF2-40B4-BE49-F238E27FC236}">
                <a16:creationId xmlns:a16="http://schemas.microsoft.com/office/drawing/2014/main" id="{76473073-5532-4A0D-9CE6-069E512E70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C09D0B2C-0FA2-4A7F-8B0B-0980231D0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752600"/>
            <a:ext cx="23717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Perform a – b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confirm that the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 result is all zero’s</a:t>
            </a:r>
          </a:p>
        </p:txBody>
      </p:sp>
      <p:pic>
        <p:nvPicPr>
          <p:cNvPr id="8197" name="Picture 6" descr="24">
            <a:extLst>
              <a:ext uri="{FF2B5EF4-FFF2-40B4-BE49-F238E27FC236}">
                <a16:creationId xmlns:a16="http://schemas.microsoft.com/office/drawing/2014/main" id="{DAEDA373-CD09-4730-8A85-F1662B67FA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346200"/>
            <a:ext cx="5395913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2AE04F43-B254-4CFF-8ACD-AAA741500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4064ED-73D0-43B1-B662-D66B53CD6A36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8199" name="Text Box 5">
            <a:extLst>
              <a:ext uri="{FF2B5EF4-FFF2-40B4-BE49-F238E27FC236}">
                <a16:creationId xmlns:a16="http://schemas.microsoft.com/office/drawing/2014/main" id="{AC2EA773-0C99-4808-8144-3A30BB634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64277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5DE7E1A-650A-4B24-A4EC-1C414BEAE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07163" y="6400800"/>
            <a:ext cx="1905000" cy="4572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DC1F1B-F19B-4E98-8393-6AA3B9702B9F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B5438EFE-66D2-47C4-9D0D-B33574C49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74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Control Lines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D35E5B2C-C6E3-4BC3-991A-45873B5F66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B3C5AE36-23C3-4CA3-9AFF-932579E13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76400"/>
            <a:ext cx="27781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What are the values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of the control lines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and what operations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do they correspond to?</a:t>
            </a:r>
          </a:p>
        </p:txBody>
      </p:sp>
      <p:pic>
        <p:nvPicPr>
          <p:cNvPr id="10246" name="Picture 6" descr="24">
            <a:extLst>
              <a:ext uri="{FF2B5EF4-FFF2-40B4-BE49-F238E27FC236}">
                <a16:creationId xmlns:a16="http://schemas.microsoft.com/office/drawing/2014/main" id="{ADD5487E-0D34-4099-8AE2-D689326E7A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0" y="1349375"/>
            <a:ext cx="5395913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7" name="Text Box 5">
            <a:extLst>
              <a:ext uri="{FF2B5EF4-FFF2-40B4-BE49-F238E27FC236}">
                <a16:creationId xmlns:a16="http://schemas.microsoft.com/office/drawing/2014/main" id="{8595733F-4BC3-4028-892F-10AE20A5D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5477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A3CB9A3-A90D-434C-86E1-AC9534CE0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A18CCB-50D7-476C-B44A-0B72F3AEA7E5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2AA63E2B-BB8D-4D80-91AF-BD4F19753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74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Control Lines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30B24AEC-48B8-4D5F-8DC0-2287B3C9AC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BB3A12A1-52EF-43EA-9CAA-384E52974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876" y="1676400"/>
            <a:ext cx="2803973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Arial" panose="020B0604020202020204" pitchFamily="34" charset="0"/>
              </a:rPr>
              <a:t>What are the values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Arial" panose="020B0604020202020204" pitchFamily="34" charset="0"/>
              </a:rPr>
              <a:t>of the control lines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Arial" panose="020B0604020202020204" pitchFamily="34" charset="0"/>
              </a:rPr>
              <a:t>and what operations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Arial" panose="020B0604020202020204" pitchFamily="34" charset="0"/>
              </a:rPr>
              <a:t>do they correspond to?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Arial" panose="020B0604020202020204" pitchFamily="34" charset="0"/>
              </a:rPr>
              <a:t>            Ai   Bn   Op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Arial" panose="020B0604020202020204" pitchFamily="34" charset="0"/>
              </a:rPr>
              <a:t>AND     0     0     00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Arial" panose="020B0604020202020204" pitchFamily="34" charset="0"/>
              </a:rPr>
              <a:t>OR       0     0     01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Arial" panose="020B0604020202020204" pitchFamily="34" charset="0"/>
              </a:rPr>
              <a:t>Add      0     0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Arial" panose="020B0604020202020204" pitchFamily="34" charset="0"/>
              </a:rPr>
              <a:t>Sub      0     1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Arial" panose="020B0604020202020204" pitchFamily="34" charset="0"/>
              </a:rPr>
              <a:t>SLT      0     1     11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Arial" panose="020B0604020202020204" pitchFamily="34" charset="0"/>
              </a:rPr>
              <a:t>NOR     1     1     00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Arial" panose="020B0604020202020204" pitchFamily="34" charset="0"/>
              </a:rPr>
              <a:t>NAND   1     1     01</a:t>
            </a:r>
          </a:p>
        </p:txBody>
      </p:sp>
      <p:pic>
        <p:nvPicPr>
          <p:cNvPr id="12294" name="Picture 6">
            <a:extLst>
              <a:ext uri="{FF2B5EF4-FFF2-40B4-BE49-F238E27FC236}">
                <a16:creationId xmlns:a16="http://schemas.microsoft.com/office/drawing/2014/main" id="{9C19B6E4-0E08-47F2-9461-7A227D772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28800"/>
            <a:ext cx="2811463" cy="406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5" name="Text Box 5">
            <a:extLst>
              <a:ext uri="{FF2B5EF4-FFF2-40B4-BE49-F238E27FC236}">
                <a16:creationId xmlns:a16="http://schemas.microsoft.com/office/drawing/2014/main" id="{6290D1EC-5F56-4865-9763-35A016FCB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28015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38D9EDB-D8C2-4E4A-923E-C99870116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C7BC32-F114-47E0-8CCC-638989669E0E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2FC41093-1FB1-4974-BDC0-D2F06AEDF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767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Speed of Ripple Carry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53ACCDCC-0EB7-42BC-A165-D3EB95337E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D466D611-EDBC-447A-9A12-48F3829BC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515350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The carry propagates thru every 1-bit box: each 1-bit box sequentially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implements AND and OR – total delay is the time to go through 64 gates!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We’ve already seen that any logic equation can be expressed as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sum of products – so it should be possible to compute the result by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going through only 2 gates!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Caveat: need many parallel gates and each gate may have a very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large number of inputs – it is difficult to efficiently build such large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gates, so we’ll find a compromise: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moderate number of gates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moderate number of inputs to each gate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>
                <a:latin typeface="Arial" panose="020B0604020202020204" pitchFamily="34" charset="0"/>
              </a:rPr>
              <a:t> moderate number of sequential gates traversed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611C36B-E770-44A6-9C70-D1BB0B1E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7041FB-5868-47C4-B8C4-A231B8AB4C1C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3E36E1E5-943A-4F9B-9BA2-9535493BA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05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Computing CarryOut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EE6CDE1-01F6-4C83-AB19-60486179AD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53A6140D-0068-4FE2-B104-AE4726A20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985125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CarryIn1 = b0.CarryIn0 + a0.CarryIn0 + a0.b0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CarryIn2 = b1.CarryIn1 + a1.CarryIn1 + a1.b1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= b1.b0.c0 + b1.a0.c0 + b1.a0.b0 +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      a1.b0.c0 + a1.a0.c0 + a1.a0.b0 + a1.b1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CarryIn32 = a really large sum of really large products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Potentially fast implementation as the result is computed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by going thru just 2 levels of logic – unfortunately,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gate is enormous and slow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6BBFD09-7FA8-4D0B-A2E6-6EB2B89C9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6E2EC1-C984-4FD7-ADF7-0E0ED9355420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BE1DC150-275A-4A79-8EAA-0E09A9E49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Generate and Propagate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6ECF2162-E530-4EA2-9F69-CDE484CDB5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438638A1-58CB-4B2A-A123-B741DA1A6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132763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Equation re-phrased: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Ci+1 = ai.bi + ai.Ci + bi.Ci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 = (ai.bi) + (ai + bi).Ci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Stated verbally, the current pair of bits will </a:t>
            </a:r>
            <a:r>
              <a:rPr lang="en-US" altLang="en-US" sz="2400" i="1">
                <a:solidFill>
                  <a:schemeClr val="accent2"/>
                </a:solidFill>
                <a:latin typeface="Arial" panose="020B0604020202020204" pitchFamily="34" charset="0"/>
              </a:rPr>
              <a:t>generate</a:t>
            </a:r>
            <a:r>
              <a:rPr lang="en-US" altLang="en-US" sz="2400">
                <a:latin typeface="Arial" panose="020B0604020202020204" pitchFamily="34" charset="0"/>
              </a:rPr>
              <a:t> a carry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if they are both 1 and the current pair of bits will </a:t>
            </a:r>
            <a:r>
              <a:rPr lang="en-US" altLang="en-US" sz="2400" i="1">
                <a:solidFill>
                  <a:schemeClr val="accent2"/>
                </a:solidFill>
                <a:latin typeface="Arial" panose="020B0604020202020204" pitchFamily="34" charset="0"/>
              </a:rPr>
              <a:t>propagate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a carry if either is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Generate signal = ai.bi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Propagate signal = ai + bi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Therefore, Ci+1 = Gi + Pi . Ci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3149EDB3-D48C-4971-A05E-639D9AE2E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FF77FE-8381-455F-833A-D2BEA1116346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84F3807B-E8FE-4078-9751-5A747299E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Generate and Propagate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1F289E77-E7C2-4443-9F57-B64D28D2CE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D03544B0-350B-421B-8C01-BCA46E76A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49312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c1 = g0 + 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c2 = g1 + p1.c1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= g1 + p1.g0 + p1.p0.c0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c3 = g2 + p2.g1 + p2.p1.g0 + p2.p1.p0.c0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c4 = g3 + p3.g2 + p3.p2.g1 + p3.p2.p1.g0 + p3.p2.p1.p0.c0</a:t>
            </a:r>
          </a:p>
        </p:txBody>
      </p:sp>
      <p:sp>
        <p:nvSpPr>
          <p:cNvPr id="20486" name="Text Box 5">
            <a:extLst>
              <a:ext uri="{FF2B5EF4-FFF2-40B4-BE49-F238E27FC236}">
                <a16:creationId xmlns:a16="http://schemas.microsoft.com/office/drawing/2014/main" id="{B0D6D785-EFF5-4E9E-80E0-044F7D5CE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4125913"/>
            <a:ext cx="7853363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Either,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carry was just generated, 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carry was generated in the last step and was propagated, 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carry was generated two steps back and was propagated by both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the next two stages, 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carry was generated N steps back and was propagated by every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single one of the N next stages</a:t>
            </a:r>
          </a:p>
        </p:txBody>
      </p:sp>
      <p:sp>
        <p:nvSpPr>
          <p:cNvPr id="20487" name="Line 6">
            <a:extLst>
              <a:ext uri="{FF2B5EF4-FFF2-40B4-BE49-F238E27FC236}">
                <a16:creationId xmlns:a16="http://schemas.microsoft.com/office/drawing/2014/main" id="{C93762AB-34AF-4A3A-92DF-85F34CA59B8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5000" y="3429000"/>
            <a:ext cx="1143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7">
            <a:extLst>
              <a:ext uri="{FF2B5EF4-FFF2-40B4-BE49-F238E27FC236}">
                <a16:creationId xmlns:a16="http://schemas.microsoft.com/office/drawing/2014/main" id="{70F9DEB4-0B31-4BA2-AB42-C541408FB02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3429000"/>
            <a:ext cx="1981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8">
            <a:extLst>
              <a:ext uri="{FF2B5EF4-FFF2-40B4-BE49-F238E27FC236}">
                <a16:creationId xmlns:a16="http://schemas.microsoft.com/office/drawing/2014/main" id="{4B9645C3-E511-4A96-8457-2C2CF82A25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35052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9">
            <a:extLst>
              <a:ext uri="{FF2B5EF4-FFF2-40B4-BE49-F238E27FC236}">
                <a16:creationId xmlns:a16="http://schemas.microsoft.com/office/drawing/2014/main" id="{19C3F040-ADA5-4BD9-BD7E-7284927375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3429000"/>
            <a:ext cx="20574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0">
            <a:extLst>
              <a:ext uri="{FF2B5EF4-FFF2-40B4-BE49-F238E27FC236}">
                <a16:creationId xmlns:a16="http://schemas.microsoft.com/office/drawing/2014/main" id="{B4E4913B-DAA4-4488-9A4F-B4F48349CC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3429000"/>
            <a:ext cx="44196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60311</TotalTime>
  <Words>1429</Words>
  <Application>Microsoft Office PowerPoint</Application>
  <PresentationFormat>On-screen Show (4:3)</PresentationFormat>
  <Paragraphs>237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282</cp:revision>
  <dcterms:created xsi:type="dcterms:W3CDTF">2002-09-20T18:19:18Z</dcterms:created>
  <dcterms:modified xsi:type="dcterms:W3CDTF">2020-02-17T02:36:24Z</dcterms:modified>
</cp:coreProperties>
</file>