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3" r:id="rId2"/>
    <p:sldId id="671" r:id="rId3"/>
    <p:sldId id="672" r:id="rId4"/>
    <p:sldId id="673" r:id="rId5"/>
    <p:sldId id="674" r:id="rId6"/>
    <p:sldId id="717" r:id="rId7"/>
    <p:sldId id="719" r:id="rId8"/>
    <p:sldId id="720" r:id="rId9"/>
    <p:sldId id="721" r:id="rId10"/>
    <p:sldId id="722" r:id="rId11"/>
    <p:sldId id="723" r:id="rId12"/>
    <p:sldId id="693" r:id="rId13"/>
    <p:sldId id="711" r:id="rId14"/>
    <p:sldId id="694" r:id="rId15"/>
    <p:sldId id="695" r:id="rId16"/>
    <p:sldId id="696" r:id="rId17"/>
    <p:sldId id="712" r:id="rId18"/>
    <p:sldId id="713" r:id="rId19"/>
    <p:sldId id="714" r:id="rId20"/>
    <p:sldId id="700" r:id="rId21"/>
    <p:sldId id="715" r:id="rId22"/>
    <p:sldId id="716" r:id="rId2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9" autoAdjust="0"/>
    <p:restoredTop sz="94660" autoAdjust="0"/>
  </p:normalViewPr>
  <p:slideViewPr>
    <p:cSldViewPr>
      <p:cViewPr varScale="1">
        <p:scale>
          <a:sx n="67" d="100"/>
          <a:sy n="67" d="100"/>
        </p:scale>
        <p:origin x="132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E01854C7-48E3-45EA-8012-8B72805441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CD98C4F-7BBB-4D0B-8F5B-ADD63967B0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E9710645-C0C1-4406-9959-FEFDCAEF5A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1FC9FFA5-02A9-456D-8D2A-98EFFAA5B9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72298E-C5EE-4900-88DC-C464852B8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C0A455D-CAC0-47BC-8CBB-72595C84F7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3F79317-F7CB-4429-9CA6-08713BEB41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BECB90-D472-4E83-9A54-360B53C8275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44DD5B33-558C-4F4B-A4B6-F781C8E42D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A921DA79-BC4A-45FC-8291-0BF685144B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F7128053-7221-4981-8027-548DCFB00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343A1E-AFEA-4545-9EE1-FC564672D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057A735-DFE2-4AAB-8451-2F7A0D083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88AEC-F7AA-4FDE-9A84-FBFFEC597E11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7ADB786-E7CD-408E-8CFD-C19A6A5EAD9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56538EA-32D4-43BC-8115-C56123870F3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39C1EB5-C7E3-40C3-A1B6-678AD98D0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9B1FBF-643C-4FE1-B46B-6197876DA131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FB5A737-FB90-4BF6-872C-2FE723E4E5B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C376933-1498-4328-A6FF-5BFABE1ED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9D79C7A-21A1-40CE-A4EE-462DC1C5E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030E1-319A-4ED0-A210-EE4F6C46D0E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E525C00-CCCB-44A1-8F00-9AA2E718A8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FFDB864-B967-4CB7-A38B-C0781122B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BE3303A-605A-4E3D-B8BB-2F098BF9BA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8B0910-B6F0-4AB8-9D5C-6930FEEA60F2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A85FED4-0BAE-44D6-81AD-E342046E54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8ECD442-59E0-4DFE-9C59-97D24BF5F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8395763-F493-470D-8D8C-AD739C19F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DD9A91-F543-40F1-BDCA-AC4907D661D5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56B992-A0DC-4C36-8209-D552B7F6F7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362B196-4795-4860-9974-18632F9C0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5E758BB-5D6B-4A6D-B2FA-769E96B12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28C287-DD49-453C-8C9B-28437E5FBD0E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20CE86-DB91-4D11-8C12-E915383181A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76A356D-E6B8-4AFB-BF8C-B3B9137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C6AEF6-2D70-4023-B3A1-5639D8258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C5754C-45D9-443F-875A-E8234FE2C79D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DA7163-29F3-48DF-B0C4-01D42C43082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F52FF76-163C-4E4C-AFC6-657D4334B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0C6C22-A441-4FE7-93A7-28AF1437B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48B258-4133-4622-AF32-B7F5769A22FC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8733FC4-3B1C-4506-8726-86A400F331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33BF35F-3321-4E4C-B029-76F3A677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C3316B63-9933-4D04-90BD-781362C8D9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BE7BE0-B092-49F9-BC4F-66E3368D2119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1028C4B-7F1E-40E3-9A50-D80E5C6A0D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025D648-6502-4458-88E1-06F331911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6B9B91A-C08B-460B-9592-FE1D4910E2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8DCAD8-8DB6-4A50-B0FA-EC548D95A55C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E060D5C-CA58-49C0-8CAE-EAF0BEFC916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177A3665-3DDF-4121-A148-3009FCC3B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B808FB60-9512-4223-9DDD-741CB1F585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FC0B56-E6F6-4C30-8063-3D88178DC516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7F3F29AF-4948-4376-A50C-B78B9B24032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A2B831E5-6E55-4B2C-8EBA-85C401056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243BE6B-80F7-4D73-807F-C099BF4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AF42F-FD2A-4B85-BEA1-93FD06064658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C5A82F-FEF5-4D4A-AF21-5B5E160C21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C33038-36CB-469A-A277-1515996D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753B5D7-BA3E-4603-9D73-7E556FF83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60F591-330C-4A08-B0B6-ED6EF4F3EB2D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A843E96-2872-4D6F-BA70-4648C5CA2D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94FACB2-919D-4254-BFB9-48837E424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E8B301-4FDF-4E03-AE56-E16477777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1B5FF3-7287-4EA7-8334-CDD2D3C4B7FB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AF36F89-51AA-4E6F-8C15-E224D30319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70122D2-D461-4BDC-9279-82821936F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4556318-91D6-4969-AFD3-D3FD7752F3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C5A9EE-5A7D-40D0-BC95-7D7BE1699347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4C1DBF5-8C74-4449-A008-579D1E14B1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ACDD381-0F1D-4F42-AC75-B702465B2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7BCB4AD-A7AF-426A-B602-0A7C21751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401DB5-898E-4B84-8768-56247AD46B0C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4D383F3-E39A-4FAD-A900-B45CA0C8D19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8AC5854-1A57-45B3-BAA3-124F126F9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B290E5-A2B9-407E-8BE2-36CBCBC81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4ADFC-697F-41E9-A989-F3E152C18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50CFB4-A7BE-46B4-B9C3-52B63EBAF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EDDB5-999D-4184-96F4-2A73751EC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50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D01425-41EC-41AA-A80D-243286455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5EFC55-5DC9-43AA-ADFF-ECCB59E93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07ED07-B19C-44C8-B8B5-4009DAB803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9462-5E1B-46A9-9BD4-79251D9A7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1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183F5-1C87-4FA6-A5EE-D13C063C6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E7C685-F728-4B52-98D1-914E9ACF4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3C9058-6EAB-4C81-883A-B81DEEED7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A0A65-A8A1-423C-B8F5-1143F67DF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0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6D4968-5C01-47B1-9D8A-26DB275D5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80693-3C1C-425B-AFC0-5C7359305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97C52A-9C8E-4207-B342-E7D69D49F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CA15-7E11-4A60-BD21-B9EE827FB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3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546F7D-5FCB-4F63-9155-159BDC233B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B3F677-6DC0-43A3-9704-3CA211B26C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FA50A-F05D-4D1C-8B61-E42ED2AE3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1E066-742B-481A-96AC-C2A982408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08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76B24-7D6D-4D77-BF63-A0902A65D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ACEAD3-9C3C-4E76-81FE-2BEA42001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8FBF3-AED3-4985-8466-3DA4D9384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C66A-B4A4-42BC-A7B6-A1A90B835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53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B42CDA-564C-4EA0-9434-A09E73E4A4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DA2890-814F-4DB7-82A1-B412F2766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318F0F-D011-4938-A1CB-4001B44AD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2847-1BA5-4207-9688-8FC3E11CB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30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C1E789-21CC-4D48-BC82-52C3FA0D8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9FB4EC-9A4B-495D-858E-A9907B83B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728FDA-3859-45EE-AFA4-92C4FE85E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1B1DA-48EE-4271-A8F8-ABB5FDF86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62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04CEA7-FE6C-41AF-924B-A8323EBA9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986D55-6E5E-4E4C-9AC6-D5B8523D3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FC8C0A-FEDC-4C20-A0BA-6857B03EC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DF48-D5DE-4EEC-B2AF-C761961FC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2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C64F7-6F04-4F20-AB06-9A617DF5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B52684-CBF9-4BFE-8809-B094F4A50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A30E92-B604-43F6-92C1-F87E2A011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B794-8AB8-4669-B38E-F2765C670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04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E7C31F-579A-49A5-8232-A3BCFD463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6BBC0-2E56-4828-8362-F7D46CFB5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FEF15-D23C-4DAE-B930-E9387167A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FD97-4F6D-4C6A-95DD-B647E04AB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95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0E8DED-69CD-4D78-B976-0DEE61A80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96B526-50A1-4EEB-B690-7DA9AC3E9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42AE73-B46A-4672-AD9A-9689C5DC3F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CF562F-F3D3-4B6E-8ADF-0512F1295F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2ACE86-999A-4FC2-84A9-DAE5598E95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8E7FB0DC-FB92-459B-912B-BD9EB4A21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B07AE8-23B8-4CF6-A206-353FEC7D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AE5E2-06A0-453B-9E38-F91F3914972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D165E6A-C409-4BDB-85BF-B74BC42FE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588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12: Hardware for Arithmetic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236CA47-D513-410A-A6C3-2BB13F1B8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1FC4904B-7C34-4970-9D8D-8C37C72E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929188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Logic for common operations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Designing an ALU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04D9721-BBEB-4AB4-963C-4EF99BE9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E9C07-5F93-400F-9FC4-1C7278112936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2840BFD-A017-454E-9E65-8864B6465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07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Common Logic Blocks – Decoder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F37B55D-00A5-461B-90A9-97AD7519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19A93EB7-B19C-458D-92B1-3BEC616DF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37363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</a:pPr>
            <a:r>
              <a:rPr lang="en-US" altLang="en-US" sz="2400"/>
              <a:t>Takes in N inputs and activates one of 2</a:t>
            </a:r>
            <a:r>
              <a:rPr lang="en-US" altLang="en-US" sz="2400" baseline="30000"/>
              <a:t>N</a:t>
            </a:r>
            <a:r>
              <a:rPr lang="en-US" altLang="en-US" sz="2400"/>
              <a:t> outputs</a:t>
            </a:r>
          </a:p>
          <a:p>
            <a:pPr eaLnBrk="1" hangingPunct="1">
              <a:buClr>
                <a:srgbClr val="CC0000"/>
              </a:buClr>
              <a:buFontTx/>
              <a:buChar char="•"/>
            </a:pPr>
            <a:endParaRPr lang="en-US" altLang="en-US" sz="2400"/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solidFill>
                  <a:schemeClr val="accent2"/>
                </a:solidFill>
              </a:rPr>
              <a:t>I</a:t>
            </a:r>
            <a:r>
              <a:rPr lang="en-US" altLang="en-US" sz="1800" baseline="-25000">
                <a:solidFill>
                  <a:schemeClr val="accent2"/>
                </a:solidFill>
              </a:rPr>
              <a:t>0</a:t>
            </a:r>
            <a:r>
              <a:rPr lang="en-US" altLang="en-US" sz="1800">
                <a:solidFill>
                  <a:schemeClr val="accent2"/>
                </a:solidFill>
              </a:rPr>
              <a:t>    I</a:t>
            </a:r>
            <a:r>
              <a:rPr lang="en-US" altLang="en-US" sz="1800" baseline="-25000">
                <a:solidFill>
                  <a:schemeClr val="accent2"/>
                </a:solidFill>
              </a:rPr>
              <a:t>1</a:t>
            </a:r>
            <a:r>
              <a:rPr lang="en-US" altLang="en-US" sz="1800">
                <a:solidFill>
                  <a:schemeClr val="accent2"/>
                </a:solidFill>
              </a:rPr>
              <a:t>     I</a:t>
            </a:r>
            <a:r>
              <a:rPr lang="en-US" altLang="en-US" sz="1800" baseline="-25000">
                <a:solidFill>
                  <a:schemeClr val="accent2"/>
                </a:solidFill>
              </a:rPr>
              <a:t>2</a:t>
            </a:r>
            <a:r>
              <a:rPr lang="en-US" altLang="en-US" sz="1800">
                <a:solidFill>
                  <a:schemeClr val="accent2"/>
                </a:solidFill>
              </a:rPr>
              <a:t>                O</a:t>
            </a:r>
            <a:r>
              <a:rPr lang="en-US" altLang="en-US" sz="1800" baseline="-25000">
                <a:solidFill>
                  <a:schemeClr val="accent2"/>
                </a:solidFill>
              </a:rPr>
              <a:t>0</a:t>
            </a:r>
            <a:r>
              <a:rPr lang="en-US" altLang="en-US" sz="1800">
                <a:solidFill>
                  <a:schemeClr val="accent2"/>
                </a:solidFill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</a:rPr>
              <a:t>1</a:t>
            </a:r>
            <a:r>
              <a:rPr lang="en-US" altLang="en-US" sz="1800">
                <a:solidFill>
                  <a:schemeClr val="accent2"/>
                </a:solidFill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</a:rPr>
              <a:t>2</a:t>
            </a:r>
            <a:r>
              <a:rPr lang="en-US" altLang="en-US" sz="1800">
                <a:solidFill>
                  <a:schemeClr val="accent2"/>
                </a:solidFill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</a:rPr>
              <a:t>3</a:t>
            </a:r>
            <a:r>
              <a:rPr lang="en-US" altLang="en-US" sz="1800">
                <a:solidFill>
                  <a:schemeClr val="accent2"/>
                </a:solidFill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</a:rPr>
              <a:t>4</a:t>
            </a:r>
            <a:r>
              <a:rPr lang="en-US" altLang="en-US" sz="1800">
                <a:solidFill>
                  <a:schemeClr val="accent2"/>
                </a:solidFill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</a:rPr>
              <a:t>5</a:t>
            </a:r>
            <a:r>
              <a:rPr lang="en-US" altLang="en-US" sz="1800">
                <a:solidFill>
                  <a:schemeClr val="accent2"/>
                </a:solidFill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</a:rPr>
              <a:t>6</a:t>
            </a:r>
            <a:r>
              <a:rPr lang="en-US" altLang="en-US" sz="1800">
                <a:solidFill>
                  <a:schemeClr val="accent2"/>
                </a:solidFill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</a:rPr>
              <a:t>7</a:t>
            </a:r>
            <a:endParaRPr lang="en-US" altLang="en-US" sz="1800">
              <a:solidFill>
                <a:schemeClr val="accent2"/>
              </a:solidFill>
            </a:endParaRPr>
          </a:p>
          <a:p>
            <a:pPr eaLnBrk="1" hangingPunct="1">
              <a:buClr>
                <a:srgbClr val="CC0000"/>
              </a:buClr>
            </a:pPr>
            <a:endParaRPr lang="en-US" altLang="en-US" sz="1800"/>
          </a:p>
          <a:p>
            <a:pPr eaLnBrk="1" hangingPunct="1">
              <a:buClr>
                <a:srgbClr val="CC0000"/>
              </a:buClr>
            </a:pPr>
            <a:r>
              <a:rPr lang="en-US" altLang="en-US" sz="1800"/>
              <a:t>0    0     0                  1     0     0     0     0     0     0      0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/>
              <a:t>0    0     1                  0     1     0     0     0     0     0      0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/>
              <a:t>0    1     0                  0     0     1     0     0     0     0      0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/>
              <a:t>0    1     1                  0     0     0     1     0     0     0      0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/>
              <a:t>1    0     0                  0     0     0     0     1     0     0      0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/>
              <a:t>1    0     1                  0     0     0     0     0     1     0      0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/>
              <a:t>1    1     0                  0     0     0     0     0     0     1      0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/>
              <a:t>1    1     1                  0     0     0     0     0     0     0      1</a:t>
            </a:r>
          </a:p>
        </p:txBody>
      </p:sp>
      <p:sp>
        <p:nvSpPr>
          <p:cNvPr id="14342" name="Line 5">
            <a:extLst>
              <a:ext uri="{FF2B5EF4-FFF2-40B4-BE49-F238E27FC236}">
                <a16:creationId xmlns:a16="http://schemas.microsoft.com/office/drawing/2014/main" id="{1C9AA0C7-1A18-4513-80A9-D1879D962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743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E8B8DE1-F9C6-427F-9CF2-A4D8F3806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362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C9D6BDCC-8280-4632-A548-70DB8FB27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10200"/>
            <a:ext cx="1066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3-to-8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Decoder</a:t>
            </a:r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81917366-5389-4C71-A9D8-395445F62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715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B2F2D09F-BB86-4F60-BCD5-52CF7358D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019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ED5C7D74-4E6D-4890-9C22-C1FB05B8D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324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952200FD-2E4F-4953-892F-7003FDA96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E52F5A3B-9AEA-4C69-95D4-257DC6D3D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33060C60-37AD-48FD-8077-0DFC097B3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EEC7783C-4514-4869-8D75-0985F398D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943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631DE07A-E390-4F96-AC80-3DEDE5E8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EF868A38-FC8F-4F7E-9D8C-346A8F1DF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248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E4C2B1CD-A12C-4D3A-8A6A-1D5C7E6AA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400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BB2261F0-879A-4B1C-9EC4-0F31AC195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553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24F59DB4-8730-4863-B850-67002E95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5726113"/>
            <a:ext cx="493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000" baseline="-25000">
                <a:solidFill>
                  <a:schemeClr val="accent2"/>
                </a:solidFill>
                <a:latin typeface="Arial" panose="020B0604020202020204" pitchFamily="34" charset="0"/>
              </a:rPr>
              <a:t>0-2</a:t>
            </a: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08B197EE-22BE-4E89-9F66-B257AEB8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91200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O</a:t>
            </a:r>
            <a:r>
              <a:rPr lang="en-US" altLang="en-US" sz="2000" baseline="-25000">
                <a:solidFill>
                  <a:schemeClr val="accent2"/>
                </a:solidFill>
                <a:latin typeface="Arial" panose="020B0604020202020204" pitchFamily="34" charset="0"/>
              </a:rPr>
              <a:t>0-7</a:t>
            </a: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3EE81AD-39C1-43F8-A15F-BDEDDFD6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E19E0-1915-48C4-8693-2C2B13DD78A2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CF0CA1D-11C1-477C-90AA-365154781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35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Common Logic Blocks – Multiplexor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320A761-7374-4D3A-AB9A-4CE7DE650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7FA89B-C493-4775-BF01-6861DC893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47050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Multiplexor or selector: one of N inputs is reflected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output depending on the value of the log</a:t>
            </a:r>
            <a:r>
              <a:rPr lang="en-US" altLang="en-US" sz="2400" baseline="-25000">
                <a:latin typeface="Arial" panose="020B0604020202020204" pitchFamily="34" charset="0"/>
              </a:rPr>
              <a:t>2</a:t>
            </a:r>
            <a:r>
              <a:rPr lang="en-US" altLang="en-US" sz="2400">
                <a:latin typeface="Arial" panose="020B0604020202020204" pitchFamily="34" charset="0"/>
              </a:rPr>
              <a:t>N selector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2-input mux</a:t>
            </a:r>
          </a:p>
        </p:txBody>
      </p:sp>
      <p:pic>
        <p:nvPicPr>
          <p:cNvPr id="16390" name="Picture 6" descr="5">
            <a:extLst>
              <a:ext uri="{FF2B5EF4-FFF2-40B4-BE49-F238E27FC236}">
                <a16:creationId xmlns:a16="http://schemas.microsoft.com/office/drawing/2014/main" id="{92D5154F-EE8A-45C8-91AA-4A35B2BDA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6419850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3955A376-A884-453C-8989-C78F317D8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906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1AE6B615-69AF-41F0-8630-B9481B67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E80B4-544F-4B16-B120-156C324F8A5C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B0A5170-13B7-457C-92DD-4F9C3ACDB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0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Adder Algorithm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9D8C2A5-7F59-46DB-939D-41932E40A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974CE9B-2FDC-48B3-9C07-F4D558A2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339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Carry       0          0         0           1</a:t>
            </a:r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513FE994-8C9D-454C-B59C-0247FC8135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58E3A489-31BB-4E9B-AAFB-64AD976DF4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082AC97B-7686-4292-9A20-B7E5EC6294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F1C446AD-6032-471A-9837-702D5693B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302623D9-4E64-4784-92AF-4D1E4EBC6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534987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  A        B        Cin          Sum  Cout  </a:t>
            </a:r>
            <a:endParaRPr lang="en-US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sz="1800">
                <a:latin typeface="Arial" panose="020B0604020202020204" pitchFamily="34" charset="0"/>
              </a:rPr>
              <a:t>0            0            0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0            1            1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1            1            1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8443" name="Line 10">
            <a:extLst>
              <a:ext uri="{FF2B5EF4-FFF2-40B4-BE49-F238E27FC236}">
                <a16:creationId xmlns:a16="http://schemas.microsoft.com/office/drawing/2014/main" id="{960D6446-848B-4111-93B1-C881A9EE6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1">
            <a:extLst>
              <a:ext uri="{FF2B5EF4-FFF2-40B4-BE49-F238E27FC236}">
                <a16:creationId xmlns:a16="http://schemas.microsoft.com/office/drawing/2014/main" id="{01A5697A-42F3-49C0-A47C-9BA874349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Text Box 12">
            <a:extLst>
              <a:ext uri="{FF2B5EF4-FFF2-40B4-BE49-F238E27FC236}">
                <a16:creationId xmlns:a16="http://schemas.microsoft.com/office/drawing/2014/main" id="{C2665CB4-E289-454A-9412-326BBB0B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357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Truth Table for the above operations: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71407D6-6540-4EF2-B1D8-602D4FC6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99F86-2573-4465-8C90-3498FA0EE121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B186FB6-DA74-4116-9610-5924915C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0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Adder Algorithm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6C370CAC-D125-48AE-BE1E-264D59E7B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25529F0-86C4-4432-A800-1AF66249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339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Carry       0          0         0           1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447131CE-9D51-4D7D-9F90-2A56FD438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76F666D6-7B1E-487D-8B05-486AFE1A5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EAC7EA9-D51C-481B-A3B9-BE0825152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23B99386-E2DF-4301-99A9-30D50D0A9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38A93DE1-954E-4797-8531-4673CDA9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534987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  A        B        Cin          Sum  Cout  </a:t>
            </a:r>
            <a:endParaRPr lang="en-US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sz="1800">
                <a:latin typeface="Arial" panose="020B0604020202020204" pitchFamily="34" charset="0"/>
              </a:rPr>
              <a:t>0            0            0                     0           0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0            0            1                     1           0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0            1            0                     1           0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0            1            1                     0           1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1            0            0                     1           0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1            0            1                     0           1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1            1            0                     0           1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1            1            1                     1           1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A1F88893-C905-49E2-ACC6-455652B49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1">
            <a:extLst>
              <a:ext uri="{FF2B5EF4-FFF2-40B4-BE49-F238E27FC236}">
                <a16:creationId xmlns:a16="http://schemas.microsoft.com/office/drawing/2014/main" id="{46FDAE3B-451D-484F-8EF9-F0AB28E6D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F4927CD0-7FFA-4D50-BCFD-682ACC6A4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357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Truth Table for the above operations: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CF38F350-1890-48E8-BED4-9E1B3CEEF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373313"/>
            <a:ext cx="238125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B . Cin</a:t>
            </a:r>
          </a:p>
        </p:txBody>
      </p:sp>
      <p:sp>
        <p:nvSpPr>
          <p:cNvPr id="20495" name="Line 14">
            <a:extLst>
              <a:ext uri="{FF2B5EF4-FFF2-40B4-BE49-F238E27FC236}">
                <a16:creationId xmlns:a16="http://schemas.microsoft.com/office/drawing/2014/main" id="{23CA4709-C7E9-4C6C-B49E-9847C25E5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5">
            <a:extLst>
              <a:ext uri="{FF2B5EF4-FFF2-40B4-BE49-F238E27FC236}">
                <a16:creationId xmlns:a16="http://schemas.microsoft.com/office/drawing/2014/main" id="{A346FAD9-1B32-4BDF-9858-DB08C5A24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6">
            <a:extLst>
              <a:ext uri="{FF2B5EF4-FFF2-40B4-BE49-F238E27FC236}">
                <a16:creationId xmlns:a16="http://schemas.microsoft.com/office/drawing/2014/main" id="{120BF748-8948-499B-B7DD-1FFBB3DB7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2AEF3DFD-B707-4EA2-A637-11F0BFF1F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1F24ACBE-9755-42B4-BD0B-420E85C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BBAE9E27-8A6F-4BA1-BBC7-9E51557D0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>
            <a:extLst>
              <a:ext uri="{FF2B5EF4-FFF2-40B4-BE49-F238E27FC236}">
                <a16:creationId xmlns:a16="http://schemas.microsoft.com/office/drawing/2014/main" id="{D6E9591B-D872-4E98-ADA5-BAE3FAD95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4572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>
            <a:extLst>
              <a:ext uri="{FF2B5EF4-FFF2-40B4-BE49-F238E27FC236}">
                <a16:creationId xmlns:a16="http://schemas.microsoft.com/office/drawing/2014/main" id="{B71CDE18-6A07-4B9F-A85A-C5DB81AC2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487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4492ADE6-8955-467F-A483-2E7545AD7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5181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E86A994-B215-4D94-8FA3-01255F1A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009F-7454-4C8B-A69B-6C3A08FA2000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CB184CE-DDB7-4737-8256-BA465BA3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25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Carry Out Logic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B248F62-1413-4067-B426-3B3C2B9F8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5903269F-148C-4DE6-9153-557A140A1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00200"/>
            <a:ext cx="238125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B . Cin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35943B79-BC91-44CF-A273-E3882A1DB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83475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1210737F-F44D-4850-B60C-CEFD23C8F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4475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>
            <a:extLst>
              <a:ext uri="{FF2B5EF4-FFF2-40B4-BE49-F238E27FC236}">
                <a16:creationId xmlns:a16="http://schemas.microsoft.com/office/drawing/2014/main" id="{1F72CA99-13FD-4589-A43A-1721963D3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7275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90302820-3F4F-44F4-950C-C73A12860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40675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C8A724AE-6723-49A4-952F-35BAB24F8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7275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6F24ECA0-2FD8-4D14-A1BE-3E49E2B7C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40675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792C1EE6-FD3D-4F70-B558-720329DC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8275" y="3798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>
            <a:extLst>
              <a:ext uri="{FF2B5EF4-FFF2-40B4-BE49-F238E27FC236}">
                <a16:creationId xmlns:a16="http://schemas.microsoft.com/office/drawing/2014/main" id="{8B69B64D-0C67-415A-91BA-B67C5D70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40675" y="4103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1149D594-1251-4036-ADA5-B76B120AD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40675" y="44084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43" name="Picture 6" descr="17">
            <a:extLst>
              <a:ext uri="{FF2B5EF4-FFF2-40B4-BE49-F238E27FC236}">
                <a16:creationId xmlns:a16="http://schemas.microsoft.com/office/drawing/2014/main" id="{77FB36E9-B229-401A-841D-08D5B2A41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481138"/>
            <a:ext cx="4919663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44" name="Text Box 5">
            <a:extLst>
              <a:ext uri="{FF2B5EF4-FFF2-40B4-BE49-F238E27FC236}">
                <a16:creationId xmlns:a16="http://schemas.microsoft.com/office/drawing/2014/main" id="{1FAF09AC-1654-429C-BA1B-8CD0786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42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16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6253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62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32575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C2A18AE-3931-4390-853F-1203C574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9F25E-C151-4CAF-BE3D-1578CC743BF0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11423DB-A98C-4E32-A198-E5EB947B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16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Incorporating Subtraction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A076C708-0F80-45CC-BFFA-4F2E6DF6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8649C2D-C50A-4532-9DD2-31D70126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38195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Must invert bits of B and add a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Include an inverter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CarryIn for the first bit is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The CarryIn signal (for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first bit) can be the same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as the Binvert signal</a:t>
            </a:r>
          </a:p>
        </p:txBody>
      </p:sp>
      <p:pic>
        <p:nvPicPr>
          <p:cNvPr id="28678" name="Picture 6" descr="20">
            <a:extLst>
              <a:ext uri="{FF2B5EF4-FFF2-40B4-BE49-F238E27FC236}">
                <a16:creationId xmlns:a16="http://schemas.microsoft.com/office/drawing/2014/main" id="{3E18B999-4954-42FB-90FD-3F636DDAA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816475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0B87E272-03CE-4470-843B-2994601CA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8007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1978A4-62E1-4CFD-9E2C-0B200EE6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FA8F-F3EA-40D7-B66E-CF2F8C53AEDE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B8CE946A-DDF7-4643-95F4-03E36436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7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Incorporating NOR and NAND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1B723546-7455-482E-B399-4139BBAC1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21">
            <a:extLst>
              <a:ext uri="{FF2B5EF4-FFF2-40B4-BE49-F238E27FC236}">
                <a16:creationId xmlns:a16="http://schemas.microsoft.com/office/drawing/2014/main" id="{E025FA4E-085E-49F4-909A-4D56412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1581150"/>
            <a:ext cx="57737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46929102-10E6-4603-A9B2-502C4888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64611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F210D48-0E59-44B7-ACF2-C7B3D9E2E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A5D10-B90C-423F-9AAD-236E539A51E4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DD014450-1851-4D64-B718-BCC4674C0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70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Incorporating slt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C6816F40-F40C-4846-B650-5CD4D405AC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2773" name="Picture 4">
            <a:extLst>
              <a:ext uri="{FF2B5EF4-FFF2-40B4-BE49-F238E27FC236}">
                <a16:creationId xmlns:a16="http://schemas.microsoft.com/office/drawing/2014/main" id="{EEE24EA8-864C-4E6F-963F-0049171BD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5589588" cy="494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4" name="Text Box 5">
            <a:extLst>
              <a:ext uri="{FF2B5EF4-FFF2-40B4-BE49-F238E27FC236}">
                <a16:creationId xmlns:a16="http://schemas.microsoft.com/office/drawing/2014/main" id="{CF764709-4966-4B98-9623-297DA9902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310515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Perform a – b and check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the sign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New signal (Less)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is zero for ALU boxes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1-31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The 31</a:t>
            </a:r>
            <a:r>
              <a:rPr lang="en-US" altLang="en-US" sz="2000" baseline="30000">
                <a:solidFill>
                  <a:schemeClr val="accent2"/>
                </a:solidFill>
                <a:latin typeface="Arial" panose="020B0604020202020204" pitchFamily="34" charset="0"/>
              </a:rPr>
              <a:t>st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box has a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to detect overflow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sign – the sign bit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serves as the Less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signal for the 0</a:t>
            </a:r>
            <a:r>
              <a:rPr lang="en-US" altLang="en-US" sz="2000" baseline="3000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box</a:t>
            </a:r>
          </a:p>
        </p:txBody>
      </p:sp>
      <p:sp>
        <p:nvSpPr>
          <p:cNvPr id="32775" name="Text Box 5">
            <a:extLst>
              <a:ext uri="{FF2B5EF4-FFF2-40B4-BE49-F238E27FC236}">
                <a16:creationId xmlns:a16="http://schemas.microsoft.com/office/drawing/2014/main" id="{3BAB580E-9E2C-403A-A1B1-CEAB776C6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63595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7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66075" cy="484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that is true only if </a:t>
            </a:r>
            <a:r>
              <a:rPr lang="en-US" altLang="en-US" sz="2400" i="1">
                <a:latin typeface="Arial" panose="020B0604020202020204" pitchFamily="34" charset="0"/>
              </a:rPr>
              <a:t>exactly</a:t>
            </a:r>
            <a:r>
              <a:rPr lang="en-US" altLang="en-US" sz="2400">
                <a:latin typeface="Arial" panose="020B060402020202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A        B        C               E</a:t>
            </a:r>
            <a:endParaRPr lang="en-US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sz="1800">
                <a:latin typeface="Arial" panose="020B060402020202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1            1            1                     0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3305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1EAB7D3B-47AF-4535-819A-E3B5E0934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2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Incorporating  beq</a:t>
            </a:r>
          </a:p>
        </p:txBody>
      </p:sp>
      <p:sp>
        <p:nvSpPr>
          <p:cNvPr id="34819" name="Line 3">
            <a:extLst>
              <a:ext uri="{FF2B5EF4-FFF2-40B4-BE49-F238E27FC236}">
                <a16:creationId xmlns:a16="http://schemas.microsoft.com/office/drawing/2014/main" id="{6FD2064D-8891-48CD-9F59-26DD97083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DFE2F9A7-3303-4111-B31E-60385AE30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2371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Perform a – b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confirm that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result is all zero’s</a:t>
            </a:r>
          </a:p>
        </p:txBody>
      </p:sp>
      <p:pic>
        <p:nvPicPr>
          <p:cNvPr id="34821" name="Picture 6" descr="24">
            <a:extLst>
              <a:ext uri="{FF2B5EF4-FFF2-40B4-BE49-F238E27FC236}">
                <a16:creationId xmlns:a16="http://schemas.microsoft.com/office/drawing/2014/main" id="{347B2B4A-58C3-49F9-9F3F-7FC5D2E00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346200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92CBB58-8FA3-4EA1-B1A6-D2F610A3B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9753-FBA4-4C3C-9F56-9C339FCA25AF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34823" name="Text Box 5">
            <a:extLst>
              <a:ext uri="{FF2B5EF4-FFF2-40B4-BE49-F238E27FC236}">
                <a16:creationId xmlns:a16="http://schemas.microsoft.com/office/drawing/2014/main" id="{F34849CC-24FB-4826-9390-8A08D8406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427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6981801-4826-449B-BBA0-97D1A928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07163" y="6400800"/>
            <a:ext cx="1905000" cy="457200"/>
          </a:xfrm>
        </p:spPr>
        <p:txBody>
          <a:bodyPr/>
          <a:lstStyle/>
          <a:p>
            <a:pPr>
              <a:defRPr/>
            </a:pPr>
            <a:fld id="{9D701FA8-D4CC-4EC3-A7C4-B74E849D60D6}" type="slidenum">
              <a:rPr lang="en-US" altLang="en-US"/>
              <a:pPr>
                <a:defRPr/>
              </a:pPr>
              <a:t>21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A2CF15-F893-4FF2-BFCD-B69592F2D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74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Control Lines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A18A16C4-C0D2-4772-93C4-DDD92A445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2E914EAC-9A2E-4C1C-9790-37FC97F9C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400"/>
            <a:ext cx="27781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do they correspond to?</a:t>
            </a:r>
          </a:p>
        </p:txBody>
      </p:sp>
      <p:pic>
        <p:nvPicPr>
          <p:cNvPr id="36870" name="Picture 6" descr="24">
            <a:extLst>
              <a:ext uri="{FF2B5EF4-FFF2-40B4-BE49-F238E27FC236}">
                <a16:creationId xmlns:a16="http://schemas.microsoft.com/office/drawing/2014/main" id="{42C3D9C4-EBD5-4668-AC15-16EC4C795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1349375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71" name="Text Box 5">
            <a:extLst>
              <a:ext uri="{FF2B5EF4-FFF2-40B4-BE49-F238E27FC236}">
                <a16:creationId xmlns:a16="http://schemas.microsoft.com/office/drawing/2014/main" id="{94A57515-4D1E-4892-8363-C7FE293BF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547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077A31D-4387-4F35-835F-C0B981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D6CD9-ED46-4831-BBFD-914E10646870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F0EF60C-8B64-4CA0-AB2E-0FBF8E36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74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Control Lines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0574FC65-920D-460E-A247-DBD34772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737152EF-3D6C-4814-A67B-7549E9BF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400"/>
            <a:ext cx="277812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SLT      0     1     11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NOR     1     1     00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8C18489-E8AE-48CA-A935-A2B21D13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3FEBD81A-4EE1-4F34-9FF7-17F083ED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4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8462963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OR : symbol +  , X = A + B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AND : symbol </a:t>
            </a:r>
            <a:r>
              <a:rPr lang="en-US" altLang="en-US" sz="3600">
                <a:latin typeface="Arial" panose="020B0604020202020204" pitchFamily="34" charset="0"/>
              </a:rPr>
              <a:t>.</a:t>
            </a:r>
            <a:r>
              <a:rPr lang="en-US" altLang="en-US" sz="2400">
                <a:latin typeface="Arial" panose="020B0604020202020204" pitchFamily="34" charset="0"/>
              </a:rPr>
              <a:t> , X = A </a:t>
            </a:r>
            <a:r>
              <a:rPr lang="en-US" altLang="en-US" sz="3600">
                <a:latin typeface="Arial" panose="020B0604020202020204" pitchFamily="34" charset="0"/>
              </a:rPr>
              <a:t>.</a:t>
            </a:r>
            <a:r>
              <a:rPr lang="en-US" altLang="en-US" sz="2400">
                <a:latin typeface="Arial" panose="020B0604020202020204" pitchFamily="34" charset="0"/>
              </a:rPr>
              <a:t> B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NOT : symbol    , X = A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35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7263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2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500221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 A + B =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 A .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7428512-3F4E-4B9D-B4FB-B8ADBA1A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2BC7D-3A80-4DE2-9727-4A6F2CC0D672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BA4864-196D-41E0-AA06-4E3563527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95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Pictorial Representations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0DF06835-4D05-48D6-A6A1-4EFF536A78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9">
            <a:extLst>
              <a:ext uri="{FF2B5EF4-FFF2-40B4-BE49-F238E27FC236}">
                <a16:creationId xmlns:a16="http://schemas.microsoft.com/office/drawing/2014/main" id="{BEE7457D-72AE-4763-87F5-CD86778E7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55763"/>
            <a:ext cx="57531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AND                    OR                     NOT</a:t>
            </a:r>
          </a:p>
        </p:txBody>
      </p:sp>
      <p:sp>
        <p:nvSpPr>
          <p:cNvPr id="6150" name="Text Box 10">
            <a:extLst>
              <a:ext uri="{FF2B5EF4-FFF2-40B4-BE49-F238E27FC236}">
                <a16:creationId xmlns:a16="http://schemas.microsoft.com/office/drawing/2014/main" id="{2C9C1BAF-D9F0-446D-8901-86191B84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43375"/>
            <a:ext cx="3794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What logic function is this?</a:t>
            </a:r>
          </a:p>
        </p:txBody>
      </p:sp>
      <p:pic>
        <p:nvPicPr>
          <p:cNvPr id="6151" name="Picture 7" descr="2">
            <a:extLst>
              <a:ext uri="{FF2B5EF4-FFF2-40B4-BE49-F238E27FC236}">
                <a16:creationId xmlns:a16="http://schemas.microsoft.com/office/drawing/2014/main" id="{AD4C0DB5-93D1-411E-B48C-A68488827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2333625"/>
            <a:ext cx="641985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6" descr="3">
            <a:extLst>
              <a:ext uri="{FF2B5EF4-FFF2-40B4-BE49-F238E27FC236}">
                <a16:creationId xmlns:a16="http://schemas.microsoft.com/office/drawing/2014/main" id="{B671F85A-32AF-44DB-B325-FACA075A4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4832350"/>
            <a:ext cx="64198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3" name="Text Box 5">
            <a:extLst>
              <a:ext uri="{FF2B5EF4-FFF2-40B4-BE49-F238E27FC236}">
                <a16:creationId xmlns:a16="http://schemas.microsoft.com/office/drawing/2014/main" id="{89DCBE75-6976-4B34-AAD5-8107FD6EF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31083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p:sp>
        <p:nvSpPr>
          <p:cNvPr id="6154" name="Text Box 5">
            <a:extLst>
              <a:ext uri="{FF2B5EF4-FFF2-40B4-BE49-F238E27FC236}">
                <a16:creationId xmlns:a16="http://schemas.microsoft.com/office/drawing/2014/main" id="{DCC4D4B3-9184-4F17-A13E-3E1274A48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569595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BF40320-66C0-4D88-95B9-E6C8CA71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87DB-1643-4CC3-9E77-4E570482E1F1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0C1C937-9ED2-416E-BBFC-C2928B497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87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Boolean Equation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54E1051-87A4-4A21-93BF-F64A0731A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72D0B485-F372-4234-A3C9-7618285E1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32738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Consider the logic block that has an output E that is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only if exactly two of the three inputs A, B, C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Multiple correct equations: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Two must be true, but all three cannot be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E = ((A . B) + (B . C) + (A . C)) . (A . B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Identify the three cases where it is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 = (A . B . C) + (A . C . B) + (C . B . A)</a:t>
            </a:r>
          </a:p>
        </p:txBody>
      </p:sp>
      <p:sp>
        <p:nvSpPr>
          <p:cNvPr id="8198" name="Line 5">
            <a:extLst>
              <a:ext uri="{FF2B5EF4-FFF2-40B4-BE49-F238E27FC236}">
                <a16:creationId xmlns:a16="http://schemas.microsoft.com/office/drawing/2014/main" id="{E5BF304F-519A-46BC-9A64-A62CC91E1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810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6">
            <a:extLst>
              <a:ext uri="{FF2B5EF4-FFF2-40B4-BE49-F238E27FC236}">
                <a16:creationId xmlns:a16="http://schemas.microsoft.com/office/drawing/2014/main" id="{F549F8E2-296D-472D-9BCA-762FBAAD0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953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7">
            <a:extLst>
              <a:ext uri="{FF2B5EF4-FFF2-40B4-BE49-F238E27FC236}">
                <a16:creationId xmlns:a16="http://schemas.microsoft.com/office/drawing/2014/main" id="{A6E378CF-E255-46C0-89AD-19AF8241D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953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8">
            <a:extLst>
              <a:ext uri="{FF2B5EF4-FFF2-40B4-BE49-F238E27FC236}">
                <a16:creationId xmlns:a16="http://schemas.microsoft.com/office/drawing/2014/main" id="{50792397-00D3-462A-8F61-E205F9957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953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AFD19B7-33A8-4FFA-905A-F14A7DFA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B32C6-0296-424E-9FCF-FEDB042220B3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256EA61-7B1F-4922-AFF3-E880EFF80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4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Sum of Products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62D4B375-26BD-4798-8D92-41C4ED8C6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3AB7CB6-6BA5-410F-B4E7-95EF5AAB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787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Can represent any logic block with the AND, OR, NOT operators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Draw the truth table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For each true output, represent the corresponding inputs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   as a product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The final equation is a sum of these products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28C97AC5-E752-4630-9541-E8EC8802B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41275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  A        B        C               E</a:t>
            </a:r>
            <a:endParaRPr lang="en-US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sz="1800">
                <a:latin typeface="Arial" panose="020B060402020202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1            1            1                     0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0247" name="Line 6">
            <a:extLst>
              <a:ext uri="{FF2B5EF4-FFF2-40B4-BE49-F238E27FC236}">
                <a16:creationId xmlns:a16="http://schemas.microsoft.com/office/drawing/2014/main" id="{CC073D25-6B40-44CF-A265-04AA97520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886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5756B77C-D57E-4F9E-BFBB-DA27FF196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5052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8">
            <a:extLst>
              <a:ext uri="{FF2B5EF4-FFF2-40B4-BE49-F238E27FC236}">
                <a16:creationId xmlns:a16="http://schemas.microsoft.com/office/drawing/2014/main" id="{314B19F8-E6D0-43D6-8313-DB503B379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114800"/>
            <a:ext cx="42037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(A . B . C) + (A . C . B) + (C . B .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000">
                <a:latin typeface="Arial" panose="020B0604020202020204" pitchFamily="34" charset="0"/>
              </a:rPr>
              <a:t> Can also use “product of sums”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>
                <a:latin typeface="Arial" panose="020B0604020202020204" pitchFamily="34" charset="0"/>
              </a:rPr>
              <a:t> Any equation can be implemented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with an array of ANDs, followed 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an array of ORs</a:t>
            </a:r>
          </a:p>
        </p:txBody>
      </p:sp>
      <p:sp>
        <p:nvSpPr>
          <p:cNvPr id="10250" name="Line 9">
            <a:extLst>
              <a:ext uri="{FF2B5EF4-FFF2-40B4-BE49-F238E27FC236}">
                <a16:creationId xmlns:a16="http://schemas.microsoft.com/office/drawing/2014/main" id="{50857E3A-E15B-4F21-BCC8-541C2F296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0A3022F6-EADA-4895-A8AE-F282122D1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1">
            <a:extLst>
              <a:ext uri="{FF2B5EF4-FFF2-40B4-BE49-F238E27FC236}">
                <a16:creationId xmlns:a16="http://schemas.microsoft.com/office/drawing/2014/main" id="{3EDEDDC1-E634-4FFC-97D6-3FA584EEA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27311C3-0F69-4D62-99C5-2112E9C8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B57F6-9EA2-449E-8FE5-C62412503547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444EB88-64D3-4D76-AB97-AC167A108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1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NAND and NOR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586CD74-8246-4D5F-81B4-1F3734799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92D41BD1-F4B3-42F8-959C-448D93E1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71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NAND :  NOT of AND :  A nand B  =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NOR : NOT of OR :  A  nor 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NAND and NOR are </a:t>
            </a: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</a:rPr>
              <a:t>universal gates</a:t>
            </a:r>
            <a:r>
              <a:rPr lang="en-US" altLang="en-US" sz="2400">
                <a:latin typeface="Arial" panose="020B0604020202020204" pitchFamily="34" charset="0"/>
              </a:rPr>
              <a:t>, i.e., they can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used to construct any complex logical function</a:t>
            </a: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4E566F35-2A43-402A-BC94-C36AD04E9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600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B40FCED3-9041-4999-A914-DB4F40523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286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54441</TotalTime>
  <Words>1493</Words>
  <Application>Microsoft Office PowerPoint</Application>
  <PresentationFormat>On-screen Show (4:3)</PresentationFormat>
  <Paragraphs>292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274</cp:revision>
  <dcterms:created xsi:type="dcterms:W3CDTF">2002-09-20T18:19:18Z</dcterms:created>
  <dcterms:modified xsi:type="dcterms:W3CDTF">2020-02-12T17:30:01Z</dcterms:modified>
</cp:coreProperties>
</file>