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667" r:id="rId3"/>
    <p:sldId id="665" r:id="rId4"/>
    <p:sldId id="648" r:id="rId5"/>
    <p:sldId id="666" r:id="rId6"/>
    <p:sldId id="682" r:id="rId7"/>
    <p:sldId id="649" r:id="rId8"/>
    <p:sldId id="650" r:id="rId9"/>
    <p:sldId id="651" r:id="rId10"/>
    <p:sldId id="679" r:id="rId11"/>
    <p:sldId id="680" r:id="rId12"/>
    <p:sldId id="668" r:id="rId13"/>
    <p:sldId id="669" r:id="rId14"/>
    <p:sldId id="670" r:id="rId15"/>
    <p:sldId id="671" r:id="rId16"/>
    <p:sldId id="672" r:id="rId17"/>
    <p:sldId id="673" r:id="rId18"/>
    <p:sldId id="674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7" d="100"/>
          <a:sy n="67" d="100"/>
        </p:scale>
        <p:origin x="129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3B96882-8EF5-4A57-8153-2CE40654CF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7796DB-C4B4-49F8-9444-1E6D20E44C74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AEBE7D8-FEDC-412C-B67A-A7B12322BD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D13C44F-F1A8-4FD7-9E49-A50DFDF49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3A2BF59-0AE5-4AE6-AB1B-81D1CE393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72BE4D-1221-4384-8DE8-CE31629C46EF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52FE72D-3FAB-49DB-ADBA-181C62372B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46CD4C8-B565-4FE1-94F5-EBDDBE1A8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10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364038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35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300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21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26388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referred to as subword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98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58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47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6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819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logic block is termed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combinational</a:t>
            </a:r>
            <a:r>
              <a:rPr lang="en-US" altLang="en-US" sz="2400">
                <a:latin typeface="Arial" panose="020B060402020202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logic block is termed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sequential</a:t>
            </a:r>
            <a:r>
              <a:rPr lang="en-US" altLang="en-US" sz="2400">
                <a:latin typeface="Arial" panose="020B060402020202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basic logic block is termed a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gate</a:t>
            </a:r>
            <a:r>
              <a:rPr lang="en-US" altLang="en-US" sz="2400">
                <a:latin typeface="Arial" panose="020B060402020202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660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that is true only if </a:t>
            </a:r>
            <a:r>
              <a:rPr lang="en-US" altLang="en-US" sz="2400" i="1">
                <a:latin typeface="Arial" panose="020B0604020202020204" pitchFamily="34" charset="0"/>
              </a:rPr>
              <a:t>exactly</a:t>
            </a:r>
            <a:r>
              <a:rPr lang="en-US" altLang="en-US" sz="2400">
                <a:latin typeface="Arial" panose="020B060402020202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A        B        C               E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66075" cy="484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that is true only if </a:t>
            </a:r>
            <a:r>
              <a:rPr lang="en-US" altLang="en-US" sz="2400" i="1">
                <a:latin typeface="Arial" panose="020B0604020202020204" pitchFamily="34" charset="0"/>
              </a:rPr>
              <a:t>exactly</a:t>
            </a:r>
            <a:r>
              <a:rPr lang="en-US" altLang="en-US" sz="2400">
                <a:latin typeface="Arial" panose="020B060402020202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A        B        C               E</a:t>
            </a:r>
            <a:endParaRPr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sz="1800">
                <a:latin typeface="Arial" panose="020B060402020202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1            1            1                     0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330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4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462963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OR : symbol +  , X = A + B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AND : symbol </a:t>
            </a:r>
            <a:r>
              <a:rPr lang="en-US" altLang="en-US" sz="3600">
                <a:latin typeface="Arial" panose="020B0604020202020204" pitchFamily="34" charset="0"/>
              </a:rPr>
              <a:t>.</a:t>
            </a:r>
            <a:r>
              <a:rPr lang="en-US" altLang="en-US" sz="2400">
                <a:latin typeface="Arial" panose="020B0604020202020204" pitchFamily="34" charset="0"/>
              </a:rPr>
              <a:t> , X = A </a:t>
            </a:r>
            <a:r>
              <a:rPr lang="en-US" altLang="en-US" sz="3600">
                <a:latin typeface="Arial" panose="020B0604020202020204" pitchFamily="34" charset="0"/>
              </a:rPr>
              <a:t>.</a:t>
            </a:r>
            <a:r>
              <a:rPr lang="en-US" altLang="en-US" sz="2400">
                <a:latin typeface="Arial" panose="020B0604020202020204" pitchFamily="34" charset="0"/>
              </a:rPr>
              <a:t> B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NOT : symbol    , X = A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5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726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2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0022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 A + B =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 A .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7265D7-F2FD-478A-9017-2FEC47C3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51D73-6829-4C61-95B5-736995DBEF2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96AA6833-71CA-4B18-95EA-1F281E71D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66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2F2F629-2CE2-4961-A9ED-7B99E0FDB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B452545B-7388-44F5-BC55-34FE63E83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0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id="{4842B1CE-1B1F-4ED5-B1FA-388F68B14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153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Represent  -0.75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95E9E924-D6AE-44B2-9E23-6353CBC3C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5094793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True exponent              </a:t>
            </a:r>
            <a:r>
              <a:rPr lang="en-US" altLang="en-US" sz="2000" dirty="0" err="1">
                <a:latin typeface="Arial" panose="020B0604020202020204" pitchFamily="34" charset="0"/>
              </a:rPr>
              <a:t>Exponent</a:t>
            </a:r>
            <a:r>
              <a:rPr lang="en-US" altLang="en-US" sz="2000" dirty="0">
                <a:latin typeface="Arial" panose="020B060402020202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A2F0B86-8830-4FDE-B848-3FABD7180A07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CF02B0-5D27-44D8-AD6A-FBE6CE195571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65928E8-7DB2-4057-867E-1D408C8D0C77}"/>
              </a:ext>
            </a:extLst>
          </p:cNvPr>
          <p:cNvSpPr txBox="1"/>
          <p:nvPr/>
        </p:nvSpPr>
        <p:spPr>
          <a:xfrm>
            <a:off x="5748049" y="3504683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+127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4577F7-0E19-4156-A1C3-A90C6652FB4B}"/>
              </a:ext>
            </a:extLst>
          </p:cNvPr>
          <p:cNvSpPr txBox="1"/>
          <p:nvPr/>
        </p:nvSpPr>
        <p:spPr>
          <a:xfrm>
            <a:off x="5855573" y="406638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-127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76084D-0053-405F-B131-A3462ACE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6CB2D-699C-4F97-B2B1-27E75603B892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F61E45D0-92AA-4BBE-81FE-9A055EB87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66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98280972-D91B-431A-809A-9F49C863D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AA104F06-E8C7-4B94-A17C-77B071D98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0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ADED8813-9369-448D-908A-0190A7CFD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153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Represent  -0.75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8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9213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9.999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1.610 x 10</a:t>
            </a:r>
            <a:r>
              <a:rPr lang="en-US" altLang="en-US" sz="2400" baseline="30000">
                <a:latin typeface="Arial" panose="020B0604020202020204" pitchFamily="34" charset="0"/>
              </a:rPr>
              <a:t>-1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Convert to the larger exponent: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9.999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0.016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10.015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1.0015  x 10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1.002  x 10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>
                <a:latin typeface="Arial" panose="020B0604020202020204" pitchFamily="34" charset="0"/>
              </a:rPr>
              <a:t> 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Re-normalize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8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9213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9.999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1.610 x 10</a:t>
            </a:r>
            <a:r>
              <a:rPr lang="en-US" altLang="en-US" sz="2400" baseline="30000">
                <a:latin typeface="Arial" panose="020B0604020202020204" pitchFamily="34" charset="0"/>
              </a:rPr>
              <a:t>-1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Convert to the larger exponent: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9.999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0.016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10.015  x 10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1.0015  x 10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1.002  x 10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>
                <a:latin typeface="Arial" panose="020B0604020202020204" pitchFamily="34" charset="0"/>
              </a:rPr>
              <a:t> 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Re-normalize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4267200"/>
            <a:ext cx="3838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3733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00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15200" cy="446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1.010  x 2</a:t>
            </a:r>
            <a:r>
              <a:rPr lang="en-US" altLang="en-US" sz="2400" baseline="30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   +     1.100 x 2</a:t>
            </a:r>
            <a:r>
              <a:rPr lang="en-US" altLang="en-US" sz="2400" baseline="30000">
                <a:latin typeface="Arial" panose="020B0604020202020204" pitchFamily="34" charset="0"/>
              </a:rPr>
              <a:t>3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Convert to the larger exponent: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0.0101  x 2</a:t>
            </a:r>
            <a:r>
              <a:rPr lang="en-US" altLang="en-US" sz="2400" baseline="30000">
                <a:latin typeface="Arial" panose="020B0604020202020204" pitchFamily="34" charset="0"/>
              </a:rPr>
              <a:t>3</a:t>
            </a:r>
            <a:r>
              <a:rPr lang="en-US" altLang="en-US" sz="2400">
                <a:latin typeface="Arial" panose="020B0604020202020204" pitchFamily="34" charset="0"/>
              </a:rPr>
              <a:t>    +     1.1000 x 2</a:t>
            </a:r>
            <a:r>
              <a:rPr lang="en-US" altLang="en-US" sz="2400" baseline="30000">
                <a:latin typeface="Arial" panose="020B0604020202020204" pitchFamily="34" charset="0"/>
              </a:rPr>
              <a:t>3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1.1101  x 2</a:t>
            </a:r>
            <a:r>
              <a:rPr lang="en-US" altLang="en-US" sz="2400" baseline="30000">
                <a:latin typeface="Arial" panose="020B0604020202020204" pitchFamily="34" charset="0"/>
              </a:rPr>
              <a:t>3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1.1101  x 2</a:t>
            </a:r>
            <a:r>
              <a:rPr lang="en-US" altLang="en-US" sz="2400" baseline="30000">
                <a:latin typeface="Arial" panose="020B0604020202020204" pitchFamily="34" charset="0"/>
              </a:rPr>
              <a:t>3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Round</a:t>
            </a:r>
            <a:endParaRPr lang="en-US" altLang="en-US" sz="2400" baseline="30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>
                <a:latin typeface="Arial" panose="020B0604020202020204" pitchFamily="34" charset="0"/>
              </a:rPr>
              <a:t>    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IEEE 754 format:  </a:t>
            </a:r>
            <a:r>
              <a:rPr lang="en-US" altLang="en-US" sz="2000">
                <a:latin typeface="Arial" panose="020B0604020202020204" pitchFamily="34" charset="0"/>
              </a:rPr>
              <a:t>0 10000010 11010000000000000000000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2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3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Assign sign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4625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The usual </a:t>
            </a:r>
            <a:r>
              <a:rPr lang="en-US" altLang="en-US" sz="2400" dirty="0" err="1">
                <a:latin typeface="Arial" panose="020B0604020202020204" pitchFamily="34" charset="0"/>
              </a:rPr>
              <a:t>add.s</a:t>
            </a:r>
            <a:r>
              <a:rPr lang="en-US" altLang="en-US" sz="2400" dirty="0"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</a:rPr>
              <a:t>add.d</a:t>
            </a:r>
            <a:r>
              <a:rPr lang="en-US" altLang="en-US" sz="2400" dirty="0">
                <a:latin typeface="Arial" panose="020B0604020202020204" pitchFamily="34" charset="0"/>
              </a:rPr>
              <a:t>, sub, </a:t>
            </a:r>
            <a:r>
              <a:rPr lang="en-US" altLang="en-US" sz="2400" dirty="0" err="1">
                <a:latin typeface="Arial" panose="020B0604020202020204" pitchFamily="34" charset="0"/>
              </a:rPr>
              <a:t>mul</a:t>
            </a:r>
            <a:r>
              <a:rPr lang="en-US" altLang="en-US" sz="2400" dirty="0">
                <a:latin typeface="Arial" panose="020B060402020202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Comparison instructions: </a:t>
            </a:r>
            <a:r>
              <a:rPr lang="en-US" altLang="en-US" sz="2400" dirty="0" err="1">
                <a:latin typeface="Arial" panose="020B0604020202020204" pitchFamily="34" charset="0"/>
              </a:rPr>
              <a:t>c.eq.s</a:t>
            </a:r>
            <a:r>
              <a:rPr lang="en-US" altLang="en-US" sz="2400" dirty="0"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</a:rPr>
              <a:t>c.neq.s</a:t>
            </a:r>
            <a:r>
              <a:rPr lang="en-US" altLang="en-US" sz="2400" dirty="0"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</a:rPr>
              <a:t>c.lt.s</a:t>
            </a:r>
            <a:r>
              <a:rPr lang="en-US" altLang="en-US" sz="2400" dirty="0">
                <a:latin typeface="Arial" panose="020B060402020202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Load/store instructions (lwc1, swc1)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integer registers for address computation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4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406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float  f2c (float fahr)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return ((5.0/9.0) * (fahr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(argument fahr is stored in $f12)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div.s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sub.s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mul.s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jr        $ra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49391</TotalTime>
  <Words>1382</Words>
  <Application>Microsoft Office PowerPoint</Application>
  <PresentationFormat>On-screen Show (4:3)</PresentationFormat>
  <Paragraphs>265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270</cp:revision>
  <dcterms:created xsi:type="dcterms:W3CDTF">2002-09-20T18:19:18Z</dcterms:created>
  <dcterms:modified xsi:type="dcterms:W3CDTF">2020-02-12T02:52:48Z</dcterms:modified>
</cp:coreProperties>
</file>