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63" r:id="rId2"/>
    <p:sldId id="667" r:id="rId3"/>
    <p:sldId id="665" r:id="rId4"/>
    <p:sldId id="648" r:id="rId5"/>
    <p:sldId id="666" r:id="rId6"/>
    <p:sldId id="682" r:id="rId7"/>
    <p:sldId id="649" r:id="rId8"/>
    <p:sldId id="650" r:id="rId9"/>
    <p:sldId id="651" r:id="rId10"/>
    <p:sldId id="679" r:id="rId11"/>
    <p:sldId id="680" r:id="rId12"/>
    <p:sldId id="668" r:id="rId13"/>
    <p:sldId id="669" r:id="rId14"/>
    <p:sldId id="670" r:id="rId15"/>
    <p:sldId id="671" r:id="rId16"/>
    <p:sldId id="672" r:id="rId17"/>
    <p:sldId id="673" r:id="rId18"/>
    <p:sldId id="674" r:id="rId19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67" d="100"/>
          <a:sy n="67" d="100"/>
        </p:scale>
        <p:origin x="129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8D222D32-4839-4157-B25A-EDDB390802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1785BCB9-CC9A-4F6E-9B6C-3257B3B7FA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51BC630B-CC20-469B-9D59-D63280D9FA9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DF30084F-34F4-4422-9211-43508168F9A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7066C54-0B17-432E-B6E9-FA3CB0A253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E3E3E9A-A222-4FA3-8CC5-76DAE091C4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EEC7C91-E1B9-46ED-A5BD-DE4CF248974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A36C80F-C73B-44FF-B544-891154C42CD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68AA3AA5-78FC-49D1-AFB2-03AE0BA347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9F9479D6-630D-4814-B576-AFDF30541A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8A58B22-185F-48E6-A53E-52A4C02291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E83302-8ED1-44FD-B34C-183C29554D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3CBB5DB-B20A-4A85-995B-95D902C6DC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104D6D-7D0B-4CFB-900C-5E1141442635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8D74237-5F15-4F71-BB44-DBC4F38B75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4F97312-C686-4A0C-B31B-D5B94F14E3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1FE72D2-8048-4298-826D-69255B07DA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6609A-E485-4E2F-9B32-C1B95830147C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45964D6-2D7E-4DA1-81B4-EF1EC20355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7F421A58-B4B9-4244-968B-AEE1F7F6A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92E03DC2-FFE5-4959-BB31-92141BD255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9B98E-054B-4992-BDDC-4B1BD5421A0F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5D615131-BFEB-436F-9E6A-360F99DB08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51BB9C9-24AC-4A59-9A84-6F4862845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56A0056-6CB6-4DDF-B4CD-8D40274C92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6E5189-BB2A-4276-8787-403476791E17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2B53DD3-17B2-4460-90D9-BFE671DF8E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16C4123-3F6E-4C2C-8FD2-79A09653E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6C6F4BC-606B-47F3-A761-77C64E7FCC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1E9613-3EFE-48DD-8642-9976931557CE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5977504-FB54-48A6-ACCE-96D6770BF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428C814-BBF5-4B81-8657-1DCF330A5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9AC272E-07C5-41F6-9F4D-881EBEE0C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7DAFFD-CA98-4D65-8C5D-8C8A3CBCEF37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1A9EDB4-2CF9-4D7A-A3BD-D209EEF49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9069C81-16C2-463C-BB7F-0AD031D47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ED966EF-B430-4A93-B6E4-24BACF9914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36C8A7-D753-49E1-9ED0-8424FC818043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09C0CCD-EBF7-4366-B498-8072DFF258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17D2A99-A92E-4A52-8122-785102418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F92ECDFE-E151-4048-8D64-21F675B7BD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9EF18C-B86C-401D-BDF3-12C3F97B78CB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51CC00B-A19E-4594-97F4-7E658C1EE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10F1054-3B73-4996-BEF9-B39261CC6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A048EE0C-7E4F-4DCE-917F-8E7ECC00EE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BC5963-FB06-4C40-9C15-513E9D9BA4C2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B2BE05E6-C58E-49CA-B91E-94DA05CEF5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15382A1-E730-493F-9506-3464CDA8F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363FE2E3-902A-4BA3-BBC6-451A05F07A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C68013-1CFA-4BCE-838E-7093AA99DCD2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622F3E9-D5D8-4368-93D3-4817361EE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06533470-BB26-44DC-914E-1A30D1E49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73B96882-8EF5-4A57-8153-2CE40654CF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7796DB-C4B4-49F8-9444-1E6D20E44C74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AEBE7D8-FEDC-412C-B67A-A7B12322BD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5D13C44F-F1A8-4FD7-9E49-A50DFDF498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A3A2BF59-0AE5-4AE6-AB1B-81D1CE393F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72BE4D-1221-4384-8DE8-CE31629C46EF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B52FE72D-3FAB-49DB-ADBA-181C62372B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46CD4C8-B565-4FE1-94F5-EBDDBE1A8E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76B1A84E-F649-4327-8BBB-24DDA7490D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B98FA7-3BF1-4505-B597-D7C4D4C86686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9633F53-D2D5-4A14-B173-57E9C842A3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2DC8EB7-DFF7-461E-9B0C-48C2349D4D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7CB088B9-4BF9-45D0-A406-C4529BBF73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E163C1-AC46-4CFA-9616-C35635A1D6E2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13DDF6E-EBA5-4CF3-817B-FF8425062E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FB94B57-7F95-48E5-9ABB-98B277AEC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B7452E73-3DAE-450B-A367-69DE2D9327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48673A-93C8-40A3-89CC-21CA5F8D11B3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8F9226A-BE4C-49D0-9680-1C4E1BD79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CC044101-A25E-4287-9F5A-2646445A4D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0646915C-5B81-4368-8B47-52F8798E0E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C0F753-8E97-4C31-921D-5B74D005D678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C51FB92-2F4D-434D-B068-2CB4DB9003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7C8D86E-2709-478B-B362-5B01660F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49D383B-2422-4093-A08B-DAC337A84F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27A14A-C1C9-40CF-AC29-EDE991E960AF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7592BBD-D728-431C-9902-78D07CE63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600B9BE-BAF7-4FB5-B2A8-4AC9168A8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AAD1076-BB87-49D0-A9A3-CC86B55C5E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1B9254-DD8E-4710-B776-F4BDBB4C93A0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EB7A2CB-7F12-49D3-B1E7-2BAA67D082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E758E66-7287-4541-B9BE-83EDF0637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B0A0A5-8D47-4779-95EF-E3440BA18C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BDDE5E-3947-45B0-A010-E0595AACE7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81EC9-9D3F-45EC-9D1C-0FCDBB8365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A8D75-D622-4E93-9FDB-F3D7B99808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38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6732B8-64B3-4C9D-A838-D537691A6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0375F0-C597-4CFF-93D0-AF637F0C97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048C4A-135C-4963-9F84-33A7BE5BD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01A7D-CBAB-4AA1-999B-5A454826F5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39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D9951A-C759-4DD2-95F3-B310C89BE6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2F618F-4F66-48E0-8736-676CFAB0C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FD886E-3EFE-4BE3-9E51-3EDB5EBE1E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49689-88F5-4798-AFE6-40E7E5804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675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DB3688-14C3-4506-A792-6E377291E0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CAC58B-F770-4CE1-86A9-2639C3FB63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9F33B4-CC29-4AA1-82C9-BC59579723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56255-B4A2-4BC9-8730-D313E70233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18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BC0189-A80A-43EF-BC93-2A74CB405B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4FF9F7-D949-4C03-A43B-66BA0ACEF0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8F4AF7-9A85-49CE-BC91-ADAD0C2366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8979A-4ECF-4871-B1EE-E4256F257E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02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319FFB-A1B9-4C96-BD55-6893E09AC0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E56F91-B936-4E72-B7D4-DD8BEEBB02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04B23A-3CE9-4AD7-9E2F-9F1DEA2B59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758F0-1F72-447B-B2C4-2B1294417C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58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12BA1C6-A5F6-4A43-9C78-679C85303E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6D5C7E4-B6FB-4D8D-B46B-5AB2F7CD7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6313357-3BCD-49BE-A7A1-EAAFFC397C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DD1CF-42CC-45A2-9912-AD01EE09A7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7053B1-FE80-40FA-B276-41A79932E8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73A447C-910D-4295-987A-3AD91CBC4C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FD8F1C-9BE5-4C00-9A7C-DD4E7D1A4F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609B2-3EC7-41DD-BC6C-AC2F726E86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48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4EBD39C-53F9-45B8-AE42-08762DE792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C01C017-B790-4C55-B125-DBE2E7F6E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DD84B2-A85E-41EB-9FA1-AB1B32BFE5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7B1F-D504-4AAB-BD54-FCF85F512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7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0F204A-81A0-4A51-AFAF-8D9FE92DDD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C7174A-1A19-4D51-9B0F-C6B1DF115D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5A734C-AE27-424E-A58B-F689B1F747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4F87B-8ADB-4AB0-8E0C-CBBD0E3F6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59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F7804E-47D1-42CF-BD55-3D7DC03EC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90B15F-B77B-45EF-ACDC-F8EADA016C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6A663D-A50D-4380-A930-D779DA6C17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05AD2-4004-4219-9E66-185444B33E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64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93E0BED-4C1B-4D2E-8449-F54D8BA53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06DB19-8846-4694-A1E9-717158C5E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97C7008-BF36-4A48-9C84-A38ACA94E2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A542213-ECB9-48FD-BF38-F6601D220C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9F1CE41-490B-47DF-A05E-15596A56AF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11E95AD-E03A-4C87-8F05-72F67DE17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D7E857-49A0-451E-9E64-ED3D00EE4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575FA-6406-4FD7-A43A-9F0EF179E01D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AA53E3A1-7306-40D9-BF7F-0B246F516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6104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Lecture 11: Floating Point, Digital Design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72CDC31-C954-4383-A72E-565C54290F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61F00D59-5750-4628-932F-20ADB0BD6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364038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FP formats, arithmetic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Intro to Boolean functions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C4DD171-2102-4E82-9891-9E7A8AAF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E24DE-4DE5-4869-8B53-72F285C8CFFF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4BB4B815-1341-4FE4-83AA-12F4BBBB3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35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Fixed Point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95FDD4F7-2F9F-404E-A604-2928B83FA1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B0824BC9-15EA-4B0B-8EC5-624564FFA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4300" cy="489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FP operations are much slower than integer ops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Fixed point arithmetic uses integers, but assumes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every number is multiplied by the same factor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Example: with a factor of 1/1000, the fixed-point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representations for 1.46, 1.7198, and 5624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respectively           1460, 1720, and 5624000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More programming effort and possibly lower 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for higher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9B6C5-FF16-4403-A966-9889A2C4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02804-84DE-4590-8821-A8FF1713BCD5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4B818FF2-D3A3-4FED-9084-84DC327BF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211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Subword Parallelism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3FE787C-C012-4A85-AD24-D28207D42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EADD1487-2B9D-4F4F-9FD2-EF1EBECC2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26388" cy="489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ALUs are typically designed to perform 64-bit or 128-bit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arithmetic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Some data types are much smaller, e.g., bytes for pixel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RGB values, half-words for audio samples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Partitioning the carry-chains within the ALU can convert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the 64-bit adder into 4 16-bit adders or 8 8-bit adders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single load can fetch multiple values, and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add instruction can perform multiple parallel additions,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referred to as subword parallelism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3">
            <a:extLst>
              <a:ext uri="{FF2B5EF4-FFF2-40B4-BE49-F238E27FC236}">
                <a16:creationId xmlns:a16="http://schemas.microsoft.com/office/drawing/2014/main" id="{3087BD62-DB08-4E15-9E75-AC553034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E8358-6059-4295-AC80-567D975FA65E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B43CD18-9FD4-41C3-85DF-0C3417E2F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989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Digital Design Basics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66E5FBA-8DE6-437B-8084-FD78D732F0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938527CA-973C-4258-8B39-2B7AE8C1E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2581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Two voltage levels – high and low (1 and 0, true and false)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Hence, the use of binary arithmetic/logic in all computers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transistor is a 3-terminal device that acts as a switch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3AC4E145-167B-4AD7-ABB3-8EA474841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05E81A6A-35E8-425C-9BB7-8F5707ECCF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F3BB3668-1C44-48A1-8D64-E1DAA0DCF9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C424C9C8-CBB5-48B3-98D7-176C8E857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DC21E816-B00C-419A-B305-43C0FA1248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0">
            <a:extLst>
              <a:ext uri="{FF2B5EF4-FFF2-40B4-BE49-F238E27FC236}">
                <a16:creationId xmlns:a16="http://schemas.microsoft.com/office/drawing/2014/main" id="{EF479552-5A29-45ED-A263-BFB185E20D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1">
            <a:extLst>
              <a:ext uri="{FF2B5EF4-FFF2-40B4-BE49-F238E27FC236}">
                <a16:creationId xmlns:a16="http://schemas.microsoft.com/office/drawing/2014/main" id="{BC61279A-642C-459C-9D02-D4CB6DFD21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2">
            <a:extLst>
              <a:ext uri="{FF2B5EF4-FFF2-40B4-BE49-F238E27FC236}">
                <a16:creationId xmlns:a16="http://schemas.microsoft.com/office/drawing/2014/main" id="{96597960-DADB-4008-8BD5-A42334490B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3">
            <a:extLst>
              <a:ext uri="{FF2B5EF4-FFF2-40B4-BE49-F238E27FC236}">
                <a16:creationId xmlns:a16="http://schemas.microsoft.com/office/drawing/2014/main" id="{924FFF80-3FC8-4358-916E-36D3C97460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4">
            <a:extLst>
              <a:ext uri="{FF2B5EF4-FFF2-40B4-BE49-F238E27FC236}">
                <a16:creationId xmlns:a16="http://schemas.microsoft.com/office/drawing/2014/main" id="{8EB2553A-F62E-4484-A08F-5AA690DB79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5">
            <a:extLst>
              <a:ext uri="{FF2B5EF4-FFF2-40B4-BE49-F238E27FC236}">
                <a16:creationId xmlns:a16="http://schemas.microsoft.com/office/drawing/2014/main" id="{389F45EC-BC3F-4DBB-A3E6-6A0D34A4DA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Text Box 16">
            <a:extLst>
              <a:ext uri="{FF2B5EF4-FFF2-40B4-BE49-F238E27FC236}">
                <a16:creationId xmlns:a16="http://schemas.microsoft.com/office/drawing/2014/main" id="{B70D77F5-4448-454C-ADD5-50944EC37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50403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0" name="Text Box 17">
            <a:extLst>
              <a:ext uri="{FF2B5EF4-FFF2-40B4-BE49-F238E27FC236}">
                <a16:creationId xmlns:a16="http://schemas.microsoft.com/office/drawing/2014/main" id="{D0318B5B-B8C5-4976-BDCE-08E64DF48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1" name="Text Box 18">
            <a:extLst>
              <a:ext uri="{FF2B5EF4-FFF2-40B4-BE49-F238E27FC236}">
                <a16:creationId xmlns:a16="http://schemas.microsoft.com/office/drawing/2014/main" id="{C4CE0C00-143D-40F8-91F6-39ACAC9FD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692" name="Line 19">
            <a:extLst>
              <a:ext uri="{FF2B5EF4-FFF2-40B4-BE49-F238E27FC236}">
                <a16:creationId xmlns:a16="http://schemas.microsoft.com/office/drawing/2014/main" id="{F3D2D773-37BF-4168-8A1A-8973C66C9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0">
            <a:extLst>
              <a:ext uri="{FF2B5EF4-FFF2-40B4-BE49-F238E27FC236}">
                <a16:creationId xmlns:a16="http://schemas.microsoft.com/office/drawing/2014/main" id="{1A62117C-8D75-4EA4-B1B0-60F342F9A1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1">
            <a:extLst>
              <a:ext uri="{FF2B5EF4-FFF2-40B4-BE49-F238E27FC236}">
                <a16:creationId xmlns:a16="http://schemas.microsoft.com/office/drawing/2014/main" id="{F4BDD6DC-7E05-4B82-9B52-FDE93A898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2">
            <a:extLst>
              <a:ext uri="{FF2B5EF4-FFF2-40B4-BE49-F238E27FC236}">
                <a16:creationId xmlns:a16="http://schemas.microsoft.com/office/drawing/2014/main" id="{173E38F3-0EAC-40BB-970D-3CD055A1EB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3">
            <a:extLst>
              <a:ext uri="{FF2B5EF4-FFF2-40B4-BE49-F238E27FC236}">
                <a16:creationId xmlns:a16="http://schemas.microsoft.com/office/drawing/2014/main" id="{36F23CE9-AB63-4BDE-8DC0-1D4BBE759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Line 24">
            <a:extLst>
              <a:ext uri="{FF2B5EF4-FFF2-40B4-BE49-F238E27FC236}">
                <a16:creationId xmlns:a16="http://schemas.microsoft.com/office/drawing/2014/main" id="{ABCB757B-28C1-45A4-9F79-F5E9FEC5A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Line 25">
            <a:extLst>
              <a:ext uri="{FF2B5EF4-FFF2-40B4-BE49-F238E27FC236}">
                <a16:creationId xmlns:a16="http://schemas.microsoft.com/office/drawing/2014/main" id="{E992782B-0380-49E1-B067-EE1C69418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6">
            <a:extLst>
              <a:ext uri="{FF2B5EF4-FFF2-40B4-BE49-F238E27FC236}">
                <a16:creationId xmlns:a16="http://schemas.microsoft.com/office/drawing/2014/main" id="{06F85052-A301-4B77-A37E-CFAD358B7A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Text Box 27">
            <a:extLst>
              <a:ext uri="{FF2B5EF4-FFF2-40B4-BE49-F238E27FC236}">
                <a16:creationId xmlns:a16="http://schemas.microsoft.com/office/drawing/2014/main" id="{CBC803EC-B7A1-4A9D-9D25-DC10707EE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572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01" name="Line 28">
            <a:extLst>
              <a:ext uri="{FF2B5EF4-FFF2-40B4-BE49-F238E27FC236}">
                <a16:creationId xmlns:a16="http://schemas.microsoft.com/office/drawing/2014/main" id="{A0653415-E1CD-4BB9-853B-FF665E23C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Text Box 29">
            <a:extLst>
              <a:ext uri="{FF2B5EF4-FFF2-40B4-BE49-F238E27FC236}">
                <a16:creationId xmlns:a16="http://schemas.microsoft.com/office/drawing/2014/main" id="{C519040C-4F88-482A-84A0-9E1065461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105400"/>
            <a:ext cx="1470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Conducting</a:t>
            </a:r>
          </a:p>
        </p:txBody>
      </p:sp>
      <p:sp>
        <p:nvSpPr>
          <p:cNvPr id="28703" name="Line 30">
            <a:extLst>
              <a:ext uri="{FF2B5EF4-FFF2-40B4-BE49-F238E27FC236}">
                <a16:creationId xmlns:a16="http://schemas.microsoft.com/office/drawing/2014/main" id="{AF5F0B43-7328-4664-9F02-CEECCB20F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31">
            <a:extLst>
              <a:ext uri="{FF2B5EF4-FFF2-40B4-BE49-F238E27FC236}">
                <a16:creationId xmlns:a16="http://schemas.microsoft.com/office/drawing/2014/main" id="{175FBF13-6AAD-4EAB-8841-802DA71730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32">
            <a:extLst>
              <a:ext uri="{FF2B5EF4-FFF2-40B4-BE49-F238E27FC236}">
                <a16:creationId xmlns:a16="http://schemas.microsoft.com/office/drawing/2014/main" id="{D8ED67EE-E815-4526-8A38-1C5B94171D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3">
            <a:extLst>
              <a:ext uri="{FF2B5EF4-FFF2-40B4-BE49-F238E27FC236}">
                <a16:creationId xmlns:a16="http://schemas.microsoft.com/office/drawing/2014/main" id="{30391BDA-FC97-43F2-94E3-F529399D5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Line 34">
            <a:extLst>
              <a:ext uri="{FF2B5EF4-FFF2-40B4-BE49-F238E27FC236}">
                <a16:creationId xmlns:a16="http://schemas.microsoft.com/office/drawing/2014/main" id="{489022A5-AF02-49A2-8B45-7D3BC95DE0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8" name="Line 35">
            <a:extLst>
              <a:ext uri="{FF2B5EF4-FFF2-40B4-BE49-F238E27FC236}">
                <a16:creationId xmlns:a16="http://schemas.microsoft.com/office/drawing/2014/main" id="{C76BAEEC-6DE3-4934-BB2A-4006F429B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Line 36">
            <a:extLst>
              <a:ext uri="{FF2B5EF4-FFF2-40B4-BE49-F238E27FC236}">
                <a16:creationId xmlns:a16="http://schemas.microsoft.com/office/drawing/2014/main" id="{98EA9439-2432-4C3F-AB3B-D62383A03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0" name="Line 37">
            <a:extLst>
              <a:ext uri="{FF2B5EF4-FFF2-40B4-BE49-F238E27FC236}">
                <a16:creationId xmlns:a16="http://schemas.microsoft.com/office/drawing/2014/main" id="{8DB807EF-8E45-4C46-989B-6E98D2205A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Line 38">
            <a:extLst>
              <a:ext uri="{FF2B5EF4-FFF2-40B4-BE49-F238E27FC236}">
                <a16:creationId xmlns:a16="http://schemas.microsoft.com/office/drawing/2014/main" id="{86003222-4ED9-463B-B8DB-C79D4C57CD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2" name="Line 39">
            <a:extLst>
              <a:ext uri="{FF2B5EF4-FFF2-40B4-BE49-F238E27FC236}">
                <a16:creationId xmlns:a16="http://schemas.microsoft.com/office/drawing/2014/main" id="{1B6E07D5-7880-42D4-BE46-58378B6374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3" name="Line 40">
            <a:extLst>
              <a:ext uri="{FF2B5EF4-FFF2-40B4-BE49-F238E27FC236}">
                <a16:creationId xmlns:a16="http://schemas.microsoft.com/office/drawing/2014/main" id="{B57D420C-9785-4EEB-8362-31CEB25211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4" name="Text Box 41">
            <a:extLst>
              <a:ext uri="{FF2B5EF4-FFF2-40B4-BE49-F238E27FC236}">
                <a16:creationId xmlns:a16="http://schemas.microsoft.com/office/drawing/2014/main" id="{66F22996-6369-4793-81B7-28975F703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5040313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5" name="Text Box 42">
            <a:extLst>
              <a:ext uri="{FF2B5EF4-FFF2-40B4-BE49-F238E27FC236}">
                <a16:creationId xmlns:a16="http://schemas.microsoft.com/office/drawing/2014/main" id="{F4D23E83-5C30-4889-A69C-A29432977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16" name="Text Box 43">
            <a:extLst>
              <a:ext uri="{FF2B5EF4-FFF2-40B4-BE49-F238E27FC236}">
                <a16:creationId xmlns:a16="http://schemas.microsoft.com/office/drawing/2014/main" id="{49113DD7-D940-4878-BA88-4B44AB33C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7" name="Line 44">
            <a:extLst>
              <a:ext uri="{FF2B5EF4-FFF2-40B4-BE49-F238E27FC236}">
                <a16:creationId xmlns:a16="http://schemas.microsoft.com/office/drawing/2014/main" id="{46D8813D-85F2-4309-8EED-0F1154FB0C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8" name="Line 45">
            <a:extLst>
              <a:ext uri="{FF2B5EF4-FFF2-40B4-BE49-F238E27FC236}">
                <a16:creationId xmlns:a16="http://schemas.microsoft.com/office/drawing/2014/main" id="{70BAA715-69A8-4A46-B9BA-8C91843A7A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9" name="Line 46">
            <a:extLst>
              <a:ext uri="{FF2B5EF4-FFF2-40B4-BE49-F238E27FC236}">
                <a16:creationId xmlns:a16="http://schemas.microsoft.com/office/drawing/2014/main" id="{7D570C80-DFD2-48E8-82F5-60EECC64D6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0" name="Line 47">
            <a:extLst>
              <a:ext uri="{FF2B5EF4-FFF2-40B4-BE49-F238E27FC236}">
                <a16:creationId xmlns:a16="http://schemas.microsoft.com/office/drawing/2014/main" id="{167F0FD5-2A1D-41DB-AA10-7B34D47051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1" name="Line 48">
            <a:extLst>
              <a:ext uri="{FF2B5EF4-FFF2-40B4-BE49-F238E27FC236}">
                <a16:creationId xmlns:a16="http://schemas.microsoft.com/office/drawing/2014/main" id="{19C41CA7-F759-4E1E-8484-13EB238BE2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49">
            <a:extLst>
              <a:ext uri="{FF2B5EF4-FFF2-40B4-BE49-F238E27FC236}">
                <a16:creationId xmlns:a16="http://schemas.microsoft.com/office/drawing/2014/main" id="{89C15E91-BAAB-43EE-AFCD-87DD2B30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50">
            <a:extLst>
              <a:ext uri="{FF2B5EF4-FFF2-40B4-BE49-F238E27FC236}">
                <a16:creationId xmlns:a16="http://schemas.microsoft.com/office/drawing/2014/main" id="{E2BBA126-1139-4820-89EE-498F60806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51">
            <a:extLst>
              <a:ext uri="{FF2B5EF4-FFF2-40B4-BE49-F238E27FC236}">
                <a16:creationId xmlns:a16="http://schemas.microsoft.com/office/drawing/2014/main" id="{4B70EEA9-9F5B-4598-96FB-6E5AFE3C54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Text Box 52">
            <a:extLst>
              <a:ext uri="{FF2B5EF4-FFF2-40B4-BE49-F238E27FC236}">
                <a16:creationId xmlns:a16="http://schemas.microsoft.com/office/drawing/2014/main" id="{09375252-7882-426D-B69D-E3E20FB2E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572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26" name="Line 53">
            <a:extLst>
              <a:ext uri="{FF2B5EF4-FFF2-40B4-BE49-F238E27FC236}">
                <a16:creationId xmlns:a16="http://schemas.microsoft.com/office/drawing/2014/main" id="{5EA8A369-7169-4262-9404-58FB7CF06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Text Box 54">
            <a:extLst>
              <a:ext uri="{FF2B5EF4-FFF2-40B4-BE49-F238E27FC236}">
                <a16:creationId xmlns:a16="http://schemas.microsoft.com/office/drawing/2014/main" id="{66E629A0-82DC-4F82-9900-B87B95395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105400"/>
            <a:ext cx="1963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Non-conducting</a:t>
            </a:r>
          </a:p>
        </p:txBody>
      </p:sp>
      <p:sp>
        <p:nvSpPr>
          <p:cNvPr id="28728" name="Line 55">
            <a:extLst>
              <a:ext uri="{FF2B5EF4-FFF2-40B4-BE49-F238E27FC236}">
                <a16:creationId xmlns:a16="http://schemas.microsoft.com/office/drawing/2014/main" id="{53794058-DB90-47D4-A08D-7DC47D347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9" name="Line 56">
            <a:extLst>
              <a:ext uri="{FF2B5EF4-FFF2-40B4-BE49-F238E27FC236}">
                <a16:creationId xmlns:a16="http://schemas.microsoft.com/office/drawing/2014/main" id="{406333F2-D28A-439D-A6E7-81D800678A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B678562-B005-40A1-98AF-2B1F111D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ABAA9-A8E0-4D19-BD79-67C1E6468993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590E48-D0D2-4838-A8E9-BE3AF5F8F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6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Logic Blocks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A6908ABF-2446-4759-88D2-E289C4983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75094743-B13A-4647-AA9A-373B883F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81975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logic block has a number of binary inputs and produces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 number of binary outputs – the simplest logic block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composed of a few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logic block is termed </a:t>
            </a:r>
            <a:r>
              <a:rPr lang="en-US" altLang="en-US" sz="2400" i="1">
                <a:solidFill>
                  <a:schemeClr val="accent2"/>
                </a:solidFill>
                <a:latin typeface="Arial" panose="020B0604020202020204" pitchFamily="34" charset="0"/>
              </a:rPr>
              <a:t>combinational</a:t>
            </a:r>
            <a:r>
              <a:rPr lang="en-US" altLang="en-US" sz="2400">
                <a:latin typeface="Arial" panose="020B0604020202020204" pitchFamily="34" charset="0"/>
              </a:rPr>
              <a:t> if the output is only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 function of the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logic block is termed </a:t>
            </a:r>
            <a:r>
              <a:rPr lang="en-US" altLang="en-US" sz="2400" i="1">
                <a:solidFill>
                  <a:schemeClr val="accent2"/>
                </a:solidFill>
                <a:latin typeface="Arial" panose="020B0604020202020204" pitchFamily="34" charset="0"/>
              </a:rPr>
              <a:t>sequential</a:t>
            </a:r>
            <a:r>
              <a:rPr lang="en-US" altLang="en-US" sz="2400">
                <a:latin typeface="Arial" panose="020B0604020202020204" pitchFamily="34" charset="0"/>
              </a:rPr>
              <a:t> if the block has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internal memory (state) that also influences the 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basic logic block is termed a </a:t>
            </a:r>
            <a:r>
              <a:rPr lang="en-US" altLang="en-US" sz="2400" i="1">
                <a:solidFill>
                  <a:schemeClr val="accent2"/>
                </a:solidFill>
                <a:latin typeface="Arial" panose="020B0604020202020204" pitchFamily="34" charset="0"/>
              </a:rPr>
              <a:t>gate</a:t>
            </a:r>
            <a:r>
              <a:rPr lang="en-US" altLang="en-US" sz="2400">
                <a:latin typeface="Arial" panose="020B0604020202020204" pitchFamily="34" charset="0"/>
              </a:rPr>
              <a:t> (AND, OR, NOT,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We will only deal with combinational circuits today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E1D8158-2C28-4E3B-B9FC-238651DC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0BA32-AC4E-4706-9A89-2960FED2C4EF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AC74D331-90A5-4CD0-829B-7DC973583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7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Truth Table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ED08CF1-E4F6-4A21-8E88-955182264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8CE9B00-BF90-497C-A1C8-CDBD58D9D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660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that is true only if </a:t>
            </a:r>
            <a:r>
              <a:rPr lang="en-US" altLang="en-US" sz="2400" i="1">
                <a:latin typeface="Arial" panose="020B0604020202020204" pitchFamily="34" charset="0"/>
              </a:rPr>
              <a:t>exactly</a:t>
            </a:r>
            <a:r>
              <a:rPr lang="en-US" altLang="en-US" sz="2400">
                <a:latin typeface="Arial" panose="020B060402020202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A        B        C               E</a:t>
            </a: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4CAE780-9607-4B79-A319-BEB7F22AF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B3ECA420-142C-4078-87F5-FFB305CB7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D69F2EC-D3D1-4277-A363-4B803F80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C5EEA-F20A-460E-8050-838B230968A1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7DE13550-9507-4C99-BE2A-CC1C6F04F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7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Truth Table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8CD6AE6C-A5AA-4EAF-98D6-E7C9C02ED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15DD671-388B-4193-915D-ABDDDE867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66075" cy="484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that is true only if </a:t>
            </a:r>
            <a:r>
              <a:rPr lang="en-US" altLang="en-US" sz="2400" i="1">
                <a:latin typeface="Arial" panose="020B0604020202020204" pitchFamily="34" charset="0"/>
              </a:rPr>
              <a:t>exactly</a:t>
            </a:r>
            <a:r>
              <a:rPr lang="en-US" altLang="en-US" sz="2400">
                <a:latin typeface="Arial" panose="020B060402020202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A        B        C               E</a:t>
            </a:r>
            <a:endParaRPr lang="en-US" altLang="en-US" sz="18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        </a:t>
            </a:r>
            <a:r>
              <a:rPr lang="en-US" altLang="en-US" sz="1800">
                <a:latin typeface="Arial" panose="020B0604020202020204" pitchFamily="34" charset="0"/>
              </a:rPr>
              <a:t>0            0            0                     0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0            0            1                     0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0            1            0                     0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0            1            1                     1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1            0            1                     1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1            1            0                     1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1            1            1                     0</a:t>
            </a: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1101B953-D4B0-463E-8A2F-BBD93F68F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CA970F9D-1AC4-43B7-8F7C-B7E6FF658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44418D64-A1D5-4A1E-9DB8-A57304A65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5192713"/>
            <a:ext cx="33305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Can be compressed by only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representing cases that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have an output of 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AAE3AEA-741B-4D96-8ADD-28BED356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B305E-5A4C-4DA3-8940-200D6F6FBD3C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9B48EA92-1AB4-4551-A94E-4E9B30685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45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Boolean Algebra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46601823-8B46-4F9D-BE42-DD94B1C182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0652E564-D801-4351-89E8-DE80F7E28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8462963" cy="356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Equations involving two values and three primary operators: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OR : symbol +  , X = A + B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 X is true if at least one of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A or B is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AND : symbol </a:t>
            </a:r>
            <a:r>
              <a:rPr lang="en-US" altLang="en-US" sz="3600">
                <a:latin typeface="Arial" panose="020B0604020202020204" pitchFamily="34" charset="0"/>
              </a:rPr>
              <a:t>.</a:t>
            </a:r>
            <a:r>
              <a:rPr lang="en-US" altLang="en-US" sz="2400">
                <a:latin typeface="Arial" panose="020B0604020202020204" pitchFamily="34" charset="0"/>
              </a:rPr>
              <a:t> , X = A </a:t>
            </a:r>
            <a:r>
              <a:rPr lang="en-US" altLang="en-US" sz="3600">
                <a:latin typeface="Arial" panose="020B0604020202020204" pitchFamily="34" charset="0"/>
              </a:rPr>
              <a:t>.</a:t>
            </a:r>
            <a:r>
              <a:rPr lang="en-US" altLang="en-US" sz="2400">
                <a:latin typeface="Arial" panose="020B0604020202020204" pitchFamily="34" charset="0"/>
              </a:rPr>
              <a:t> B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 X is true if both A and B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are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NOT : symbol    , X = A 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 X is the inverted value of A</a:t>
            </a: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6870" name="Line 5">
            <a:extLst>
              <a:ext uri="{FF2B5EF4-FFF2-40B4-BE49-F238E27FC236}">
                <a16:creationId xmlns:a16="http://schemas.microsoft.com/office/drawing/2014/main" id="{089EFEA4-F7D0-407E-97B1-985569143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6">
            <a:extLst>
              <a:ext uri="{FF2B5EF4-FFF2-40B4-BE49-F238E27FC236}">
                <a16:creationId xmlns:a16="http://schemas.microsoft.com/office/drawing/2014/main" id="{EC03CF33-CE98-427C-9465-2823FF95F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41DBB5B-2301-47DB-9CD3-472DE715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E98BA-3575-41D1-B99E-80412A476F0A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D8D92553-595F-4DCC-A44D-1049018C0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354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Boolean Algebra Rules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DC46BE3-2413-4441-8A60-BB2E55D03C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0C9A6BED-387C-4D6F-BC2B-42E6EDCF0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07263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Identity law : A + 0 = A   ;   A . 1 =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Zero and One laws :  A + 1 = 1  ;  A . 0 =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Inverse laws :  A . A = 0  ;  A + A =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Commutative laws :  A + B = B + A   ;   A . B = B .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Associative laws :  A + (B + C) = (A + B) +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A . (B . C) = (A . B) .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Distributive laws : A . (B + C) = (A . B) + (A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A + (B . C) = (A + B) . (A + C)</a:t>
            </a:r>
          </a:p>
        </p:txBody>
      </p:sp>
      <p:sp>
        <p:nvSpPr>
          <p:cNvPr id="38918" name="Line 5">
            <a:extLst>
              <a:ext uri="{FF2B5EF4-FFF2-40B4-BE49-F238E27FC236}">
                <a16:creationId xmlns:a16="http://schemas.microsoft.com/office/drawing/2014/main" id="{0BDE629B-34BB-4955-8A04-24C7AD2C5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Line 6">
            <a:extLst>
              <a:ext uri="{FF2B5EF4-FFF2-40B4-BE49-F238E27FC236}">
                <a16:creationId xmlns:a16="http://schemas.microsoft.com/office/drawing/2014/main" id="{01098E92-C11B-4C6F-805A-0FE625CC9E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E05D3492-6B23-4568-B4CF-148A30DE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77801-B3A0-4419-8140-15185E318DF6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21FCDF0F-9683-4792-8076-E00712CC6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32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DeMorgan’s Laws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C9F7CDAB-2087-447E-A146-754E19B471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3C4A7BC0-A9AB-47E6-B1FD-0502B627E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5002213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 A + B =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 A . B  =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Confirm that these are indeed true</a:t>
            </a:r>
          </a:p>
        </p:txBody>
      </p:sp>
      <p:sp>
        <p:nvSpPr>
          <p:cNvPr id="40966" name="Line 5">
            <a:extLst>
              <a:ext uri="{FF2B5EF4-FFF2-40B4-BE49-F238E27FC236}">
                <a16:creationId xmlns:a16="http://schemas.microsoft.com/office/drawing/2014/main" id="{52A0A8E2-FAB6-4A9B-B00D-5A8BF0839B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600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7" name="Line 6">
            <a:extLst>
              <a:ext uri="{FF2B5EF4-FFF2-40B4-BE49-F238E27FC236}">
                <a16:creationId xmlns:a16="http://schemas.microsoft.com/office/drawing/2014/main" id="{0ADCDE47-31C4-4D96-8CB9-69B44EB67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6670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Line 7">
            <a:extLst>
              <a:ext uri="{FF2B5EF4-FFF2-40B4-BE49-F238E27FC236}">
                <a16:creationId xmlns:a16="http://schemas.microsoft.com/office/drawing/2014/main" id="{4B5017A5-8301-4F63-A553-62C1C9F836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Line 8">
            <a:extLst>
              <a:ext uri="{FF2B5EF4-FFF2-40B4-BE49-F238E27FC236}">
                <a16:creationId xmlns:a16="http://schemas.microsoft.com/office/drawing/2014/main" id="{1808CA77-7B43-4D06-BA0E-2DBB959B4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Line 9">
            <a:extLst>
              <a:ext uri="{FF2B5EF4-FFF2-40B4-BE49-F238E27FC236}">
                <a16:creationId xmlns:a16="http://schemas.microsoft.com/office/drawing/2014/main" id="{C32A163E-3C51-4D0B-A020-C91440226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0">
            <a:extLst>
              <a:ext uri="{FF2B5EF4-FFF2-40B4-BE49-F238E27FC236}">
                <a16:creationId xmlns:a16="http://schemas.microsoft.com/office/drawing/2014/main" id="{F9858C6E-29E0-4167-BD2F-7E03373250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97265D7-F2FD-478A-9017-2FEC47C3D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851D73-6829-4C61-95B5-736995DBEF2B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96AA6833-71CA-4B18-95EA-1F281E71D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669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42F2F629-2CE2-4961-A9ED-7B99E0FDB4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B452545B-7388-44F5-BC55-34FE63E83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0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Arial" panose="020B060402020202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Arial" panose="020B060402020202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6150" name="Text Box 5">
            <a:extLst>
              <a:ext uri="{FF2B5EF4-FFF2-40B4-BE49-F238E27FC236}">
                <a16:creationId xmlns:a16="http://schemas.microsoft.com/office/drawing/2014/main" id="{4842B1CE-1B1F-4ED5-B1FA-388F68B14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81534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Represent  -0.75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r>
              <a:rPr lang="en-US" altLang="en-US" sz="2400">
                <a:latin typeface="Arial" panose="020B060402020202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   1000 0001    01000…0000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95E9E924-D6AE-44B2-9E23-6353CBC3C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5094793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True exponent              </a:t>
            </a:r>
            <a:r>
              <a:rPr lang="en-US" altLang="en-US" sz="2000" dirty="0" err="1">
                <a:latin typeface="Arial" panose="020B0604020202020204" pitchFamily="34" charset="0"/>
              </a:rPr>
              <a:t>Exponent</a:t>
            </a:r>
            <a:r>
              <a:rPr lang="en-US" altLang="en-US" sz="2000" dirty="0">
                <a:latin typeface="Arial" panose="020B060402020202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Arial" panose="020B0604020202020204" pitchFamily="34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A2F0B86-8830-4FDE-B848-3FABD7180A07}"/>
              </a:ext>
            </a:extLst>
          </p:cNvPr>
          <p:cNvCxnSpPr>
            <a:cxnSpLocks/>
          </p:cNvCxnSpPr>
          <p:nvPr/>
        </p:nvCxnSpPr>
        <p:spPr>
          <a:xfrm>
            <a:off x="5791200" y="3861324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5CF02B0-5D27-44D8-AD6A-FBE6CE195571}"/>
              </a:ext>
            </a:extLst>
          </p:cNvPr>
          <p:cNvCxnSpPr>
            <a:cxnSpLocks/>
          </p:cNvCxnSpPr>
          <p:nvPr/>
        </p:nvCxnSpPr>
        <p:spPr>
          <a:xfrm flipH="1">
            <a:off x="5791200" y="4114800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65928E8-7DB2-4057-867E-1D408C8D0C77}"/>
              </a:ext>
            </a:extLst>
          </p:cNvPr>
          <p:cNvSpPr txBox="1"/>
          <p:nvPr/>
        </p:nvSpPr>
        <p:spPr>
          <a:xfrm>
            <a:off x="5748049" y="3504683"/>
            <a:ext cx="761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+127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4577F7-0E19-4156-A1C3-A90C6652FB4B}"/>
              </a:ext>
            </a:extLst>
          </p:cNvPr>
          <p:cNvSpPr txBox="1"/>
          <p:nvPr/>
        </p:nvSpPr>
        <p:spPr>
          <a:xfrm>
            <a:off x="5855573" y="406638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-127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76084D-0053-405F-B131-A3462ACE3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6CB2D-699C-4F97-B2B1-27E75603B892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F61E45D0-92AA-4BBE-81FE-9A055EB87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669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Examples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98280972-D91B-431A-809A-9F49C863DE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AA104F06-E8C7-4B94-A17C-77B071D98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0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Arial" panose="020B060402020202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Arial" panose="020B060402020202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ADED8813-9369-448D-908A-0190A7CFD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81534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Represent  -0.75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r>
              <a:rPr lang="en-US" altLang="en-US" sz="2400">
                <a:latin typeface="Arial" panose="020B060402020202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1   0111 1110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1   0111 1111 110  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   1000 0001    01000…0000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-5.0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3C830F9-F3C6-4E3B-BD33-AF3926BD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88049-BA66-4B77-A95F-3022132E6E08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BFC332BF-D12B-4980-BA25-F546DB1EB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82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FP Addition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0375622B-A9C0-4CB9-9B06-AA7CA41105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2D8FAD48-E3E3-4D7F-9587-307BA4A69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69213" cy="484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Consider the following decimal example (can maintain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only 4 decimal digits and 2 exponent digits)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9.999  x 10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    +     1.610 x 10</a:t>
            </a:r>
            <a:r>
              <a:rPr lang="en-US" altLang="en-US" sz="2400" baseline="30000">
                <a:latin typeface="Arial" panose="020B0604020202020204" pitchFamily="34" charset="0"/>
              </a:rPr>
              <a:t>-1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Convert to the larger exponent: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9.999  x 10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    +     0.016 x 10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10.015  x 10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1.0015  x 10</a:t>
            </a:r>
            <a:r>
              <a:rPr lang="en-US" altLang="en-US" sz="2400" baseline="30000">
                <a:latin typeface="Arial" panose="020B0604020202020204" pitchFamily="34" charset="0"/>
              </a:rPr>
              <a:t>2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 Round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1.002  x 10</a:t>
            </a:r>
            <a:r>
              <a:rPr lang="en-US" altLang="en-US" sz="2400" baseline="30000">
                <a:latin typeface="Arial" panose="020B0604020202020204" pitchFamily="34" charset="0"/>
              </a:rPr>
              <a:t>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>
                <a:latin typeface="Arial" panose="020B0604020202020204" pitchFamily="34" charset="0"/>
              </a:rPr>
              <a:t> 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Re-normalize</a:t>
            </a: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DDCCAB43-9E3F-4193-A370-CE48AB232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C134E1-42FD-4C93-A3F1-99ABE3C656E3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FEC3ED47-64AE-4DFB-98E2-218082AE4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82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FP Addition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06BD708D-1319-4339-A018-4853171C65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7CC79B8A-2E60-4B34-BD07-57DACC67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69213" cy="484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Consider the following decimal example (can maintain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only 4 decimal digits and 2 exponent digits)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9.999  x 10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    +     1.610 x 10</a:t>
            </a:r>
            <a:r>
              <a:rPr lang="en-US" altLang="en-US" sz="2400" baseline="30000">
                <a:latin typeface="Arial" panose="020B0604020202020204" pitchFamily="34" charset="0"/>
              </a:rPr>
              <a:t>-1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Convert to the larger exponent: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9.999  x 10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    +     0.016 x 10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10.015  x 10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1.0015  x 10</a:t>
            </a:r>
            <a:r>
              <a:rPr lang="en-US" altLang="en-US" sz="2400" baseline="30000">
                <a:latin typeface="Arial" panose="020B0604020202020204" pitchFamily="34" charset="0"/>
              </a:rPr>
              <a:t>2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 Round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1.002  x 10</a:t>
            </a:r>
            <a:r>
              <a:rPr lang="en-US" altLang="en-US" sz="2400" baseline="30000">
                <a:latin typeface="Arial" panose="020B0604020202020204" pitchFamily="34" charset="0"/>
              </a:rPr>
              <a:t>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>
                <a:latin typeface="Arial" panose="020B0604020202020204" pitchFamily="34" charset="0"/>
              </a:rPr>
              <a:t> 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Re-normalize</a:t>
            </a: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F25A21FC-B50F-47FE-B8D6-FA00D3478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1513" y="4267200"/>
            <a:ext cx="3838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If we had more fraction bits,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these errors would be minimized</a:t>
            </a:r>
          </a:p>
        </p:txBody>
      </p:sp>
      <p:sp>
        <p:nvSpPr>
          <p:cNvPr id="14343" name="Line 6">
            <a:extLst>
              <a:ext uri="{FF2B5EF4-FFF2-40B4-BE49-F238E27FC236}">
                <a16:creationId xmlns:a16="http://schemas.microsoft.com/office/drawing/2014/main" id="{D02A8240-E456-4A6D-9B5B-C51C77B5DF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37338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7">
            <a:extLst>
              <a:ext uri="{FF2B5EF4-FFF2-40B4-BE49-F238E27FC236}">
                <a16:creationId xmlns:a16="http://schemas.microsoft.com/office/drawing/2014/main" id="{3B1BC040-90AF-4903-8D7A-7DAC681DAC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800600"/>
            <a:ext cx="1524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4BF7938-02EC-4E8B-A0BF-E8ABEEC3F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D285B6-5887-4FF6-8555-D26CDF794EFE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25084FA-8488-4ED6-B6D4-3B90C49A5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6007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FP Addition – Binary Example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B67D00AC-6505-4547-8171-02E96D8E8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7E29843D-D7FB-4558-A2D1-E64E0FC03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15200" cy="446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Consider the following binary example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1.010  x 2</a:t>
            </a:r>
            <a:r>
              <a:rPr lang="en-US" altLang="en-US" sz="2400" baseline="30000"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    +     1.100 x 2</a:t>
            </a:r>
            <a:r>
              <a:rPr lang="en-US" altLang="en-US" sz="2400" baseline="30000">
                <a:latin typeface="Arial" panose="020B0604020202020204" pitchFamily="34" charset="0"/>
              </a:rPr>
              <a:t>3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Convert to the larger exponent: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0.0101  x 2</a:t>
            </a:r>
            <a:r>
              <a:rPr lang="en-US" altLang="en-US" sz="2400" baseline="30000">
                <a:latin typeface="Arial" panose="020B0604020202020204" pitchFamily="34" charset="0"/>
              </a:rPr>
              <a:t>3</a:t>
            </a:r>
            <a:r>
              <a:rPr lang="en-US" altLang="en-US" sz="2400">
                <a:latin typeface="Arial" panose="020B0604020202020204" pitchFamily="34" charset="0"/>
              </a:rPr>
              <a:t>    +     1.1000 x 2</a:t>
            </a:r>
            <a:r>
              <a:rPr lang="en-US" altLang="en-US" sz="2400" baseline="30000">
                <a:latin typeface="Arial" panose="020B0604020202020204" pitchFamily="34" charset="0"/>
              </a:rPr>
              <a:t>3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1.1101  x 2</a:t>
            </a:r>
            <a:r>
              <a:rPr lang="en-US" altLang="en-US" sz="2400" baseline="30000">
                <a:latin typeface="Arial" panose="020B0604020202020204" pitchFamily="34" charset="0"/>
              </a:rPr>
              <a:t>3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1.1101  x 2</a:t>
            </a:r>
            <a:r>
              <a:rPr lang="en-US" altLang="en-US" sz="2400" baseline="30000">
                <a:latin typeface="Arial" panose="020B0604020202020204" pitchFamily="34" charset="0"/>
              </a:rPr>
              <a:t>3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 Round</a:t>
            </a:r>
            <a:endParaRPr lang="en-US" altLang="en-US" sz="2400" baseline="30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>
                <a:latin typeface="Arial" panose="020B0604020202020204" pitchFamily="34" charset="0"/>
              </a:rPr>
              <a:t>    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Re-normalize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 IEEE 754 format:  </a:t>
            </a:r>
            <a:r>
              <a:rPr lang="en-US" altLang="en-US" sz="2000">
                <a:latin typeface="Arial" panose="020B0604020202020204" pitchFamily="34" charset="0"/>
              </a:rPr>
              <a:t>0 10000010 11010000000000000000000</a:t>
            </a: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D60DD34-3ACA-431D-B846-BFE1680E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39BA3-F8BA-4295-97D7-35D10D330A07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A2B451F9-FF4C-4A14-BB46-AF800DA3E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62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FP Multiplication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B1576239-7D84-4F57-9039-1892EBA7D8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2FD7885-DA66-41B5-8AE2-56F49088B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8032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Similar steps: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Compute exponent  (careful!)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Multiply significands (set the binary point correctly)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Normalize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Round (potentially re-normalize)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Assign sign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CAC55CA-981D-4F1B-9E8F-4E2184805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11E2C-2869-4545-B8F3-9E97B9EED71B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821946EB-3493-4E04-AFA9-C2B327046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65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MIPS Instructions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B27BE79E-DA08-48EE-A9B8-ACFDC9C63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8992A0B3-FA8A-4167-88BD-611C21DE8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4625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The usual </a:t>
            </a:r>
            <a:r>
              <a:rPr lang="en-US" altLang="en-US" sz="2400" dirty="0" err="1">
                <a:latin typeface="Arial" panose="020B0604020202020204" pitchFamily="34" charset="0"/>
              </a:rPr>
              <a:t>add.s</a:t>
            </a:r>
            <a:r>
              <a:rPr lang="en-US" altLang="en-US" sz="2400" dirty="0">
                <a:latin typeface="Arial" panose="020B0604020202020204" pitchFamily="34" charset="0"/>
              </a:rPr>
              <a:t>, </a:t>
            </a:r>
            <a:r>
              <a:rPr lang="en-US" altLang="en-US" sz="2400" dirty="0" err="1">
                <a:latin typeface="Arial" panose="020B0604020202020204" pitchFamily="34" charset="0"/>
              </a:rPr>
              <a:t>add.d</a:t>
            </a:r>
            <a:r>
              <a:rPr lang="en-US" altLang="en-US" sz="2400" dirty="0">
                <a:latin typeface="Arial" panose="020B0604020202020204" pitchFamily="34" charset="0"/>
              </a:rPr>
              <a:t>, sub, </a:t>
            </a:r>
            <a:r>
              <a:rPr lang="en-US" altLang="en-US" sz="2400" dirty="0" err="1">
                <a:latin typeface="Arial" panose="020B0604020202020204" pitchFamily="34" charset="0"/>
              </a:rPr>
              <a:t>mul</a:t>
            </a:r>
            <a:r>
              <a:rPr lang="en-US" altLang="en-US" sz="2400" dirty="0">
                <a:latin typeface="Arial" panose="020B0604020202020204" pitchFamily="34" charset="0"/>
              </a:rPr>
              <a:t>, div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Comparison instructions: </a:t>
            </a:r>
            <a:r>
              <a:rPr lang="en-US" altLang="en-US" sz="2400" dirty="0" err="1">
                <a:latin typeface="Arial" panose="020B0604020202020204" pitchFamily="34" charset="0"/>
              </a:rPr>
              <a:t>c.eq.s</a:t>
            </a:r>
            <a:r>
              <a:rPr lang="en-US" altLang="en-US" sz="2400" dirty="0">
                <a:latin typeface="Arial" panose="020B0604020202020204" pitchFamily="34" charset="0"/>
              </a:rPr>
              <a:t>, </a:t>
            </a:r>
            <a:r>
              <a:rPr lang="en-US" altLang="en-US" sz="2400" dirty="0" err="1">
                <a:latin typeface="Arial" panose="020B0604020202020204" pitchFamily="34" charset="0"/>
              </a:rPr>
              <a:t>c.neq.s</a:t>
            </a:r>
            <a:r>
              <a:rPr lang="en-US" altLang="en-US" sz="2400" dirty="0">
                <a:latin typeface="Arial" panose="020B0604020202020204" pitchFamily="34" charset="0"/>
              </a:rPr>
              <a:t>, </a:t>
            </a:r>
            <a:r>
              <a:rPr lang="en-US" altLang="en-US" sz="2400" dirty="0" err="1">
                <a:latin typeface="Arial" panose="020B0604020202020204" pitchFamily="34" charset="0"/>
              </a:rPr>
              <a:t>c.lt.s</a:t>
            </a:r>
            <a:r>
              <a:rPr lang="en-US" altLang="en-US" sz="2400" dirty="0">
                <a:latin typeface="Arial" panose="020B0604020202020204" pitchFamily="34" charset="0"/>
              </a:rPr>
              <a:t>….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These comparisons set an internal bit in hardware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is then inspected by branch instructions: bc1t, bc1f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Separate register file $f0 - $f31  :  a double-precision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value is stored in (say) $f4-$f5 and is referred to by $f4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Load/store instructions (lwc1, swc1) must still 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integer registers for address computation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4D2F0B1-19AB-48ED-AF56-B0AAB5F41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AFE64-1AD2-47CF-B690-1D66354AF015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98F93142-4047-4953-A70E-412958D64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463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Code Example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BDA638BC-8A3F-47AF-B0C2-C01FDCDEE9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7528005C-D4F9-4F5E-8C29-F1928B2F0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600200"/>
            <a:ext cx="40640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float  f2c (float fahr)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return ((5.0/9.0) * (fahr – 32.0));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(argument fahr is stored in $f12)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lwc1   $f16, const5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lwc1   $f18, const9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div.s   $f16, $f16,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lwc1   $f18, const32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sub.s  $f18, $f12,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mul.s  $f0, $f16,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jr        $ra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49391</TotalTime>
  <Words>1382</Words>
  <Application>Microsoft Office PowerPoint</Application>
  <PresentationFormat>On-screen Show (4:3)</PresentationFormat>
  <Paragraphs>265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270</cp:revision>
  <dcterms:created xsi:type="dcterms:W3CDTF">2002-09-20T18:19:18Z</dcterms:created>
  <dcterms:modified xsi:type="dcterms:W3CDTF">2020-02-12T02:52:48Z</dcterms:modified>
</cp:coreProperties>
</file>