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633" r:id="rId3"/>
    <p:sldId id="670" r:id="rId4"/>
    <p:sldId id="635" r:id="rId5"/>
    <p:sldId id="671" r:id="rId6"/>
    <p:sldId id="668" r:id="rId7"/>
    <p:sldId id="669" r:id="rId8"/>
    <p:sldId id="637" r:id="rId9"/>
    <p:sldId id="644" r:id="rId10"/>
    <p:sldId id="638" r:id="rId11"/>
    <p:sldId id="645" r:id="rId12"/>
    <p:sldId id="662" r:id="rId13"/>
    <p:sldId id="663" r:id="rId14"/>
    <p:sldId id="646" r:id="rId15"/>
    <p:sldId id="647" r:id="rId16"/>
    <p:sldId id="664" r:id="rId17"/>
    <p:sldId id="665" r:id="rId18"/>
    <p:sldId id="648" r:id="rId19"/>
    <p:sldId id="666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7" d="100"/>
          <a:sy n="67" d="100"/>
        </p:scale>
        <p:origin x="12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FAE4227-AFFE-40FE-8012-87DFD136C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67EF929-0EA6-415D-BAD7-64C6A39167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80876EC7-6EFA-454A-82C5-33318A6999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54B8EEF-68E9-4BE3-9B30-9FE28EFA74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02F3C8-D516-410F-A6BB-99B9C8E84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6C8AF1-0D5A-4592-97D2-E099C09ECD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4697C4C-387C-491D-B09B-5D2C054076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1ACE71-B986-4ADC-80FD-2B1123D15E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2D97BC3-85CE-44AC-8BC9-995EC5BFCC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146C759-B21D-404F-812C-C380D3E42C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07E312D-A695-4243-A4D5-9331DA602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15548D-6364-4B60-85DD-92611D10D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61241B6-C53B-49F2-BDFC-9A8B7AABB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B03FBB-A942-4A4C-8CD5-F30502DC56EC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137AB4F-B71F-42AC-BB50-9A2765025F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5DE9184-E137-45AA-8554-875A31B2C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B7A166-8176-4D3A-B312-A54849990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118342-6A69-40C2-BA83-14BCAAAF7918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859EB99-52D0-43A5-8A6F-292BB600E2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31146FA-684A-4D98-AC5D-2FC895796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26134E6-E81E-4C53-8CF4-FC82DD720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AAC00F-CF72-4990-83C6-7867FFC32D01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740ACEB-2844-4FCD-B720-D0A0B9B20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764BFA4-4B97-40D7-8373-40032CCB4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2023AD13-D3F6-4DF0-A61B-DDF78A0F1B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20E165-4FA5-48AB-814B-77AC5A6EFC98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54D9FF6-C67C-4C32-B3FA-EC78626EF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9E05C0F-D978-40B4-B098-1C2E9E5914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0B07B80-1056-4319-93A9-599D64F857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0EBD3E-EA0D-4DB6-AAB2-6ECC30FB0B09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BE45C72-8F44-4C4B-9A4C-020E3C1C60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2D95041-8696-4E2E-A96C-EA2F65EA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7A10EF6-AE3B-4CD3-9598-5D8D704F85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DCFFAB-14AF-450E-8657-974A2AEEC30A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D8EFF19-F762-434E-BEE2-01408030D4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6E79449-EA29-4BEA-9E5E-070900A972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3359290-C733-43DA-A56F-D8E8D70C2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F3A813-88DB-456F-825F-2BCF85F4049B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21DDF30-FE6B-475A-8BFB-3DCCCFD91D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B887EE0-EAFC-4A59-8617-944C31B2C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AFD80F63-FC7B-4B10-8626-40129E2754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9DAA06-8CEF-49F9-A307-71F49D53E5D4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C3A54D8-F9B7-4570-8820-CF9BE66954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075DBD3-2520-4AC9-9325-0D3F3CD3A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951EB38-0DB8-47AC-877F-0325648E4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098F4B-29A8-4557-8041-104DBE1EA6CC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E313E4-8FCF-4C17-B61E-D71388D4E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0BC1B6-ED56-46D6-9532-37AD3753E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60ACC54-82CD-47CB-B99A-437177FE3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A8C0CF-5282-447E-AB52-528ABCB19F45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E2596CD-063D-4058-9803-A8EC2A778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0188A66-2573-4F59-ACBD-81F14BDDE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A0DB99E-1A38-446B-95E1-CFF70B9BC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5A3EDF-D3B0-40D4-80D7-E87E3610CB7B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DBF164B-4776-41E5-BCAB-55582B5D8A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6704A6-07F8-474C-9B75-50435EDD2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184628B-B354-439B-8FC2-BD6BE7E9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2B78-6DDB-4959-AB23-B5B38C9C8478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17EACB-F2DE-4970-A9A1-715E2D3D2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2DAE0A-8908-4CE5-A6AD-4015E76E8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273C75D-7031-41A7-86BD-9DC338ECDF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241EB3-7B1D-43BC-A37B-814EC098BD84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AB58F5B-0D46-4D83-A563-6694A1662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100AF4A-36FB-4A59-9D5C-2202D4672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4FF0C81-2BA2-4504-91D6-8947801F6F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EB112E-F641-4EB1-97D1-E72E4D1E54FD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B7E7C498-CB74-4BFB-BE66-F6DD4EA30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020980F-FD53-4C38-89A0-ADE1F9663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D89C80C-9059-477F-A658-3BD522761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212CE7-0178-476C-A462-C3448EAFCED5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8274B8C-FC1C-49B4-A0D9-25AD952202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9392713-3950-470C-8F33-70AC30031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27B6AC7-270F-482F-BFDE-273942F622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65B3A6-11ED-4B93-8DE0-990E7F5765D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1E5850A-BC50-418E-B4E6-CD9A8B6E0F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2ADC98D-2B08-4DF8-BD49-B71C19C64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A41C54-76DE-4D97-89BE-A218D64A9F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8BE60E-A56B-4E83-8EA7-289EEA270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ADBB4E-E99F-4384-A49F-E213E6AB3B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08197-FA77-4D2D-8C87-C49DBA6B0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15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03675F-4FE5-4364-9866-7C3A592D4B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4E9B9F-506E-4553-A526-2C7D3EB30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75DD2A-7F83-4A8C-B4F4-DA11F7D1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42C55-1F0C-48CB-81CB-5B83482A5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54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87850C-B3CD-4431-90EB-2887D390AE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B70E1A-D438-4C18-8A7B-9D08BAB719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E7A70D-3440-455D-94C6-14552F41F0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E2D8F-D020-4E74-92DA-F9A522263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98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13453-A07D-421F-A54A-4CA0A06AB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683055-7C88-4EA7-B666-FC09245E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45B089-31CD-45AF-BE5B-6D0B01443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2D16A-5732-401F-8B12-A53A3EB62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18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5ABB00-3637-44C8-A7C1-772582C135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AAF87-E548-4B52-A141-64C137541C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DE6780-3538-400D-8A75-D23C56127A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B40D9-60F8-444F-9054-EA97E88F0F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93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26B0B7-A5A8-4D6C-96ED-4F5A3C21A6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309E41-CEEB-47D7-A10B-4B4A8BC24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4435F-D528-4562-8F77-BE6D028687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22E9C-87D4-45F2-A4CB-CD19170044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71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F55068-3BF0-487C-94BE-E6A5604A7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280149-D211-4F0C-B87E-C820B3225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B3C4B7A-E743-49C3-A93A-4FD30E5C5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2EC9-FD0E-45FA-86F3-101BA8F50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29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376D9E-BB82-4968-BA8B-450368C647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24B235-8B26-42FA-98A3-778AF96B7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126EE3-B476-45E7-8AC1-FBA416484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D1CB-4910-4EDE-A373-E67BBC732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38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0C6BC6-3425-4C3C-9E59-F275B778B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C195BB-F3AE-4672-AB2E-DE602E3BF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858F0D-FCF3-4866-A132-42048B2901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151B8-EB2D-4C6E-BC1A-B8CE19FBD7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45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0445B-6E0E-43CF-B97C-AAE24C4DB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DF839F-0B28-43C1-9871-1D12B9CA0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F4B7C3-EA1F-4D76-AB46-E11EE725E2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9F4C7-D9F6-438E-8751-F10321865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5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FF0C93-8347-4D2A-B5DD-AA9D5EBE0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F06E8E-13E8-42AE-9A59-4BD7CD8C8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40B2B9-393A-4CD2-A64B-42055E77D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9BB64-3D70-472C-A197-336119C85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2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49258B-D663-4275-ADDF-742EF0C08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1108A26-B04A-4B17-8F8A-8DABE24C4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1EC39-C05D-42C4-9774-5B6B7F82DA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B6C17F-E366-48D4-9DA4-1B4755C720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6C3C3B9-C99A-40AE-91E5-16C2F00AE3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97CFFF7-13F0-4442-8FC6-BC8D3394E3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7541D54-0B60-4B1B-9E86-2E4D2820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ED350-E81C-47F1-8D77-19B818DA7ABB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563C2197-165F-442F-AB59-8CAB3F6DF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5165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Lecture 10: </a:t>
            </a: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Division, Floating Point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65A0B1A8-C417-4A74-87F6-3DA3C0BC8D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000E8D0-9355-4FE7-B18E-8C770C5B8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3815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Division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IEEE 754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02418B-2945-4AB9-9562-F3985C0D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8C5A5-E0FA-4A0C-A385-24F8D8C453A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21E0CA15-8F5E-49CD-A85A-55A21989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654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Floating Point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D0B5CE-783B-4121-93ED-D67271478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3E42C3A-38F8-438F-809C-2793774E5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56456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Normalized scientific notation: single non-zero digit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left of the decimal (binary) point – example: 3.5 x 10</a:t>
            </a:r>
            <a:r>
              <a:rPr lang="en-US" altLang="en-US" sz="2400" baseline="30000">
                <a:latin typeface="Arial" panose="020B0604020202020204" pitchFamily="34" charset="0"/>
              </a:rPr>
              <a:t>9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1.010001 x 2</a:t>
            </a:r>
            <a:r>
              <a:rPr lang="en-US" altLang="en-US" sz="2400" baseline="30000">
                <a:latin typeface="Arial" panose="020B0604020202020204" pitchFamily="34" charset="0"/>
              </a:rPr>
              <a:t>-5</a:t>
            </a:r>
            <a:r>
              <a:rPr lang="en-US" altLang="en-US" sz="2400" baseline="-25000">
                <a:latin typeface="Arial" panose="020B0604020202020204" pitchFamily="34" charset="0"/>
              </a:rPr>
              <a:t>two</a:t>
            </a:r>
            <a:r>
              <a:rPr lang="en-US" altLang="en-US" sz="2400">
                <a:latin typeface="Arial" panose="020B0604020202020204" pitchFamily="34" charset="0"/>
              </a:rPr>
              <a:t> = (1 + 0 x 2</a:t>
            </a:r>
            <a:r>
              <a:rPr lang="en-US" altLang="en-US" sz="2400" baseline="30000">
                <a:latin typeface="Arial" panose="020B0604020202020204" pitchFamily="34" charset="0"/>
              </a:rPr>
              <a:t>-1</a:t>
            </a:r>
            <a:r>
              <a:rPr lang="en-US" altLang="en-US" sz="2400">
                <a:latin typeface="Arial" panose="020B0604020202020204" pitchFamily="34" charset="0"/>
              </a:rPr>
              <a:t> + 1 x 2</a:t>
            </a:r>
            <a:r>
              <a:rPr lang="en-US" altLang="en-US" sz="2400" baseline="30000">
                <a:latin typeface="Arial" panose="020B0604020202020204" pitchFamily="34" charset="0"/>
              </a:rPr>
              <a:t>-2</a:t>
            </a:r>
            <a:r>
              <a:rPr lang="en-US" altLang="en-US" sz="2400">
                <a:latin typeface="Arial" panose="020B0604020202020204" pitchFamily="34" charset="0"/>
              </a:rPr>
              <a:t> + … + 1 x 2</a:t>
            </a:r>
            <a:r>
              <a:rPr lang="en-US" altLang="en-US" sz="2400" baseline="30000">
                <a:latin typeface="Arial" panose="020B0604020202020204" pitchFamily="34" charset="0"/>
              </a:rPr>
              <a:t>-6</a:t>
            </a:r>
            <a:r>
              <a:rPr lang="en-US" altLang="en-US" sz="2400">
                <a:latin typeface="Arial" panose="020B0604020202020204" pitchFamily="34" charset="0"/>
              </a:rPr>
              <a:t>) x 2</a:t>
            </a:r>
            <a:r>
              <a:rPr lang="en-US" altLang="en-US" sz="2400" baseline="30000">
                <a:latin typeface="Arial" panose="020B0604020202020204" pitchFamily="34" charset="0"/>
              </a:rPr>
              <a:t>-5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standard notation enables easy exchange of data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machines and simplifies hardware algorithms –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IEEE 754 standard defines how floating point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are represented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F01F517-09C6-4C9A-ACC9-382F69678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7A602-95E9-486F-A9C7-F5F21612C77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DA9CA9E-944F-4F20-BCA2-08B6504FA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56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Sign and Magnitude Representation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65B6814-2C99-4C5F-B721-A0475F37B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6D92C27-F84A-4735-BFE4-EBF5E38F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36713"/>
            <a:ext cx="5480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6148F833-75DF-4BEC-9660-82256CF13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0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08DA8B31-ADE7-4B28-81D9-F202B6B4E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0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8810C88C-5FB5-4567-A9A1-DCB45261D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20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5BC40DAE-15FA-4712-9C58-5D72201E4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830897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More exponent bits </a:t>
            </a: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 wider range of numbers (not necessarily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               numbers – recall there are infinite real numbers)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More fraction bits </a:t>
            </a: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 higher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Register value = (-1)</a:t>
            </a:r>
            <a:r>
              <a:rPr lang="en-US" altLang="en-US" sz="2000" baseline="30000">
                <a:latin typeface="Arial" panose="020B0604020202020204" pitchFamily="34" charset="0"/>
                <a:sym typeface="Wingdings" panose="05000000000000000000" pitchFamily="2" charset="2"/>
              </a:rPr>
              <a:t>S </a:t>
            </a: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x F x 2</a:t>
            </a:r>
            <a:r>
              <a:rPr lang="en-US" altLang="en-US" sz="2000" baseline="30000">
                <a:latin typeface="Arial" panose="020B0604020202020204" pitchFamily="34" charset="0"/>
                <a:sym typeface="Wingdings" panose="05000000000000000000" pitchFamily="2" charset="2"/>
              </a:rPr>
              <a:t>E</a:t>
            </a: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Since we are only representing normalized numbers, we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guaranteed that the number is of the form 1.xxxx..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Hence, in IEEE 754 standard, the 1 is implicit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Register value = (-1)</a:t>
            </a:r>
            <a:r>
              <a:rPr lang="en-US" altLang="en-US" sz="2000" baseline="30000">
                <a:latin typeface="Arial" panose="020B0604020202020204" pitchFamily="34" charset="0"/>
              </a:rPr>
              <a:t>S</a:t>
            </a:r>
            <a:r>
              <a:rPr lang="en-US" altLang="en-US" sz="2000">
                <a:latin typeface="Arial" panose="020B0604020202020204" pitchFamily="34" charset="0"/>
              </a:rPr>
              <a:t> x (1 + F) x 2</a:t>
            </a:r>
            <a:r>
              <a:rPr lang="en-US" altLang="en-US" sz="2000" baseline="30000">
                <a:latin typeface="Arial" panose="020B0604020202020204" pitchFamily="34" charset="0"/>
              </a:rPr>
              <a:t>E</a:t>
            </a: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6617DE96-8C52-4099-8E67-0C71D4B4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70533-D462-497B-9AD6-8344EDC237CD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B479ED2-16D7-4098-98A8-63B53CDB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56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Sign and Magnitude Representation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D4B4DF8D-B21C-4E38-AE95-6FFBE4F6AC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376FB585-EC62-40EE-9FEF-D94EB6372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36713"/>
            <a:ext cx="5480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20486" name="Rectangle 5">
            <a:extLst>
              <a:ext uri="{FF2B5EF4-FFF2-40B4-BE49-F238E27FC236}">
                <a16:creationId xmlns:a16="http://schemas.microsoft.com/office/drawing/2014/main" id="{04826674-FAC6-4267-9646-B9F3B0321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0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20487" name="Rectangle 6">
            <a:extLst>
              <a:ext uri="{FF2B5EF4-FFF2-40B4-BE49-F238E27FC236}">
                <a16:creationId xmlns:a16="http://schemas.microsoft.com/office/drawing/2014/main" id="{1D1F095E-EF31-4B3E-9BC9-62E58279A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0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20488" name="Rectangle 7">
            <a:extLst>
              <a:ext uri="{FF2B5EF4-FFF2-40B4-BE49-F238E27FC236}">
                <a16:creationId xmlns:a16="http://schemas.microsoft.com/office/drawing/2014/main" id="{11F589AA-826F-49CE-AF4E-3EC36DB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20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20489" name="Text Box 8">
            <a:extLst>
              <a:ext uri="{FF2B5EF4-FFF2-40B4-BE49-F238E27FC236}">
                <a16:creationId xmlns:a16="http://schemas.microsoft.com/office/drawing/2014/main" id="{42144CAC-4E4D-489B-B5BF-9AB0288C3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50657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Largest number that can be represented: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Smallest number that can be represented: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DE30E69-88A4-409B-8DFE-F2910B6B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B9915-7E7B-4AC7-A550-A03C15A76649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C712E49-880D-4383-A9F4-92EF7EF2D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56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Sign and Magnitude Representation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24F402C5-A8B0-48B7-8108-109FE2D9A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3C9C8C3-F4DE-4515-8968-EEB0334E0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331913"/>
            <a:ext cx="5480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EA8ABB8A-2D0B-4CD9-9922-B34BF6E71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E9442870-B720-449A-95F1-B9FDF4018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22536" name="Rectangle 7">
            <a:extLst>
              <a:ext uri="{FF2B5EF4-FFF2-40B4-BE49-F238E27FC236}">
                <a16:creationId xmlns:a16="http://schemas.microsoft.com/office/drawing/2014/main" id="{EE617A60-F0E0-4DBE-AD16-8BD289384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050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22537" name="Text Box 8">
            <a:extLst>
              <a:ext uri="{FF2B5EF4-FFF2-40B4-BE49-F238E27FC236}">
                <a16:creationId xmlns:a16="http://schemas.microsoft.com/office/drawing/2014/main" id="{F9084DB9-BBBC-4C97-9DF0-8D7580B8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67000"/>
            <a:ext cx="79692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Largest number that can be represented: 2.0 x 2</a:t>
            </a:r>
            <a:r>
              <a:rPr lang="en-US" altLang="en-US" sz="2000" baseline="30000">
                <a:latin typeface="Arial" panose="020B0604020202020204" pitchFamily="34" charset="0"/>
              </a:rPr>
              <a:t>128</a:t>
            </a:r>
            <a:r>
              <a:rPr lang="en-US" altLang="en-US" sz="2000">
                <a:latin typeface="Arial" panose="020B0604020202020204" pitchFamily="34" charset="0"/>
              </a:rPr>
              <a:t> = 2.0 x 10</a:t>
            </a:r>
            <a:r>
              <a:rPr lang="en-US" altLang="en-US" sz="2000" baseline="30000">
                <a:latin typeface="Arial" panose="020B0604020202020204" pitchFamily="34" charset="0"/>
              </a:rPr>
              <a:t>38</a:t>
            </a: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Smallest number that can be represented: 1.0 x 2</a:t>
            </a:r>
            <a:r>
              <a:rPr lang="en-US" altLang="en-US" sz="2000" baseline="30000">
                <a:latin typeface="Arial" panose="020B0604020202020204" pitchFamily="34" charset="0"/>
              </a:rPr>
              <a:t>-127</a:t>
            </a:r>
            <a:r>
              <a:rPr lang="en-US" altLang="en-US" sz="2000">
                <a:latin typeface="Arial" panose="020B0604020202020204" pitchFamily="34" charset="0"/>
              </a:rPr>
              <a:t> = 2.0 x 10</a:t>
            </a:r>
            <a:r>
              <a:rPr lang="en-US" altLang="en-US" sz="2000" baseline="30000">
                <a:latin typeface="Arial" panose="020B0604020202020204" pitchFamily="34" charset="0"/>
              </a:rPr>
              <a:t>-38</a:t>
            </a: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Overflow: when representing a number larger than the one above;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Underflow: when representing a number smaller than the one above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Double precision format: occupies two 32-bit registers: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Largest:                                  Smallest:</a:t>
            </a:r>
          </a:p>
        </p:txBody>
      </p:sp>
      <p:sp>
        <p:nvSpPr>
          <p:cNvPr id="22538" name="Text Box 9">
            <a:extLst>
              <a:ext uri="{FF2B5EF4-FFF2-40B4-BE49-F238E27FC236}">
                <a16:creationId xmlns:a16="http://schemas.microsoft.com/office/drawing/2014/main" id="{8B3A5A63-0A1C-4EB9-9208-FF72E9E43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446713"/>
            <a:ext cx="551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 bit          11 bits                                              52 bits</a:t>
            </a:r>
          </a:p>
        </p:txBody>
      </p:sp>
      <p:sp>
        <p:nvSpPr>
          <p:cNvPr id="22539" name="Rectangle 10">
            <a:extLst>
              <a:ext uri="{FF2B5EF4-FFF2-40B4-BE49-F238E27FC236}">
                <a16:creationId xmlns:a16="http://schemas.microsoft.com/office/drawing/2014/main" id="{5C3E7A8C-EEC5-4BB7-820E-572F9E678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1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22540" name="Rectangle 11">
            <a:extLst>
              <a:ext uri="{FF2B5EF4-FFF2-40B4-BE49-F238E27FC236}">
                <a16:creationId xmlns:a16="http://schemas.microsoft.com/office/drawing/2014/main" id="{88B7E832-6AE3-4AB3-A0BB-77764B47E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01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22541" name="Rectangle 12">
            <a:extLst>
              <a:ext uri="{FF2B5EF4-FFF2-40B4-BE49-F238E27FC236}">
                <a16:creationId xmlns:a16="http://schemas.microsoft.com/office/drawing/2014/main" id="{4A8C9925-ED1C-49D3-AFD7-97F95345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01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9A85177-00B4-4F83-8832-2897198E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ABED3-30A0-4C70-99BD-DDA3278FBE48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A2DA6E1-2FDF-4D8A-82AF-99408CAE5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25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Details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9EDCD7B-8970-42D2-BC27-B22DC0048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8A80770-C41A-4638-8159-7D8F63356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062913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number “0” has a special code so that the implicit 1 does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get added: the code is all 0s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(it may seem that this takes up the representation for 1.0, but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given how the exponent is represented, that’s not the case)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(see discussion of denorms (pg. 222) in the textbook)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largest exponent value (with zero fraction) represents +/- infinity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largest exponent value (with non-zero fraction) represents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NaN (not a number) – for the result of 0/0 or (infinity minus infinity)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Note that these choices impact the smallest and largest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that can be represented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7C9DB71-B643-4FCC-BC15-11C13501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62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Exponent Representation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0B75252-B937-4A6F-B4DB-EBD70EDD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447088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To simplify sort, sign was placed as the first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For a similar reason, the representation of the exponent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modified: in order to use integer compares, it would be preferable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have the smallest exponent as 00…0 and the largest exponent as 11…1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This is the biased notation, where a bias is subtracted from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exponent field to yield the true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IEEE 754 single-precision uses a bias of 127  (since the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must have values between -127 and 128)…double precision uses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bias of 1023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Final representation: (-1)</a:t>
            </a:r>
            <a:r>
              <a:rPr lang="en-US" altLang="en-US" sz="2000" baseline="30000">
                <a:latin typeface="Arial" panose="020B0604020202020204" pitchFamily="34" charset="0"/>
              </a:rPr>
              <a:t>S</a:t>
            </a:r>
            <a:r>
              <a:rPr lang="en-US" altLang="en-US" sz="2000">
                <a:latin typeface="Arial" panose="020B0604020202020204" pitchFamily="34" charset="0"/>
              </a:rPr>
              <a:t> x (1 + Fraction) x 2</a:t>
            </a:r>
            <a:r>
              <a:rPr lang="en-US" altLang="en-US" sz="2000" baseline="30000">
                <a:latin typeface="Arial" panose="020B0604020202020204" pitchFamily="34" charset="0"/>
              </a:rPr>
              <a:t>(Exponent – Bias)</a:t>
            </a: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66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0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Arial" panose="020B060402020202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1534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Represent  -0.75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   1000 0001    01000…0000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66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0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Arial" panose="020B060402020202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1534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Represent  -0.75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-5.0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63E9BC5-80DE-4D6A-BCB0-2DB3EFBC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F38A5-F631-437A-8DEB-ACE1B627692C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F8AB2EB-0E61-42C8-897A-FC6839FB4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82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FP Addition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A83FAFA8-418D-4F9C-B837-4B7230CAFC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0BBDA706-58AD-4A21-9FB2-7ACD0EE01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9213" cy="48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9.999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  +     1.610 x 10</a:t>
            </a:r>
            <a:r>
              <a:rPr lang="en-US" altLang="en-US" sz="2400" baseline="30000">
                <a:latin typeface="Arial" panose="020B0604020202020204" pitchFamily="34" charset="0"/>
              </a:rPr>
              <a:t>-1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Convert to the larger exponent: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9.999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  +     0.016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10.015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1.0015  x 10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1.002  x 10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>
                <a:latin typeface="Arial" panose="020B0604020202020204" pitchFamily="34" charset="0"/>
              </a:rPr>
              <a:t> 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Re-normalize</a:t>
            </a: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9F7A8F8-C600-422E-A2A0-FFF4493E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A7918-45A5-4AF8-919D-CC30B4085956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B3AF39A1-D867-45AC-9CE5-2C95626A0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82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FP Addition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050E2C5-88E5-464E-BDD7-8727BEFE5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EFC11387-000F-4EC8-8915-78CDB9F66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9213" cy="48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9.999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  +     1.610 x 10</a:t>
            </a:r>
            <a:r>
              <a:rPr lang="en-US" altLang="en-US" sz="2400" baseline="30000">
                <a:latin typeface="Arial" panose="020B0604020202020204" pitchFamily="34" charset="0"/>
              </a:rPr>
              <a:t>-1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Convert to the larger exponent: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9.999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  +     0.016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10.015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1.0015  x 10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1.002  x 10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>
                <a:latin typeface="Arial" panose="020B0604020202020204" pitchFamily="34" charset="0"/>
              </a:rPr>
              <a:t> 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Re-normalize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2" name="Text Box 5">
            <a:extLst>
              <a:ext uri="{FF2B5EF4-FFF2-40B4-BE49-F238E27FC236}">
                <a16:creationId xmlns:a16="http://schemas.microsoft.com/office/drawing/2014/main" id="{66354DE3-08E7-445E-9D2F-3C3AF333F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4267200"/>
            <a:ext cx="3838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If we had more fraction bits,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these errors would be minimized</a:t>
            </a:r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EA11E768-F05C-4CE1-A510-C0C3A78395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37338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7">
            <a:extLst>
              <a:ext uri="{FF2B5EF4-FFF2-40B4-BE49-F238E27FC236}">
                <a16:creationId xmlns:a16="http://schemas.microsoft.com/office/drawing/2014/main" id="{435740CD-DAB7-4316-BFC9-3191212BFB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8006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8FA7757-913C-4DB6-82E1-2AD3FAEC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41E20-E942-415F-8F5C-9AD7F2DA861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2F91FA5-A306-4CFF-B600-BDB7444AF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06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Division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D76F1B06-9329-4B57-83BA-CD0CE9A13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81F8B75A-D28E-4F72-805E-D0657B22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644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</a:t>
            </a:r>
            <a:r>
              <a:rPr lang="en-US" altLang="en-US" sz="2400" u="sng">
                <a:latin typeface="Arial" panose="020B0604020202020204" pitchFamily="34" charset="0"/>
              </a:rPr>
              <a:t>            1001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 u="sng">
                <a:latin typeface="Arial" panose="020B0604020202020204" pitchFamily="34" charset="0"/>
              </a:rPr>
              <a:t>    </a:t>
            </a: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Quotient</a:t>
            </a:r>
            <a:endParaRPr lang="en-US" altLang="en-US" sz="2400" u="sng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Divisor</a:t>
            </a:r>
            <a:r>
              <a:rPr lang="en-US" altLang="en-US" sz="2400">
                <a:latin typeface="Arial" panose="020B0604020202020204" pitchFamily="34" charset="0"/>
              </a:rPr>
              <a:t>      1000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|     1001010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</a:t>
            </a:r>
            <a:r>
              <a:rPr lang="en-US" altLang="en-US" sz="2400" u="sng">
                <a:latin typeface="Arial" panose="020B060402020202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</a:t>
            </a:r>
            <a:r>
              <a:rPr lang="en-US" altLang="en-US" sz="2400" u="sng">
                <a:latin typeface="Arial" panose="020B060402020202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     10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Remainder</a:t>
            </a: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7181A36D-9557-4318-9D32-DEABB243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4136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as the next bit of the quotient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1184211-93FD-45F5-8FAB-21FAC58A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E4DE1-292C-4945-9E67-AE840C4E7E0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7E2DB7C-04B8-4F8E-9474-74F270F01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06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Division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1AC2FEFA-FE9C-4443-B2B1-E2A6A4E01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D7D34D1-7CB1-47C7-B0E9-7B70B8C4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8296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</a:t>
            </a:r>
            <a:r>
              <a:rPr lang="en-US" altLang="en-US" sz="2400" u="sng">
                <a:latin typeface="Arial" panose="020B0604020202020204" pitchFamily="34" charset="0"/>
              </a:rPr>
              <a:t>            1001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 u="sng">
                <a:latin typeface="Arial" panose="020B0604020202020204" pitchFamily="34" charset="0"/>
              </a:rPr>
              <a:t>    </a:t>
            </a: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Quotient</a:t>
            </a:r>
            <a:endParaRPr lang="en-US" altLang="en-US" sz="2400" u="sng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Divisor</a:t>
            </a:r>
            <a:r>
              <a:rPr lang="en-US" altLang="en-US" sz="2400">
                <a:latin typeface="Arial" panose="020B0604020202020204" pitchFamily="34" charset="0"/>
              </a:rPr>
              <a:t>      1000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|     1001010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2400">
                <a:latin typeface="Arial" panose="020B0604020202020204" pitchFamily="34" charset="0"/>
              </a:rPr>
              <a:t>0001001010        0001001010      0000001010    0000001010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100000000000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  0001000000   00001000000000001000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Quo:   0                   000001               0000010           000001001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3014" name="Text Box 5">
            <a:extLst>
              <a:ext uri="{FF2B5EF4-FFF2-40B4-BE49-F238E27FC236}">
                <a16:creationId xmlns:a16="http://schemas.microsoft.com/office/drawing/2014/main" id="{73712B75-C526-4E43-9339-9F837413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4136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as the next bit of the quotient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B93D83D2-A90E-46DD-B756-49C61CB1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37A2-D473-45F6-B459-5AB8FA83D676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2A7ECCF7-8B94-4A18-A1A0-DA7CA5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5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Divide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94C6A908-6C7F-4CAB-92FE-1939C3354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423C457F-F7C4-475C-960B-72C6CFF7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5167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Divide 7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r>
              <a:rPr lang="en-US" altLang="en-US" sz="2000">
                <a:latin typeface="Arial" panose="020B0604020202020204" pitchFamily="34" charset="0"/>
              </a:rPr>
              <a:t> (0000 0111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)  by  2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r>
              <a:rPr lang="en-US" altLang="en-US" sz="2000">
                <a:latin typeface="Arial" panose="020B0604020202020204" pitchFamily="34" charset="0"/>
              </a:rPr>
              <a:t> (0010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)</a:t>
            </a:r>
          </a:p>
        </p:txBody>
      </p:sp>
      <p:graphicFrame>
        <p:nvGraphicFramePr>
          <p:cNvPr id="1539142" name="Group 70">
            <a:extLst>
              <a:ext uri="{FF2B5EF4-FFF2-40B4-BE49-F238E27FC236}">
                <a16:creationId xmlns:a16="http://schemas.microsoft.com/office/drawing/2014/main" id="{F83F3E05-BD55-4AAD-8CF7-659D5891509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905000"/>
          <a:ext cx="8229600" cy="4275147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Iter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Step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Quot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Divisor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Remainder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Initial values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3EFAC1BB-061A-40DC-9445-6BA2A38D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ADEB-B9A2-4291-B269-BE187CE5BEE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DB2D2DB-B7B9-48E5-9B08-882114D21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5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Divide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4597ED68-A410-4A2D-9CE5-EC3AFAFA2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A1083DB1-0B52-480D-9133-0346853C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3025"/>
            <a:ext cx="5167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Divide 7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r>
              <a:rPr lang="en-US" altLang="en-US" sz="2000">
                <a:latin typeface="Arial" panose="020B0604020202020204" pitchFamily="34" charset="0"/>
              </a:rPr>
              <a:t> (0000 0111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)  by  2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r>
              <a:rPr lang="en-US" altLang="en-US" sz="2000">
                <a:latin typeface="Arial" panose="020B0604020202020204" pitchFamily="34" charset="0"/>
              </a:rPr>
              <a:t> (0010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)</a:t>
            </a:r>
          </a:p>
        </p:txBody>
      </p:sp>
      <p:graphicFrame>
        <p:nvGraphicFramePr>
          <p:cNvPr id="1555523" name="Group 67">
            <a:extLst>
              <a:ext uri="{FF2B5EF4-FFF2-40B4-BE49-F238E27FC236}">
                <a16:creationId xmlns:a16="http://schemas.microsoft.com/office/drawing/2014/main" id="{773CBD7F-087D-4094-B2FD-CC552DBCA2A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828800"/>
          <a:ext cx="8229600" cy="4535486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Iter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Step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Quot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Divisor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Remainder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Initial values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0010 0000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Rem = Rem – Div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Rem &lt;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 +Div, shift 0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1110 0111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1111 0111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Rem = Rem – Div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Rem &gt;=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  shift 1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Same steps as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D8A66A9-5D62-4095-80DE-6168C6CC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D9BF8-DDDC-4BA3-8DE2-365BC8797E7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7B2DE42-ACC1-4CE5-841E-942BEA354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6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Hardware for Division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28DCB44F-26BA-4EF4-96E3-9A0144156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7">
            <a:extLst>
              <a:ext uri="{FF2B5EF4-FFF2-40B4-BE49-F238E27FC236}">
                <a16:creationId xmlns:a16="http://schemas.microsoft.com/office/drawing/2014/main" id="{C06CC6B8-743E-4078-8B32-B098290DB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4924425"/>
            <a:ext cx="8326438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 comparison requires a subtract; the sign of the result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examined; if the result is negative, the divisor must be added back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Similar to multiply, results are placed in Hi (remainder) and Lo (quotient)</a:t>
            </a:r>
          </a:p>
        </p:txBody>
      </p:sp>
      <p:pic>
        <p:nvPicPr>
          <p:cNvPr id="8198" name="Picture 6" descr="f03-08-9780124077263">
            <a:extLst>
              <a:ext uri="{FF2B5EF4-FFF2-40B4-BE49-F238E27FC236}">
                <a16:creationId xmlns:a16="http://schemas.microsoft.com/office/drawing/2014/main" id="{39848421-63BD-4B70-A6F3-3E00FE3F6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427163"/>
            <a:ext cx="5876925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 Box 5">
            <a:extLst>
              <a:ext uri="{FF2B5EF4-FFF2-40B4-BE49-F238E27FC236}">
                <a16:creationId xmlns:a16="http://schemas.microsoft.com/office/drawing/2014/main" id="{A0ACE3F7-6006-4F37-9B16-589B22AF4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975" y="45466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CB97608-DEEE-4691-9F12-6B5947E4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993C2-7600-46E0-919A-A7026D873D24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24A4A85-5613-4864-9379-5B2BD90A9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638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Efficient Division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262C349-217C-4859-8C59-94A75E14E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5" name="Picture 6" descr="f03-08-9780124077263">
            <a:extLst>
              <a:ext uri="{FF2B5EF4-FFF2-40B4-BE49-F238E27FC236}">
                <a16:creationId xmlns:a16="http://schemas.microsoft.com/office/drawing/2014/main" id="{D6D02071-D636-43F2-A155-9C78FBEB2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38" y="1312863"/>
            <a:ext cx="3611562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 descr="f03-11-9780124077263">
            <a:extLst>
              <a:ext uri="{FF2B5EF4-FFF2-40B4-BE49-F238E27FC236}">
                <a16:creationId xmlns:a16="http://schemas.microsoft.com/office/drawing/2014/main" id="{9017549C-CF82-4D17-A6F0-33AB70386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32175"/>
            <a:ext cx="6419850" cy="327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5">
            <a:extLst>
              <a:ext uri="{FF2B5EF4-FFF2-40B4-BE49-F238E27FC236}">
                <a16:creationId xmlns:a16="http://schemas.microsoft.com/office/drawing/2014/main" id="{D8A6C250-B0B4-49D9-AC72-3938EF5FA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849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8C28DFA-82CB-4C8F-966E-6225D682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9EC986-948C-4788-8625-1D60A35459ED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F79C680-866C-4D0A-A77D-C3ACF6B9D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419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Divisions involving Negatives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FFDCD28-B5DD-4C06-8DFF-F2814DF1E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02CBB05B-281C-454B-AC84-1681F78E5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789738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+7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-7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+7   div   -2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-7   div   -2          Quo =           Rem =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0AF9801-A6B9-4221-A80C-34DA6092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D45C8-D491-4652-A910-7B358D0D0FED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81A641B8-7025-4F02-867A-6120CDA0F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419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Divisions involving Negatives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8AB5C8D7-C76A-440B-A800-994AD4DC5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069FC595-DFC0-4E20-BD80-22D34B7B1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345363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+7   div  +2          Quo = +3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-7   div  +2          Quo = -3 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+7   div   -2          Quo = -3 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-7   div   -2          Quo = +3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Convention: Dividend and remainder have the same sign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     Quotient is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     These rules fulfil the equation above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46659</TotalTime>
  <Words>1496</Words>
  <Application>Microsoft Office PowerPoint</Application>
  <PresentationFormat>On-screen Show (4:3)</PresentationFormat>
  <Paragraphs>318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267</cp:revision>
  <dcterms:created xsi:type="dcterms:W3CDTF">2002-09-20T18:19:18Z</dcterms:created>
  <dcterms:modified xsi:type="dcterms:W3CDTF">2020-02-05T18:53:58Z</dcterms:modified>
</cp:coreProperties>
</file>