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3" r:id="rId2"/>
    <p:sldId id="648" r:id="rId3"/>
    <p:sldId id="649" r:id="rId4"/>
    <p:sldId id="650" r:id="rId5"/>
    <p:sldId id="651" r:id="rId6"/>
    <p:sldId id="652" r:id="rId7"/>
    <p:sldId id="620" r:id="rId8"/>
    <p:sldId id="628" r:id="rId9"/>
    <p:sldId id="629" r:id="rId10"/>
    <p:sldId id="630" r:id="rId11"/>
    <p:sldId id="632" r:id="rId12"/>
    <p:sldId id="631" r:id="rId13"/>
    <p:sldId id="633" r:id="rId14"/>
    <p:sldId id="645" r:id="rId15"/>
    <p:sldId id="635" r:id="rId16"/>
    <p:sldId id="643" r:id="rId17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7" d="100"/>
          <a:sy n="67" d="100"/>
        </p:scale>
        <p:origin x="12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40B6FEA-FFC1-4CED-950C-3C75026750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EB21B54-2055-4FDF-9700-7ED9329D3E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1A2EFD9-7816-4168-8EBB-53B0161D97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F3B5447-F4E5-4934-BF7A-9F07A2C67F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083A32-3324-4A0A-BD56-CCF2AAF8A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09D9C0E-A637-43FC-930D-7177AAB7B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3AA3087-42B8-4716-96F7-A9AFBD5B0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4D68A7E-D8E3-4A4F-9AE8-BA01E0EE93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7280D75-AD3B-4964-9B54-3EBADEBA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B8FC8675-F9CB-4144-AB36-084A56A80E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83057C-4C65-4C24-8FC8-8DE13EDE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6D881F-C27E-45DA-B587-E85A65FC5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73D064E-A528-412B-9919-1535F6332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4822C3-F522-4C4A-BF91-793282CFBF8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C19F5DD-5AD9-4D01-B4B4-258281F4CC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477A05A-2EDD-481A-90B3-FA131439F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104A4020-0C00-4ADC-B7DB-2A4E39F70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5D270-EC45-4DCB-A1DA-8EA2EBA34D13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FF24B3C-DBBD-4E5A-9E7E-FBBC7FDBB3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CE0DE70-7779-4539-9663-F8FD2F2B3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2F948E5-0E33-40B3-B5D9-FFE5E6BB9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939559-6B22-4929-921C-19BB14E24BC5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C36B0C5-85B6-4631-9800-A277991E1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1D8EF4D-617B-470B-9B76-40BEC71F6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4B9609C-6E92-404E-A1C1-B0B48C41C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321C12-7C4B-4641-889A-E14F929FC03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05FC422-2D61-4BAE-B8D7-634E72F9F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9E3EB40-8C28-43E1-AC45-F336B90C4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951EB38-0DB8-47AC-877F-0325648E4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098F4B-29A8-4557-8041-104DBE1EA6CC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FE313E4-8FCF-4C17-B61E-D71388D4E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0BC1B6-ED56-46D6-9532-37AD3753E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60ACC54-82CD-47CB-B99A-437177FE3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A8C0CF-5282-447E-AB52-528ABCB19F45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E2596CD-063D-4058-9803-A8EC2A778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0188A66-2573-4F59-ACBD-81F14BDDE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A0DB99E-1A38-446B-95E1-CFF70B9BC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5A3EDF-D3B0-40D4-80D7-E87E3610CB7B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DBF164B-4776-41E5-BCAB-55582B5D8A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A6704A6-07F8-474C-9B75-50435EDD2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184628B-B354-439B-8FC2-BD6BE7E9A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22B78-6DDB-4959-AB23-B5B38C9C8478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617EACB-F2DE-4970-A9A1-715E2D3D2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42DAE0A-8908-4CE5-A6AD-4015E76E8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3668EF2-2023-4B9C-AA5A-A4AE7809EC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5EBEB-018D-4FFD-8F57-B90DCC1D154F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4615557-FE68-431F-AD3A-4C78E14704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5157D8B-4509-4A02-A180-4A878977F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238D132-2D46-419B-A800-931A77F6C5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00E5D8-A632-4343-A080-564B939A8D84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A85CFC7-3128-4C9E-98DA-E502C77152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34CBB21-9625-4419-AD4A-B44D4B9EE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5D54755-A668-4767-B84E-CB7E54DDAE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FF241B-7CC7-4FDD-8988-B029C8BB84F3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DF40A5F-BC77-4C6A-97AB-0FE995223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DBF661F7-453D-48FB-8260-D77AF6C77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63F707D-52FD-4F63-A7EB-4477739C24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F26CB-9831-4879-A712-DE3BD901207B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1943CCA-641E-463F-91AF-8DA8CB367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42BB0B4-0213-4473-B806-3EF2FD078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4EDE326-C8D8-4713-A5BF-75C3ECE5E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2E400C-09D0-4BC7-BAFD-20403D009B32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1499D9E-C5B2-4584-9536-E4E16A9DBF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2FA572A-8960-4931-B261-92D2E760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B6A2714-71AB-48F1-B3EA-8B703AC33A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4AA86-7C31-4FAC-B6CD-632A8E6984EC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F02C229-FC84-47AF-8D99-901AA6A6A6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D7E5932-9540-4889-A3F2-C4A75CA52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423EB0D-94A9-4EFE-A260-7EC63DB1C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5791C8-AB7E-4D19-8D9B-82833C42E7AC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DC726DD-D8F4-4A57-8CD0-0F397958C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314A630-EBAC-4E81-B587-2A793D0A8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CF35FB41-1690-4F6D-83B0-D61E399A4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B102B8-0CEB-4830-8F3A-B1F3E04CFE95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25D0662-05F4-423D-8595-FEEA3A0276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58115E3-40BA-4D1F-9E70-79CDB0632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A11DAB-0325-4884-AB99-F20231E23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5469E-EB5C-4218-ACE1-A1340CDBC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ABF19D-0DCA-4B1A-BF2E-CAECBEDD6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2E3C-37DA-4B40-97A7-9CE2393FB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18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1599C4-FC77-415A-8840-4F96252EB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20FC91-1B7B-461F-B4AF-17706E385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31D963-BBB5-4C48-A2CF-78809D9FB3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7EA5E-451E-4CBF-AC50-BD65A30B39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85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E7879C-0290-4B22-B722-63E1165D3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B97ED4-C12D-4C81-A103-6476E49A1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466EFC-5278-4FE3-8D82-29F80DD88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CD5BC-90D2-496D-AC6B-1D4AD35E6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91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06F51C-A4E6-4F18-AE38-B1DE514E2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F925EA-0545-4D51-A353-AF9D5F077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E9EEFF-678A-45EF-9379-5C11128FF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51DC3-94EE-404D-A9F1-C8E3DF8C6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39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A6B304-C815-468C-BCEA-73CB3A95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36D73-98F1-48BB-A1C9-EB54C9C8E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C82D73-1D65-448A-AEB4-AB2EE94CB9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C962-3C27-4F56-9E54-7A6855D7B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75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6C667C-17A1-4D5F-851D-E10C70E13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C7BD0-810C-4798-AAF2-FFFF56333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C4230-6CD3-4147-BC0B-4D63B8FE7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0199-CA4F-4D0F-A86D-4E56D6198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1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CACDF7B-D897-4D37-AE8B-2CAC8F7D5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C8FE27-516C-4B87-A14F-DB16F421FB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372450B-1A72-4DBD-AF90-18C01E7A3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B040-308A-49E8-926A-183935BCA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66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F5BFE5-9A02-43A4-820F-A803DB1F79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951948-0891-4835-9B5A-E90FEE10C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BCBC67-017B-40C1-9DE1-F5BE5CD44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A502-BB1D-490B-9A61-A81B64E32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75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B7C536A-ADFD-4785-846B-AFDC814B1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2286208-52C2-4E47-88A8-6E0B2BD4B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80659A-09DE-401F-8996-274C8ED9B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D5F7D-1240-422D-A1CF-47D6412E6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53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44055D-F53F-4016-9BA3-9888959D4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21086B-00F3-4CE9-B106-825C386967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B9C82D-138D-47E6-BAF1-9B31580F2E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56127-636E-46A5-8C41-BD3DE9CD3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23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9DF749-441A-439C-BEA3-6AD601F13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6E8D01-C253-4C48-95B7-B2E006467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8344A-C34D-4CB5-A66A-15B41CDF4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C8A16-130C-48A4-AD4E-F94B44F2E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32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6E14C4-9FBC-4A03-A288-0BA609443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DFE522-4B59-472E-858E-2A37256C3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CDA3D-C0B4-4080-B237-75088FC7A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7C274D-E453-4E96-B5A0-B4728F38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2443C-5758-42D9-8995-C6E90DD1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53F7C4CE-6EE3-4022-9F1D-C04ED64A16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D0832D-9AFB-4427-9933-382C1BCC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2315-7735-4B33-A1FC-FC1343E28F0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C801C16F-F4B9-4A00-A3DD-A8465850D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81137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Lecture 9: Addition, Multiplication &amp; Division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0AB133B-401F-4318-AB42-52F5A2A37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5AAC91DA-1E53-45C7-9992-C13CDF4B3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221038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Signed/Unsigned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Addition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Multiplication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Division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4F6E296-FC6D-4024-8F9B-5537BCB1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8ED04-57DC-461C-A7C9-D9F5BA542FC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E2593661-F8CE-4F83-A298-DAC8B5004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4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Notes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0F7F79D3-1454-4BC2-9F18-44929E841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0DD95361-1639-4B3D-883B-307E61D0B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07388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previous algorithm also works for signed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(negative numbers in 2’s complement form)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We can also convert negative numbers to positive, multiply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the magnitudes, and convert to negative if signs disagree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product of two 32-bit numbers can be a 64-bit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-- hence, in MIPS, the product is saved in two 32-bit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registers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00CE8-BD3A-426D-B1B9-69384687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5B4ED-0305-415B-A758-AE879FB1135E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17A4856-7C06-4B7D-A7CF-EEA6DE304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5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MIPS Instructions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D52E375-038D-45EC-B25A-AD0A5C48F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D7599819-534D-4171-840E-F2659A7D0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3513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mult    $s2, $s3            computes the product and 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it in two “internal” registers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can be referred to as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hi</a:t>
            </a:r>
            <a:r>
              <a:rPr lang="en-US" altLang="en-US" sz="2400">
                <a:latin typeface="Arial" panose="020B0604020202020204" pitchFamily="34" charset="0"/>
              </a:rPr>
              <a:t>  and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lo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mfhi     $s0                   moves the value in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hi</a:t>
            </a:r>
            <a:r>
              <a:rPr lang="en-US" altLang="en-US" sz="2400">
                <a:latin typeface="Arial" panose="020B0604020202020204" pitchFamily="34" charset="0"/>
              </a:rPr>
              <a:t> 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mflo     $s1                   moves the value in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lo</a:t>
            </a:r>
            <a:r>
              <a:rPr lang="en-US" altLang="en-US" sz="2400">
                <a:latin typeface="Arial" panose="020B0604020202020204" pitchFamily="34" charset="0"/>
              </a:rPr>
              <a:t> 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Similarly for multu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763147A-ACCF-4058-81F0-AB2DBA15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5E95C-AC39-4D1C-A0D7-255AF63F31E1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DA616A1-6A7D-4387-95E5-873BBBF40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Fast Algorithm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DA1B0CF9-EE99-45AF-A2C1-D5FA46577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190E65D-0DDE-4126-81D1-B4F860CA2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057400"/>
            <a:ext cx="379095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previous algorithm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requires a clock to ensure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the earlier addition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completed before shifting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This algorithm can quickly 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up most inputs – it then has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wait for the result of each 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to propagate down – faster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because no clock is involved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-- Note: high transistor cost</a:t>
            </a:r>
          </a:p>
        </p:txBody>
      </p:sp>
      <p:pic>
        <p:nvPicPr>
          <p:cNvPr id="38918" name="Picture 6" descr="abc1">
            <a:extLst>
              <a:ext uri="{FF2B5EF4-FFF2-40B4-BE49-F238E27FC236}">
                <a16:creationId xmlns:a16="http://schemas.microsoft.com/office/drawing/2014/main" id="{CCBA510D-856A-4384-9B4D-A7B690251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3128963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4C390E40-9F65-45AD-9EB5-F406F70DD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557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8FA7757-913C-4DB6-82E1-2AD3FAEC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41E20-E942-415F-8F5C-9AD7F2DA8618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2F91FA5-A306-4CFF-B600-BDB7444AF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0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Division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D76F1B06-9329-4B57-83BA-CD0CE9A13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81F8B75A-D28E-4F72-805E-D0657B22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644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</a:t>
            </a:r>
            <a:r>
              <a:rPr lang="en-US" altLang="en-US" sz="2400" u="sng">
                <a:latin typeface="Arial" panose="020B0604020202020204" pitchFamily="34" charset="0"/>
              </a:rPr>
              <a:t>            1001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 u="sng">
                <a:latin typeface="Arial" panose="020B0604020202020204" pitchFamily="34" charset="0"/>
              </a:rPr>
              <a:t>    </a:t>
            </a:r>
            <a:r>
              <a:rPr lang="en-US" altLang="en-US" sz="2400">
                <a:latin typeface="Arial" panose="020B0604020202020204" pitchFamily="34" charset="0"/>
              </a:rPr>
              <a:t>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Quotient</a:t>
            </a:r>
            <a:endParaRPr lang="en-US" altLang="en-US" sz="2400" u="sng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Divisor</a:t>
            </a:r>
            <a:r>
              <a:rPr lang="en-US" altLang="en-US" sz="2400">
                <a:latin typeface="Arial" panose="020B0604020202020204" pitchFamily="34" charset="0"/>
              </a:rPr>
              <a:t>      1000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    |     1001010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    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</a:t>
            </a:r>
            <a:r>
              <a:rPr lang="en-US" altLang="en-US" sz="2400" u="sng">
                <a:latin typeface="Arial" panose="020B060402020202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 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</a:t>
            </a:r>
            <a:r>
              <a:rPr lang="en-US" altLang="en-US" sz="2400" u="sng">
                <a:latin typeface="Arial" panose="020B060402020202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      10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    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Remainder</a:t>
            </a:r>
          </a:p>
        </p:txBody>
      </p:sp>
      <p:sp>
        <p:nvSpPr>
          <p:cNvPr id="40966" name="Text Box 5">
            <a:extLst>
              <a:ext uri="{FF2B5EF4-FFF2-40B4-BE49-F238E27FC236}">
                <a16:creationId xmlns:a16="http://schemas.microsoft.com/office/drawing/2014/main" id="{7181A36D-9557-4318-9D32-DEABB243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4136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as the next bit of the quotient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1184211-93FD-45F5-8FAB-21FAC58A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E4DE1-292C-4945-9E67-AE840C4E7E06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7E2DB7C-04B8-4F8E-9474-74F270F01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0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Division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1AC2FEFA-FE9C-4443-B2B1-E2A6A4E01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D7D34D1-7CB1-47C7-B0E9-7B70B8C41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8296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</a:t>
            </a:r>
            <a:r>
              <a:rPr lang="en-US" altLang="en-US" sz="2400" u="sng">
                <a:latin typeface="Arial" panose="020B0604020202020204" pitchFamily="34" charset="0"/>
              </a:rPr>
              <a:t>            1001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 u="sng">
                <a:latin typeface="Arial" panose="020B0604020202020204" pitchFamily="34" charset="0"/>
              </a:rPr>
              <a:t>    </a:t>
            </a:r>
            <a:r>
              <a:rPr lang="en-US" altLang="en-US" sz="2400">
                <a:latin typeface="Arial" panose="020B0604020202020204" pitchFamily="34" charset="0"/>
              </a:rPr>
              <a:t>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Quotient</a:t>
            </a:r>
            <a:endParaRPr lang="en-US" altLang="en-US" sz="2400" u="sng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Divisor</a:t>
            </a:r>
            <a:r>
              <a:rPr lang="en-US" altLang="en-US" sz="2400">
                <a:latin typeface="Arial" panose="020B0604020202020204" pitchFamily="34" charset="0"/>
              </a:rPr>
              <a:t>      1000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    |     1001010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r>
              <a:rPr lang="en-US" altLang="en-US" sz="2400">
                <a:latin typeface="Arial" panose="020B0604020202020204" pitchFamily="34" charset="0"/>
              </a:rPr>
              <a:t>     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2400">
                <a:latin typeface="Arial" panose="020B0604020202020204" pitchFamily="34" charset="0"/>
              </a:rPr>
              <a:t>0001001010        0001001010      0000001010    0000001010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100000000000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  0001000000   00001000000000001000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Quo:   0                   000001               0000010           000001001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3014" name="Text Box 5">
            <a:extLst>
              <a:ext uri="{FF2B5EF4-FFF2-40B4-BE49-F238E27FC236}">
                <a16:creationId xmlns:a16="http://schemas.microsoft.com/office/drawing/2014/main" id="{73712B75-C526-4E43-9339-9F837413A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4136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as the next bit of the quotient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B93D83D2-A90E-46DD-B756-49C61CB1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37A2-D473-45F6-B459-5AB8FA83D676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2A7ECCF7-8B94-4A18-A1A0-DA7CA5708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05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Divide Example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94C6A908-6C7F-4CAB-92FE-1939C3354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423C457F-F7C4-475C-960B-72C6CFF7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5167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Divide 7</a:t>
            </a:r>
            <a:r>
              <a:rPr lang="en-US" altLang="en-US" sz="2000" baseline="-25000">
                <a:latin typeface="Arial" panose="020B0604020202020204" pitchFamily="34" charset="0"/>
              </a:rPr>
              <a:t>ten</a:t>
            </a:r>
            <a:r>
              <a:rPr lang="en-US" altLang="en-US" sz="2000">
                <a:latin typeface="Arial" panose="020B0604020202020204" pitchFamily="34" charset="0"/>
              </a:rPr>
              <a:t> (0000 0111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)  by  2</a:t>
            </a:r>
            <a:r>
              <a:rPr lang="en-US" altLang="en-US" sz="2000" baseline="-25000">
                <a:latin typeface="Arial" panose="020B0604020202020204" pitchFamily="34" charset="0"/>
              </a:rPr>
              <a:t>ten</a:t>
            </a:r>
            <a:r>
              <a:rPr lang="en-US" altLang="en-US" sz="2000">
                <a:latin typeface="Arial" panose="020B0604020202020204" pitchFamily="34" charset="0"/>
              </a:rPr>
              <a:t> (0010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)</a:t>
            </a:r>
          </a:p>
        </p:txBody>
      </p:sp>
      <p:graphicFrame>
        <p:nvGraphicFramePr>
          <p:cNvPr id="1539142" name="Group 70">
            <a:extLst>
              <a:ext uri="{FF2B5EF4-FFF2-40B4-BE49-F238E27FC236}">
                <a16:creationId xmlns:a16="http://schemas.microsoft.com/office/drawing/2014/main" id="{F83F3E05-BD55-4AAD-8CF7-659D58915092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905000"/>
          <a:ext cx="8229600" cy="4275147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Iter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Step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Quot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Divisor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Remainder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Initial values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3EFAC1BB-061A-40DC-9445-6BA2A38D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ADEB-B9A2-4291-B269-BE187CE5BEE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7DB2D2DB-B7B9-48E5-9B08-882114D21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05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Divide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4597ED68-A410-4A2D-9CE5-EC3AFAFA2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A1083DB1-0B52-480D-9133-0346853CD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43025"/>
            <a:ext cx="5167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Divide 7</a:t>
            </a:r>
            <a:r>
              <a:rPr lang="en-US" altLang="en-US" sz="2000" baseline="-25000">
                <a:latin typeface="Arial" panose="020B0604020202020204" pitchFamily="34" charset="0"/>
              </a:rPr>
              <a:t>ten</a:t>
            </a:r>
            <a:r>
              <a:rPr lang="en-US" altLang="en-US" sz="2000">
                <a:latin typeface="Arial" panose="020B0604020202020204" pitchFamily="34" charset="0"/>
              </a:rPr>
              <a:t> (0000 0111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)  by  2</a:t>
            </a:r>
            <a:r>
              <a:rPr lang="en-US" altLang="en-US" sz="2000" baseline="-25000">
                <a:latin typeface="Arial" panose="020B0604020202020204" pitchFamily="34" charset="0"/>
              </a:rPr>
              <a:t>ten</a:t>
            </a:r>
            <a:r>
              <a:rPr lang="en-US" altLang="en-US" sz="2000">
                <a:latin typeface="Arial" panose="020B0604020202020204" pitchFamily="34" charset="0"/>
              </a:rPr>
              <a:t> (0010</a:t>
            </a:r>
            <a:r>
              <a:rPr lang="en-US" altLang="en-US" sz="2000" baseline="-25000">
                <a:latin typeface="Arial" panose="020B0604020202020204" pitchFamily="34" charset="0"/>
              </a:rPr>
              <a:t>two</a:t>
            </a:r>
            <a:r>
              <a:rPr lang="en-US" altLang="en-US" sz="2000">
                <a:latin typeface="Arial" panose="020B0604020202020204" pitchFamily="34" charset="0"/>
              </a:rPr>
              <a:t>)</a:t>
            </a:r>
          </a:p>
        </p:txBody>
      </p:sp>
      <p:graphicFrame>
        <p:nvGraphicFramePr>
          <p:cNvPr id="1555523" name="Group 67">
            <a:extLst>
              <a:ext uri="{FF2B5EF4-FFF2-40B4-BE49-F238E27FC236}">
                <a16:creationId xmlns:a16="http://schemas.microsoft.com/office/drawing/2014/main" id="{773CBD7F-087D-4094-B2FD-CC552DBCA2A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828800"/>
          <a:ext cx="8229600" cy="453548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Iter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Step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Quot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Divisor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Remainder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Initial values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0010 0000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Rem = Rem – Div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Rem &lt; 0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 +Div, shift 0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Shift Div right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0001 0000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1110 0111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1111 0111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Rem = Rem – Div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Rem &gt;= 0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  shift 1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Shift Div right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0000 0010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Same steps as 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4038F5-7986-486D-AD4B-CF04051A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C05CC-CE66-4C09-A6DF-FBB2DF67B345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978E66D7-7F12-4B12-8F67-3DC066EE2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5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MIPS Instructions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33C70FA8-37AA-4ED3-94F8-115114050A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C5F56846-054B-467D-B161-04DED4916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2006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Consider a comparison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slt   $t0, $t1,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and $t1 contains the 32-bit number   1111 01…01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What gets stored in $t0?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The result depends on whether $t1 is a signed or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number – the compiler/programmer must track this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accordingly use either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slt</a:t>
            </a:r>
            <a:r>
              <a:rPr lang="en-US" altLang="en-US" sz="2400">
                <a:latin typeface="Arial" panose="020B0604020202020204" pitchFamily="34" charset="0"/>
              </a:rPr>
              <a:t>  or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sltu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400">
                <a:latin typeface="Arial" panose="020B0604020202020204" pitchFamily="34" charset="0"/>
              </a:rPr>
              <a:t>slt    $t0, $t1, $zero     stores  1 in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sltu  $t0, $t1, $zero     stores  0 in $t0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A1FAB1-E331-43CF-B26E-81E38B55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ADEC9-CC0F-4E50-9C9B-C884DCAB5E21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54B48D1A-92A0-4266-930B-A577C2D7B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92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Sign Extension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855EBEF2-C593-40AE-A751-1F0E94E7F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FCD8AD95-BC7C-4DEA-928B-28E4C62B5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7086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Occasionally, 16-bit signed numbers must be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into 32-bit signed numbers – for example, when doing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add with an immediate operand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conversion is simple: take the most significant bit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use it to fill up the additional bits on the left – known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sign extension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So 2</a:t>
            </a:r>
            <a:r>
              <a:rPr lang="en-US" altLang="en-US" sz="2400" baseline="-25000">
                <a:latin typeface="Arial" panose="020B0604020202020204" pitchFamily="34" charset="0"/>
              </a:rPr>
              <a:t>10</a:t>
            </a:r>
            <a:r>
              <a:rPr lang="en-US" altLang="en-US" sz="2400">
                <a:latin typeface="Arial" panose="020B0604020202020204" pitchFamily="34" charset="0"/>
              </a:rPr>
              <a:t> goes from  0000 0000 0000 0010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0000 0000 0000 0000 0000 0000 0000 0010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and -2</a:t>
            </a:r>
            <a:r>
              <a:rPr lang="en-US" altLang="en-US" sz="2400" baseline="-25000">
                <a:latin typeface="Arial" panose="020B0604020202020204" pitchFamily="34" charset="0"/>
              </a:rPr>
              <a:t>10</a:t>
            </a:r>
            <a:r>
              <a:rPr lang="en-US" altLang="en-US" sz="2400">
                <a:latin typeface="Arial" panose="020B0604020202020204" pitchFamily="34" charset="0"/>
              </a:rPr>
              <a:t> goes from 1111 1111 1111 1110  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1111 1111 1111 1111 1111 1111 1111 1110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6425DFA-2C17-41E5-949B-6C40333E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22644-D392-4AB1-8A4A-5BDE0BFB9C54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6A7D9EA-AD75-4CEF-A836-E827C63F1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68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Alternative Representations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AAE9514B-048E-4762-944D-3E2DD343F7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D2B2F1B6-990E-4A46-8370-8615E7608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396288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following two (intuitive) representations were discarded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because they required additional conversion steps before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arithmetic could be performed on the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sign-and-magnitude: the most significant bit represents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+/-  and the remaining bits express the magnitude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one’s complement: -x is represented by inverting all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the bits of x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Both representations above suffer from two zeroes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8E8D3E8-22C1-4862-A431-F96F55A1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2DAC4-06C6-4E89-AB7F-6ADF79AA134A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685C2E1C-02E3-40B6-870B-77633A2D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05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Addition and Subtraction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45E5E97C-26B3-4271-A154-CDC409B23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4280818-75E7-4E5D-A56B-72F537EA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549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Addition is similar to decimal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For subtraction, simply add the negative number – hence,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subtract A-B involves negating B’s bits, adding 1 and A</a:t>
            </a:r>
          </a:p>
        </p:txBody>
      </p:sp>
      <p:pic>
        <p:nvPicPr>
          <p:cNvPr id="24582" name="Picture 7" descr="f03-01-9780124077263">
            <a:extLst>
              <a:ext uri="{FF2B5EF4-FFF2-40B4-BE49-F238E27FC236}">
                <a16:creationId xmlns:a16="http://schemas.microsoft.com/office/drawing/2014/main" id="{C220DB4C-5E45-4D1B-8C71-163C09408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4038600"/>
            <a:ext cx="6919912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AA6CB29D-E41A-47B1-A2D2-91E1D6F2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815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415F0C8-680F-4067-9CB0-38E90E41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7C123-AA65-4961-97E7-1D0E32483A93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E16E6912-9EE3-4D5A-B254-A9B192F5A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89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Overflows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2AB897F8-1E78-4559-90C1-011562DD8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CED4CDA-32E5-4845-AB5F-4D549C769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072438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For an unsigned number, overflow happens when the last carry (1)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cannot be accommodated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For a signed number, overflow happens when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is not the same as every bit to its left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when the sum of two positive numbers is a negative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when the sum of two negative numbers is a positive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The sum of a positive and negative number will never overflow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MIPS allows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addu</a:t>
            </a:r>
            <a:r>
              <a:rPr lang="en-US" altLang="en-US" sz="2000">
                <a:latin typeface="Arial" panose="020B0604020202020204" pitchFamily="34" charset="0"/>
              </a:rPr>
              <a:t> and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subu</a:t>
            </a:r>
            <a:r>
              <a:rPr lang="en-US" altLang="en-US" sz="2000">
                <a:latin typeface="Arial" panose="020B0604020202020204" pitchFamily="34" charset="0"/>
              </a:rPr>
              <a:t> instructions that work with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integers and never flag an overflow – to detect the overflow,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instructions will have to be executed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B4D219-5655-4A5F-8FB0-3715EDD7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B3507-8379-4BAF-969A-544010ED455D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34541D9-D785-44AE-A302-7A86DC760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2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Multiplication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B08AB5CD-DF96-4C80-B220-9A5F5B2D6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7D5201F-EC29-49C3-957B-100B96118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7145338" cy="490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Multiplicand</a:t>
            </a:r>
            <a:r>
              <a:rPr lang="en-US" altLang="en-US" sz="2400">
                <a:latin typeface="Arial" panose="020B0604020202020204" pitchFamily="34" charset="0"/>
              </a:rPr>
              <a:t>                         1000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Multiplier</a:t>
            </a:r>
            <a:r>
              <a:rPr lang="en-US" altLang="en-US" sz="2400">
                <a:latin typeface="Arial" panose="020B0604020202020204" pitchFamily="34" charset="0"/>
              </a:rPr>
              <a:t>                        x    1001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----------------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Product</a:t>
            </a:r>
            <a:r>
              <a:rPr lang="en-US" altLang="en-US" sz="2400">
                <a:latin typeface="Arial" panose="020B0604020202020204" pitchFamily="34" charset="0"/>
              </a:rPr>
              <a:t>                           1001000</a:t>
            </a:r>
            <a:r>
              <a:rPr lang="en-US" altLang="en-US" sz="2400" baseline="-25000">
                <a:latin typeface="Arial" panose="020B0604020202020204" pitchFamily="34" charset="0"/>
              </a:rPr>
              <a:t>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if this bit is 1, shifted multiplicand is added to the product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C5BBF2C-6EF4-4913-8D73-B1B72C47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1F32C-D5D6-4C26-AED1-7A3CB21F208D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AE2ACF9-5A35-40FB-9B60-E3585416B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27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HW Algorithm 1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243C451-1C43-4AE6-BC2D-897279EF8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8">
            <a:extLst>
              <a:ext uri="{FF2B5EF4-FFF2-40B4-BE49-F238E27FC236}">
                <a16:creationId xmlns:a16="http://schemas.microsoft.com/office/drawing/2014/main" id="{3D507E5D-6FCF-4889-9B74-9036A224A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71453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if this bit is 1, shifted multiplicand is added to the product</a:t>
            </a:r>
          </a:p>
        </p:txBody>
      </p:sp>
      <p:pic>
        <p:nvPicPr>
          <p:cNvPr id="30726" name="Picture 6" descr="f03-03-9780124077263">
            <a:extLst>
              <a:ext uri="{FF2B5EF4-FFF2-40B4-BE49-F238E27FC236}">
                <a16:creationId xmlns:a16="http://schemas.microsoft.com/office/drawing/2014/main" id="{84339DEB-5F90-425E-A876-40BD653BE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449388"/>
            <a:ext cx="6105525" cy="348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7" name="Text Box 5">
            <a:extLst>
              <a:ext uri="{FF2B5EF4-FFF2-40B4-BE49-F238E27FC236}">
                <a16:creationId xmlns:a16="http://schemas.microsoft.com/office/drawing/2014/main" id="{73800D76-9E4D-4BC9-9735-C8231CDB8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8291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9373EB9-3A7A-455E-8EC3-964FFFD4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B7973-4B21-487B-BF0A-D96177E26377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F7A5973B-92A4-40CE-B5E9-FA6A68AC3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27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HW Algorithm 2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D70CA322-31B3-449C-A853-D02C2ADD6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7">
            <a:extLst>
              <a:ext uri="{FF2B5EF4-FFF2-40B4-BE49-F238E27FC236}">
                <a16:creationId xmlns:a16="http://schemas.microsoft.com/office/drawing/2014/main" id="{3E9FAFB1-38B1-4769-BCCB-FBA26926B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71262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32-bit ALU and multiplicand is untouched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the sum keeps shifting right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 at every step, number of bits in product + multiplier = 64,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hence, they share a single 64-bit register</a:t>
            </a:r>
          </a:p>
        </p:txBody>
      </p:sp>
      <p:pic>
        <p:nvPicPr>
          <p:cNvPr id="32774" name="Picture 6" descr="f03-05-9780124077263">
            <a:extLst>
              <a:ext uri="{FF2B5EF4-FFF2-40B4-BE49-F238E27FC236}">
                <a16:creationId xmlns:a16="http://schemas.microsoft.com/office/drawing/2014/main" id="{87FE42CA-8880-484F-B0E0-8DD2A604B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85913"/>
            <a:ext cx="602932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9006C33A-EE82-4AFB-BF26-2E4858233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776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47861</TotalTime>
  <Words>1122</Words>
  <Application>Microsoft Office PowerPoint</Application>
  <PresentationFormat>On-screen Show (4:3)</PresentationFormat>
  <Paragraphs>257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264</cp:revision>
  <dcterms:created xsi:type="dcterms:W3CDTF">2002-09-20T18:19:18Z</dcterms:created>
  <dcterms:modified xsi:type="dcterms:W3CDTF">2020-02-05T18:50:08Z</dcterms:modified>
</cp:coreProperties>
</file>