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3" r:id="rId2"/>
    <p:sldId id="648" r:id="rId3"/>
    <p:sldId id="649" r:id="rId4"/>
    <p:sldId id="650" r:id="rId5"/>
    <p:sldId id="651" r:id="rId6"/>
    <p:sldId id="652" r:id="rId7"/>
    <p:sldId id="620" r:id="rId8"/>
    <p:sldId id="628" r:id="rId9"/>
    <p:sldId id="629" r:id="rId10"/>
    <p:sldId id="630" r:id="rId11"/>
    <p:sldId id="632" r:id="rId12"/>
    <p:sldId id="631" r:id="rId13"/>
    <p:sldId id="633" r:id="rId14"/>
    <p:sldId id="645" r:id="rId15"/>
    <p:sldId id="635" r:id="rId16"/>
    <p:sldId id="643" r:id="rId17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7" d="100"/>
          <a:sy n="67" d="100"/>
        </p:scale>
        <p:origin x="12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083A32-3324-4A0A-BD56-CCF2AAF8AC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D68A7E-D8E3-4A4F-9AE8-BA01E0EE93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6D881F-C27E-45DA-B587-E85A65FC5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73D064E-A528-412B-9919-1535F6332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4822C3-F522-4C4A-BF91-793282CFBF8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19F5DD-5AD9-4D01-B4B4-258281F4C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477A05A-2EDD-481A-90B3-FA131439F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04A4020-0C00-4ADC-B7DB-2A4E39F70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5D270-EC45-4DCB-A1DA-8EA2EBA34D13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FF24B3C-DBBD-4E5A-9E7E-FBBC7FDBB3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E0DE70-7779-4539-9663-F8FD2F2B3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2F948E5-0E33-40B3-B5D9-FFE5E6BB9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39559-6B22-4929-921C-19BB14E24BC5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C36B0C5-85B6-4631-9800-A277991E1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1D8EF4D-617B-470B-9B76-40BEC71F6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4B9609C-6E92-404E-A1C1-B0B48C41C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21C12-7C4B-4641-889A-E14F929FC03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05FC422-2D61-4BAE-B8D7-634E72F9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9E3EB40-8C28-43E1-AC45-F336B90C4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3668EF2-2023-4B9C-AA5A-A4AE7809EC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5EBEB-018D-4FFD-8F57-B90DCC1D154F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4615557-FE68-431F-AD3A-4C78E14704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75157D8B-4509-4A02-A180-4A878977F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238D132-2D46-419B-A800-931A77F6C5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00E5D8-A632-4343-A080-564B939A8D84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A85CFC7-3128-4C9E-98DA-E502C77152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34CBB21-9625-4419-AD4A-B44D4B9EE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75D54755-A668-4767-B84E-CB7E54DDAE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FF241B-7CC7-4FDD-8988-B029C8BB84F3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40A5F-BC77-4C6A-97AB-0FE995223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DBF661F7-453D-48FB-8260-D77AF6C77B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63F707D-52FD-4F63-A7EB-4477739C2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F26CB-9831-4879-A712-DE3BD901207B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1943CCA-641E-463F-91AF-8DA8CB367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2BB0B4-0213-4473-B806-3EF2FD078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4EDE326-C8D8-4713-A5BF-75C3ECE5E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2E400C-09D0-4BC7-BAFD-20403D009B32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1499D9E-C5B2-4584-9536-E4E16A9DB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2FA572A-8960-4931-B261-92D2E76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B6A2714-71AB-48F1-B3EA-8B703AC33A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4AA86-7C31-4FAC-B6CD-632A8E6984EC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F02C229-FC84-47AF-8D99-901AA6A6A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D7E5932-9540-4889-A3F2-C4A75CA52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423EB0D-94A9-4EFE-A260-7EC63DB1C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5791C8-AB7E-4D19-8D9B-82833C42E7AC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DC726DD-D8F4-4A57-8CD0-0F397958C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314A630-EBAC-4E81-B587-2A793D0A8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F35FB41-1690-4F6D-83B0-D61E399A4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B102B8-0CEB-4830-8F3A-B1F3E04CFE95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25D0662-05F4-423D-8595-FEEA3A027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58115E3-40BA-4D1F-9E70-79CDB0632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11DAB-0325-4884-AB99-F20231E23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5469E-EB5C-4218-ACE1-A1340CDBC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ABF19D-0DCA-4B1A-BF2E-CAECBEDD6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2E3C-37DA-4B40-97A7-9CE2393FB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18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599C4-FC77-415A-8840-4F96252EB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20FC91-1B7B-461F-B4AF-17706E38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31D963-BBB5-4C48-A2CF-78809D9FB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EA5E-451E-4CBF-AC50-BD65A30B3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85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7879C-0290-4B22-B722-63E1165D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97ED4-C12D-4C81-A103-6476E49A1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66EFC-5278-4FE3-8D82-29F80DD88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D5BC-90D2-496D-AC6B-1D4AD35E6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1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6F51C-A4E6-4F18-AE38-B1DE514E2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925EA-0545-4D51-A353-AF9D5F077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9EEFF-678A-45EF-9379-5C11128FF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51DC3-94EE-404D-A9F1-C8E3DF8C6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A6B304-C815-468C-BCEA-73CB3A950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36D73-98F1-48BB-A1C9-EB54C9C8E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C82D73-1D65-448A-AEB4-AB2EE94CB9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C962-3C27-4F56-9E54-7A6855D7B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75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C667C-17A1-4D5F-851D-E10C70E13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C7BD0-810C-4798-AAF2-FFFF5633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C4230-6CD3-4147-BC0B-4D63B8FE7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0199-CA4F-4D0F-A86D-4E56D6198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1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ACDF7B-D897-4D37-AE8B-2CAC8F7D5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C8FE27-516C-4B87-A14F-DB16F421F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72450B-1A72-4DBD-AF90-18C01E7A3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B040-308A-49E8-926A-183935BCA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6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F5BFE5-9A02-43A4-820F-A803DB1F7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951948-0891-4835-9B5A-E90FEE10C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BCBC67-017B-40C1-9DE1-F5BE5CD44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A502-BB1D-490B-9A61-A81B64E32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7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7C536A-ADFD-4785-846B-AFDC814B1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286208-52C2-4E47-88A8-6E0B2BD4B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80659A-09DE-401F-8996-274C8ED9B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D5F7D-1240-422D-A1CF-47D6412E6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5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4055D-F53F-4016-9BA3-9888959D4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21086B-00F3-4CE9-B106-825C38696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B9C82D-138D-47E6-BAF1-9B31580F2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6127-636E-46A5-8C41-BD3DE9CD3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3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DF749-441A-439C-BEA3-6AD601F13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E8D01-C253-4C48-95B7-B2E006467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8344A-C34D-4CB5-A66A-15B41CDF4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C8A16-130C-48A4-AD4E-F94B44F2E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3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6E14C4-9FBC-4A03-A288-0BA609443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DFE522-4B59-472E-858E-2A37256C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53F7C4CE-6EE3-4022-9F1D-C04ED64A1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2315-7735-4B33-A1FC-FC1343E28F0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801C16F-F4B9-4A00-A3DD-A8465850D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81137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Lecture 9: Addition, Multiplication &amp; Division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0AB133B-401F-4318-AB42-52F5A2A37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AC91DA-1E53-45C7-9992-C13CDF4B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221038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Signed/Unsigned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Addition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Multiplication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4F6E296-FC6D-4024-8F9B-5537BCB1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8ED04-57DC-461C-A7C9-D9F5BA542FC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E2593661-F8CE-4F83-A298-DAC8B500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4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Notes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0F7F79D3-1454-4BC2-9F18-44929E841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0DD95361-1639-4B3D-883B-307E61D0B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07388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previous algorithm also works for signed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(negative numbers in 2’s complement form)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We can also convert negative numbers to positive, multiply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magnitudes, and convert to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product of two 32-bit numbers can be a 64-bit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-- hence, in MIPS, the product is saved in two 32-bit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registers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00CE8-BD3A-426D-B1B9-69384687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5B4ED-0305-415B-A758-AE879FB1135E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7A4856-7C06-4B7D-A7CF-EEA6DE304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5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MIPS Instructions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D52E375-038D-45EC-B25A-AD0A5C48F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7599819-534D-4171-840E-F2659A7D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351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mult    $s2, $s3            computes the product and 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it in two “internal” registers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can be referred to as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hi</a:t>
            </a:r>
            <a:r>
              <a:rPr lang="en-US" altLang="en-US" sz="2400">
                <a:latin typeface="Arial" panose="020B0604020202020204" pitchFamily="34" charset="0"/>
              </a:rPr>
              <a:t>  and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lo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mfhi     $s0                   moves the value in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hi</a:t>
            </a:r>
            <a:r>
              <a:rPr lang="en-US" altLang="en-US" sz="2400">
                <a:latin typeface="Arial" panose="020B0604020202020204" pitchFamily="34" charset="0"/>
              </a:rPr>
              <a:t> 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mflo     $s1                   moves the value in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lo</a:t>
            </a:r>
            <a:r>
              <a:rPr lang="en-US" altLang="en-US" sz="2400">
                <a:latin typeface="Arial" panose="020B0604020202020204" pitchFamily="34" charset="0"/>
              </a:rPr>
              <a:t> 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Similarly for multu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763147A-ACCF-4058-81F0-AB2DBA15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5E95C-AC39-4D1C-A0D7-255AF63F31E1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DA616A1-6A7D-4387-95E5-873BBBF40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Fast Algorithm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DA1B0CF9-EE99-45AF-A2C1-D5FA46577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190E65D-0DDE-4126-81D1-B4F860CA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79095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previous algorithm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requires a clock to ensure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the earlier addition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completed before shifting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This algorithm can quickly 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up most inputs – it then has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wait for the result of each 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to propagate down – faster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because no clock is involved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-- Note: high transistor cost</a:t>
            </a:r>
          </a:p>
        </p:txBody>
      </p:sp>
      <p:pic>
        <p:nvPicPr>
          <p:cNvPr id="38918" name="Picture 6" descr="abc1">
            <a:extLst>
              <a:ext uri="{FF2B5EF4-FFF2-40B4-BE49-F238E27FC236}">
                <a16:creationId xmlns:a16="http://schemas.microsoft.com/office/drawing/2014/main" id="{CCBA510D-856A-4384-9B4D-A7B69025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3128963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4C390E40-9F65-45AD-9EB5-F406F70DD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557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06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644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            1001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 u="sng"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Quotient</a:t>
            </a:r>
            <a:endParaRPr lang="en-US" altLang="en-US" sz="2400" u="sng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Divisor</a:t>
            </a:r>
            <a:r>
              <a:rPr lang="en-US" altLang="en-US" sz="2400">
                <a:latin typeface="Arial" panose="020B0604020202020204" pitchFamily="34" charset="0"/>
              </a:rPr>
              <a:t>      1000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|     1001010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     10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4136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as the next bit of the quotient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06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8296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</a:t>
            </a:r>
            <a:r>
              <a:rPr lang="en-US" altLang="en-US" sz="2400" u="sng">
                <a:latin typeface="Arial" panose="020B0604020202020204" pitchFamily="34" charset="0"/>
              </a:rPr>
              <a:t>            1001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 u="sng"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Quotient</a:t>
            </a:r>
            <a:endParaRPr lang="en-US" altLang="en-US" sz="2400" u="sng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Divisor</a:t>
            </a:r>
            <a:r>
              <a:rPr lang="en-US" altLang="en-US" sz="2400">
                <a:latin typeface="Arial" panose="020B0604020202020204" pitchFamily="34" charset="0"/>
              </a:rPr>
              <a:t>      1000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|     1001010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r>
              <a:rPr lang="en-US" altLang="en-US" sz="2400">
                <a:latin typeface="Arial" panose="020B0604020202020204" pitchFamily="34" charset="0"/>
              </a:rPr>
              <a:t>     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2400">
                <a:latin typeface="Arial" panose="020B0604020202020204" pitchFamily="34" charset="0"/>
              </a:rPr>
              <a:t>0001001010        0001001010      0000001010    0000001010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100000000000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Quo:   0                   000001               0000010           000001001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4136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as the next bit of the quotient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5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5167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Divide 7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(0000 0111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  by  2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(0010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Iter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5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5167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Divide 7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(0000 0111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  by  2</a:t>
            </a:r>
            <a:r>
              <a:rPr lang="en-US" altLang="en-US" sz="2000" baseline="-25000">
                <a:latin typeface="Arial" panose="020B0604020202020204" pitchFamily="34" charset="0"/>
              </a:rPr>
              <a:t>ten</a:t>
            </a:r>
            <a:r>
              <a:rPr lang="en-US" altLang="en-US" sz="2000">
                <a:latin typeface="Arial" panose="020B0604020202020204" pitchFamily="34" charset="0"/>
              </a:rPr>
              <a:t> (0010</a:t>
            </a:r>
            <a:r>
              <a:rPr lang="en-US" altLang="en-US" sz="2000" baseline="-25000">
                <a:latin typeface="Arial" panose="020B0604020202020204" pitchFamily="34" charset="0"/>
              </a:rPr>
              <a:t>two</a:t>
            </a:r>
            <a:r>
              <a:rPr lang="en-US" altLang="en-US" sz="2000">
                <a:latin typeface="Arial" panose="020B060402020202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Iter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= Rem – Div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 +Div,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4038F5-7986-486D-AD4B-CF04051A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C05CC-CE66-4C09-A6DF-FBB2DF67B345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978E66D7-7F12-4B12-8F67-3DC066EE2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5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MIPS Instructions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33C70FA8-37AA-4ED3-94F8-115114050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C5F56846-054B-467D-B161-04DED4916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2006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What gets stored in $t0?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The result depends on whether $t1 is a signed or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number – the compiler/programmer must track this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accordingly use either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slt</a:t>
            </a:r>
            <a:r>
              <a:rPr lang="en-US" altLang="en-US" sz="2400">
                <a:latin typeface="Arial" panose="020B0604020202020204" pitchFamily="34" charset="0"/>
              </a:rPr>
              <a:t>  or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sltu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2400">
                <a:latin typeface="Arial" panose="020B0604020202020204" pitchFamily="34" charset="0"/>
              </a:rPr>
              <a:t>slt    $t0, $t1, $zero     stores  1 in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sltu  $t0, $t1, $zero     stores  0 in $t0</a:t>
            </a:r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A1FAB1-E331-43CF-B26E-81E38B55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ADEC9-CC0F-4E50-9C9B-C884DCAB5E21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4B48D1A-92A0-4266-930B-A577C2D7B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92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Sign Extension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855EBEF2-C593-40AE-A751-1F0E94E7F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FCD8AD95-BC7C-4DEA-928B-28E4C62B5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086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Occasionally, 16-bit signed numbers must be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into 32-bit signed numbers – for example, when doing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add with an immediate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conversion is simple: take the most significant bit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use it to fill up the additional bits on the left – known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sign extension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So 2</a:t>
            </a:r>
            <a:r>
              <a:rPr lang="en-US" altLang="en-US" sz="2400" baseline="-25000">
                <a:latin typeface="Arial" panose="020B0604020202020204" pitchFamily="34" charset="0"/>
              </a:rPr>
              <a:t>10</a:t>
            </a:r>
            <a:r>
              <a:rPr lang="en-US" altLang="en-US" sz="2400">
                <a:latin typeface="Arial" panose="020B0604020202020204" pitchFamily="34" charset="0"/>
              </a:rPr>
              <a:t> goes from  0000 0000 0000 0010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0000 0000 0000 0000 0000 0000 0000 0010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and -2</a:t>
            </a:r>
            <a:r>
              <a:rPr lang="en-US" altLang="en-US" sz="2400" baseline="-25000">
                <a:latin typeface="Arial" panose="020B0604020202020204" pitchFamily="34" charset="0"/>
              </a:rPr>
              <a:t>10</a:t>
            </a:r>
            <a:r>
              <a:rPr lang="en-US" altLang="en-US" sz="2400">
                <a:latin typeface="Arial" panose="020B0604020202020204" pitchFamily="34" charset="0"/>
              </a:rPr>
              <a:t> goes from 1111 1111 1111 1110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1111 1111 1111 1111 1111 1111 1111 1110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6425DFA-2C17-41E5-949B-6C40333E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22644-D392-4AB1-8A4A-5BDE0BFB9C54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6A7D9EA-AD75-4CEF-A836-E827C63F1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68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Alternative Representations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AAE9514B-048E-4762-944D-3E2DD343F7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2B2F1B6-990E-4A46-8370-8615E7608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39628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following two (intuitive) representations were discarded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because they required additional conversion steps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arithmetic could be performed on the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sign-and-magnitude: the most significant bit represents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+/-  and the remaining bits express the magnitude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one’s complement: -x is represented by inverting all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the bits of x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Both representations above suffer from two zeroes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8E8D3E8-22C1-4862-A431-F96F55A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2DAC4-06C6-4E89-AB7F-6ADF79AA134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685C2E1C-02E3-40B6-870B-77633A2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053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Addition and Subtraction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45E5E97C-26B3-4271-A154-CDC409B23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4280818-75E7-4E5D-A56B-72F537EA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549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Addition is similar to decimal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For subtraction, simply add the negative number – hence,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subtract A-B involves negating B’s bits, adding 1 and A</a:t>
            </a:r>
          </a:p>
        </p:txBody>
      </p:sp>
      <p:pic>
        <p:nvPicPr>
          <p:cNvPr id="24582" name="Picture 7" descr="f03-01-9780124077263">
            <a:extLst>
              <a:ext uri="{FF2B5EF4-FFF2-40B4-BE49-F238E27FC236}">
                <a16:creationId xmlns:a16="http://schemas.microsoft.com/office/drawing/2014/main" id="{C220DB4C-5E45-4D1B-8C71-163C09408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38600"/>
            <a:ext cx="691991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AA6CB29D-E41A-47B1-A2D2-91E1D6F2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15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415F0C8-680F-4067-9CB0-38E90E41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7C123-AA65-4961-97E7-1D0E32483A93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E16E6912-9EE3-4D5A-B254-A9B192F5A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891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Overflows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2AB897F8-1E78-4559-90C1-011562DD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CED4CDA-32E5-4845-AB5F-4D549C76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072438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For an unsigned number, overflow happens when the last carry (1)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cannot be accommodated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For a signed number, overflow happens when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is not the same as every bit to its left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when the sum of two positive numbers is a negative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when the sum of two negative numbers is a positive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The sum of a positive and negative number will never overflow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MIPS allows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addu</a:t>
            </a:r>
            <a:r>
              <a:rPr lang="en-US" altLang="en-US" sz="2000">
                <a:latin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subu</a:t>
            </a:r>
            <a:r>
              <a:rPr lang="en-US" altLang="en-US" sz="2000">
                <a:latin typeface="Arial" panose="020B0604020202020204" pitchFamily="34" charset="0"/>
              </a:rPr>
              <a:t> instructions that work with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integers and never flag an overflow – to detect the overflow,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instructions will have to be executed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4D219-5655-4A5F-8FB0-3715EDD7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B3507-8379-4BAF-969A-544010ED455D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34541D9-D785-44AE-A302-7A86DC760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22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Multiplication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B08AB5CD-DF96-4C80-B220-9A5F5B2D6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7D5201F-EC29-49C3-957B-100B9611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7145338" cy="490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Multiplicand</a:t>
            </a:r>
            <a:r>
              <a:rPr lang="en-US" altLang="en-US" sz="2400">
                <a:latin typeface="Arial" panose="020B0604020202020204" pitchFamily="34" charset="0"/>
              </a:rPr>
              <a:t>                         1000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Multiplier</a:t>
            </a:r>
            <a:r>
              <a:rPr lang="en-US" altLang="en-US" sz="2400">
                <a:latin typeface="Arial" panose="020B0604020202020204" pitchFamily="34" charset="0"/>
              </a:rPr>
              <a:t>                        x    1001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                ----------------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Product</a:t>
            </a:r>
            <a:r>
              <a:rPr lang="en-US" altLang="en-US" sz="2400">
                <a:latin typeface="Arial" panose="020B0604020202020204" pitchFamily="34" charset="0"/>
              </a:rPr>
              <a:t>                           1001000</a:t>
            </a:r>
            <a:r>
              <a:rPr lang="en-US" altLang="en-US" sz="2400" baseline="-25000">
                <a:latin typeface="Arial" panose="020B0604020202020204" pitchFamily="34" charset="0"/>
              </a:rPr>
              <a:t>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this bit is 1, shifted multiplicand is added to the product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C5BBF2C-6EF4-4913-8D73-B1B72C47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1F32C-D5D6-4C26-AED1-7A3CB21F208D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AE2ACF9-5A35-40FB-9B60-E3585416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27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HW Algorithm 1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243C451-1C43-4AE6-BC2D-897279EF8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8">
            <a:extLst>
              <a:ext uri="{FF2B5EF4-FFF2-40B4-BE49-F238E27FC236}">
                <a16:creationId xmlns:a16="http://schemas.microsoft.com/office/drawing/2014/main" id="{3D507E5D-6FCF-4889-9B74-9036A224A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71453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if this bit is 1, shifted multiplicand is added to the product</a:t>
            </a:r>
          </a:p>
        </p:txBody>
      </p:sp>
      <p:pic>
        <p:nvPicPr>
          <p:cNvPr id="30726" name="Picture 6" descr="f03-03-9780124077263">
            <a:extLst>
              <a:ext uri="{FF2B5EF4-FFF2-40B4-BE49-F238E27FC236}">
                <a16:creationId xmlns:a16="http://schemas.microsoft.com/office/drawing/2014/main" id="{84339DEB-5F90-425E-A876-40BD653B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449388"/>
            <a:ext cx="610552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7" name="Text Box 5">
            <a:extLst>
              <a:ext uri="{FF2B5EF4-FFF2-40B4-BE49-F238E27FC236}">
                <a16:creationId xmlns:a16="http://schemas.microsoft.com/office/drawing/2014/main" id="{73800D76-9E4D-4BC9-9735-C8231CDB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291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9373EB9-3A7A-455E-8EC3-964FFFD4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B7973-4B21-487B-BF0A-D96177E2637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F7A5973B-92A4-40CE-B5E9-FA6A68AC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27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HW Algorithm 2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D70CA322-31B3-449C-A853-D02C2ADD6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7">
            <a:extLst>
              <a:ext uri="{FF2B5EF4-FFF2-40B4-BE49-F238E27FC236}">
                <a16:creationId xmlns:a16="http://schemas.microsoft.com/office/drawing/2014/main" id="{3E9FAFB1-38B1-4769-BCCB-FBA26926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712628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32-bit ALU and multiplicand is untouched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the sum keeps shifting right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Arial" panose="020B0604020202020204" pitchFamily="34" charset="0"/>
              </a:rPr>
              <a:t> at every step, number of bits in product + multiplier = 64,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hence, they share a single 64-bit register</a:t>
            </a:r>
          </a:p>
        </p:txBody>
      </p:sp>
      <p:pic>
        <p:nvPicPr>
          <p:cNvPr id="32774" name="Picture 6" descr="f03-05-9780124077263">
            <a:extLst>
              <a:ext uri="{FF2B5EF4-FFF2-40B4-BE49-F238E27FC236}">
                <a16:creationId xmlns:a16="http://schemas.microsoft.com/office/drawing/2014/main" id="{87FE42CA-8880-484F-B0E0-8DD2A604B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5913"/>
            <a:ext cx="60293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9006C33A-EE82-4AFB-BF26-2E4858233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776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47861</TotalTime>
  <Words>1122</Words>
  <Application>Microsoft Office PowerPoint</Application>
  <PresentationFormat>On-screen Show (4:3)</PresentationFormat>
  <Paragraphs>257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264</cp:revision>
  <dcterms:created xsi:type="dcterms:W3CDTF">2002-09-20T18:19:18Z</dcterms:created>
  <dcterms:modified xsi:type="dcterms:W3CDTF">2020-02-05T18:50:08Z</dcterms:modified>
</cp:coreProperties>
</file>